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0" r:id="rId4"/>
    <p:sldMasterId id="2147483724" r:id="rId5"/>
  </p:sldMasterIdLst>
  <p:notesMasterIdLst>
    <p:notesMasterId r:id="rId103"/>
  </p:notesMasterIdLst>
  <p:handoutMasterIdLst>
    <p:handoutMasterId r:id="rId104"/>
  </p:handout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26" r:id="rId76"/>
    <p:sldId id="327" r:id="rId77"/>
    <p:sldId id="328" r:id="rId78"/>
    <p:sldId id="329" r:id="rId79"/>
    <p:sldId id="330" r:id="rId80"/>
    <p:sldId id="331" r:id="rId81"/>
    <p:sldId id="332" r:id="rId82"/>
    <p:sldId id="333" r:id="rId83"/>
    <p:sldId id="334" r:id="rId84"/>
    <p:sldId id="335" r:id="rId85"/>
    <p:sldId id="336" r:id="rId86"/>
    <p:sldId id="337" r:id="rId87"/>
    <p:sldId id="338" r:id="rId88"/>
    <p:sldId id="339" r:id="rId89"/>
    <p:sldId id="340" r:id="rId90"/>
    <p:sldId id="341" r:id="rId91"/>
    <p:sldId id="342" r:id="rId92"/>
    <p:sldId id="343" r:id="rId93"/>
    <p:sldId id="344" r:id="rId94"/>
    <p:sldId id="345" r:id="rId95"/>
    <p:sldId id="346" r:id="rId96"/>
    <p:sldId id="347" r:id="rId97"/>
    <p:sldId id="348" r:id="rId98"/>
    <p:sldId id="349" r:id="rId99"/>
    <p:sldId id="350" r:id="rId100"/>
    <p:sldId id="351" r:id="rId101"/>
    <p:sldId id="352" r:id="rId102"/>
  </p:sldIdLst>
  <p:sldSz cx="9144000" cy="6858000" type="screen4x3"/>
  <p:notesSz cx="6881813" cy="9296400"/>
  <p:defaultTextStyle>
    <a:defPPr>
      <a:defRPr lang="en-US"/>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2">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00FF"/>
    <a:srgbClr val="FF0000"/>
    <a:srgbClr val="FFFF66"/>
    <a:srgbClr val="FF3300"/>
    <a:srgbClr val="33CCCC"/>
    <a:srgbClr val="66FFFF"/>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2644" autoAdjust="0"/>
    <p:restoredTop sz="78034" autoAdjust="0"/>
  </p:normalViewPr>
  <p:slideViewPr>
    <p:cSldViewPr snapToGrid="0">
      <p:cViewPr varScale="1">
        <p:scale>
          <a:sx n="87" d="100"/>
          <a:sy n="87" d="100"/>
        </p:scale>
        <p:origin x="1848" y="84"/>
      </p:cViewPr>
      <p:guideLst>
        <p:guide orient="horz" pos="2162"/>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70" d="100"/>
          <a:sy n="70" d="100"/>
        </p:scale>
        <p:origin x="-4164" y="-534"/>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07" Type="http://schemas.openxmlformats.org/officeDocument/2006/relationships/theme" Target="theme/them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slide" Target="slides/slide69.xml"/><Relationship Id="rId79" Type="http://schemas.openxmlformats.org/officeDocument/2006/relationships/slide" Target="slides/slide74.xml"/><Relationship Id="rId87" Type="http://schemas.openxmlformats.org/officeDocument/2006/relationships/slide" Target="slides/slide82.xml"/><Relationship Id="rId102" Type="http://schemas.openxmlformats.org/officeDocument/2006/relationships/slide" Target="slides/slide97.xml"/><Relationship Id="rId5" Type="http://schemas.openxmlformats.org/officeDocument/2006/relationships/slideMaster" Target="slideMasters/slideMaster2.xml"/><Relationship Id="rId61" Type="http://schemas.openxmlformats.org/officeDocument/2006/relationships/slide" Target="slides/slide56.xml"/><Relationship Id="rId82" Type="http://schemas.openxmlformats.org/officeDocument/2006/relationships/slide" Target="slides/slide77.xml"/><Relationship Id="rId90" Type="http://schemas.openxmlformats.org/officeDocument/2006/relationships/slide" Target="slides/slide85.xml"/><Relationship Id="rId95" Type="http://schemas.openxmlformats.org/officeDocument/2006/relationships/slide" Target="slides/slide90.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slide" Target="slides/slide88.xml"/><Relationship Id="rId98" Type="http://schemas.openxmlformats.org/officeDocument/2006/relationships/slide" Target="slides/slide9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103" Type="http://schemas.openxmlformats.org/officeDocument/2006/relationships/notesMaster" Target="notesMasters/notesMaster1.xml"/><Relationship Id="rId108"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viewProps" Target="view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8306" name="Rectangle 2"/>
          <p:cNvSpPr>
            <a:spLocks noGrp="1" noChangeArrowheads="1"/>
          </p:cNvSpPr>
          <p:nvPr>
            <p:ph type="hdr" sz="quarter"/>
          </p:nvPr>
        </p:nvSpPr>
        <p:spPr bwMode="auto">
          <a:xfrm>
            <a:off x="0" y="0"/>
            <a:ext cx="2979738" cy="461963"/>
          </a:xfrm>
          <a:prstGeom prst="rect">
            <a:avLst/>
          </a:prstGeom>
          <a:noFill/>
          <a:ln w="9525">
            <a:noFill/>
            <a:miter lim="800000"/>
            <a:headEnd/>
            <a:tailEnd/>
          </a:ln>
          <a:effectLst/>
        </p:spPr>
        <p:txBody>
          <a:bodyPr vert="horz" wrap="square" lIns="90781" tIns="45391" rIns="90781" bIns="45391" numCol="1" anchor="t" anchorCtr="0" compatLnSpc="1">
            <a:prstTxWarp prst="textNoShape">
              <a:avLst/>
            </a:prstTxWarp>
          </a:bodyPr>
          <a:lstStyle>
            <a:lvl1pPr defTabSz="908050" eaLnBrk="0" hangingPunct="0">
              <a:defRPr sz="1200" i="1">
                <a:effectLst>
                  <a:outerShdw blurRad="38100" dist="38100" dir="2700000" algn="tl">
                    <a:srgbClr val="C0C0C0"/>
                  </a:outerShdw>
                </a:effectLst>
                <a:cs typeface="+mn-cs"/>
              </a:defRPr>
            </a:lvl1pPr>
          </a:lstStyle>
          <a:p>
            <a:pPr>
              <a:defRPr/>
            </a:pPr>
            <a:endParaRPr lang="en-US"/>
          </a:p>
        </p:txBody>
      </p:sp>
      <p:sp>
        <p:nvSpPr>
          <p:cNvPr id="98307" name="Rectangle 3"/>
          <p:cNvSpPr>
            <a:spLocks noGrp="1" noChangeArrowheads="1"/>
          </p:cNvSpPr>
          <p:nvPr>
            <p:ph type="dt" sz="quarter" idx="1"/>
          </p:nvPr>
        </p:nvSpPr>
        <p:spPr bwMode="auto">
          <a:xfrm>
            <a:off x="3873500" y="0"/>
            <a:ext cx="2979738" cy="461963"/>
          </a:xfrm>
          <a:prstGeom prst="rect">
            <a:avLst/>
          </a:prstGeom>
          <a:noFill/>
          <a:ln w="9525">
            <a:noFill/>
            <a:miter lim="800000"/>
            <a:headEnd/>
            <a:tailEnd/>
          </a:ln>
          <a:effectLst/>
        </p:spPr>
        <p:txBody>
          <a:bodyPr vert="horz" wrap="square" lIns="90781" tIns="45391" rIns="90781" bIns="45391" numCol="1" anchor="t" anchorCtr="0" compatLnSpc="1">
            <a:prstTxWarp prst="textNoShape">
              <a:avLst/>
            </a:prstTxWarp>
          </a:bodyPr>
          <a:lstStyle>
            <a:lvl1pPr algn="r" defTabSz="908050" eaLnBrk="0" hangingPunct="0">
              <a:defRPr sz="1200" i="1">
                <a:effectLst>
                  <a:outerShdw blurRad="38100" dist="38100" dir="2700000" algn="tl">
                    <a:srgbClr val="C0C0C0"/>
                  </a:outerShdw>
                </a:effectLst>
                <a:cs typeface="+mn-cs"/>
              </a:defRPr>
            </a:lvl1pPr>
          </a:lstStyle>
          <a:p>
            <a:pPr>
              <a:defRPr/>
            </a:pPr>
            <a:endParaRPr lang="en-US"/>
          </a:p>
        </p:txBody>
      </p:sp>
      <p:sp>
        <p:nvSpPr>
          <p:cNvPr id="98308" name="Rectangle 4"/>
          <p:cNvSpPr>
            <a:spLocks noGrp="1" noChangeArrowheads="1"/>
          </p:cNvSpPr>
          <p:nvPr>
            <p:ph type="ftr" sz="quarter" idx="2"/>
          </p:nvPr>
        </p:nvSpPr>
        <p:spPr bwMode="auto">
          <a:xfrm>
            <a:off x="0" y="8867775"/>
            <a:ext cx="2979738" cy="463550"/>
          </a:xfrm>
          <a:prstGeom prst="rect">
            <a:avLst/>
          </a:prstGeom>
          <a:noFill/>
          <a:ln w="9525">
            <a:noFill/>
            <a:miter lim="800000"/>
            <a:headEnd/>
            <a:tailEnd/>
          </a:ln>
          <a:effectLst/>
        </p:spPr>
        <p:txBody>
          <a:bodyPr vert="horz" wrap="square" lIns="90781" tIns="45391" rIns="90781" bIns="45391" numCol="1" anchor="b" anchorCtr="0" compatLnSpc="1">
            <a:prstTxWarp prst="textNoShape">
              <a:avLst/>
            </a:prstTxWarp>
          </a:bodyPr>
          <a:lstStyle>
            <a:lvl1pPr defTabSz="908050" eaLnBrk="0" hangingPunct="0">
              <a:defRPr sz="1200" i="1">
                <a:effectLst>
                  <a:outerShdw blurRad="38100" dist="38100" dir="2700000" algn="tl">
                    <a:srgbClr val="C0C0C0"/>
                  </a:outerShdw>
                </a:effectLst>
                <a:cs typeface="+mn-cs"/>
              </a:defRPr>
            </a:lvl1pPr>
          </a:lstStyle>
          <a:p>
            <a:pPr>
              <a:defRPr/>
            </a:pPr>
            <a:endParaRPr lang="en-US"/>
          </a:p>
        </p:txBody>
      </p:sp>
      <p:sp>
        <p:nvSpPr>
          <p:cNvPr id="98309" name="Rectangle 5"/>
          <p:cNvSpPr>
            <a:spLocks noGrp="1" noChangeArrowheads="1"/>
          </p:cNvSpPr>
          <p:nvPr>
            <p:ph type="sldNum" sz="quarter" idx="3"/>
          </p:nvPr>
        </p:nvSpPr>
        <p:spPr bwMode="auto">
          <a:xfrm>
            <a:off x="3873500" y="8867775"/>
            <a:ext cx="2979738" cy="463550"/>
          </a:xfrm>
          <a:prstGeom prst="rect">
            <a:avLst/>
          </a:prstGeom>
          <a:noFill/>
          <a:ln w="9525">
            <a:noFill/>
            <a:miter lim="800000"/>
            <a:headEnd/>
            <a:tailEnd/>
          </a:ln>
          <a:effectLst/>
        </p:spPr>
        <p:txBody>
          <a:bodyPr vert="horz" wrap="square" lIns="90781" tIns="45391" rIns="90781" bIns="45391" numCol="1" anchor="b" anchorCtr="0" compatLnSpc="1">
            <a:prstTxWarp prst="textNoShape">
              <a:avLst/>
            </a:prstTxWarp>
          </a:bodyPr>
          <a:lstStyle>
            <a:lvl1pPr algn="r" defTabSz="908050" eaLnBrk="0" hangingPunct="0">
              <a:defRPr sz="1200" i="1">
                <a:effectLst>
                  <a:outerShdw blurRad="38100" dist="38100" dir="2700000" algn="tl">
                    <a:srgbClr val="C0C0C0"/>
                  </a:outerShdw>
                </a:effectLst>
                <a:cs typeface="+mn-cs"/>
              </a:defRPr>
            </a:lvl1pPr>
          </a:lstStyle>
          <a:p>
            <a:pPr>
              <a:defRPr/>
            </a:pPr>
            <a:fld id="{9DE721E8-4F85-4439-8545-3C36031A46DD}" type="slidenum">
              <a:rPr lang="en-US"/>
              <a:pPr>
                <a:defRPr/>
              </a:pPr>
              <a:t>‹#›</a:t>
            </a:fld>
            <a:endParaRPr lang="en-US" dirty="0"/>
          </a:p>
        </p:txBody>
      </p:sp>
    </p:spTree>
    <p:extLst>
      <p:ext uri="{BB962C8B-B14F-4D97-AF65-F5344CB8AC3E}">
        <p14:creationId xmlns:p14="http://schemas.microsoft.com/office/powerpoint/2010/main" val="12383941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424662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bwMode="auto">
          <a:xfrm>
            <a:off x="1117600" y="696913"/>
            <a:ext cx="4646613" cy="3486150"/>
          </a:xfrm>
          <a:prstGeom prst="rect">
            <a:avLst/>
          </a:prstGeom>
          <a:noFill/>
          <a:ln>
            <a:solidFill>
              <a:srgbClr val="000000"/>
            </a:solidFill>
            <a:miter lim="800000"/>
            <a:headEnd/>
            <a:tailEnd/>
          </a:ln>
        </p:spPr>
      </p:sp>
      <p:sp>
        <p:nvSpPr>
          <p:cNvPr id="112643" name="Rectangle 3"/>
          <p:cNvSpPr>
            <a:spLocks noGrp="1" noChangeArrowheads="1"/>
          </p:cNvSpPr>
          <p:nvPr>
            <p:ph type="body" idx="1"/>
          </p:nvPr>
        </p:nvSpPr>
        <p:spPr bwMode="auto">
          <a:xfrm>
            <a:off x="688975" y="4416425"/>
            <a:ext cx="5503863" cy="4183063"/>
          </a:xfrm>
          <a:prstGeom prst="rect">
            <a:avLst/>
          </a:prstGeom>
          <a:noFill/>
          <a:ln>
            <a:miter lim="800000"/>
            <a:headEnd/>
            <a:tailEnd/>
          </a:ln>
        </p:spPr>
        <p:txBody>
          <a:bodyPr/>
          <a:lstStyle/>
          <a:p>
            <a:pPr>
              <a:spcBef>
                <a:spcPct val="0"/>
              </a:spcBef>
            </a:pPr>
            <a:r>
              <a:rPr lang="en-US" b="1" dirty="0" smtClean="0"/>
              <a:t>SHOW SLIDE:  Administer Officer Promotions and Selections</a:t>
            </a:r>
          </a:p>
          <a:p>
            <a:pPr>
              <a:spcBef>
                <a:spcPct val="0"/>
              </a:spcBef>
            </a:pPr>
            <a:endParaRPr lang="en-US" b="1" dirty="0" smtClean="0"/>
          </a:p>
          <a:p>
            <a:pPr>
              <a:spcBef>
                <a:spcPct val="0"/>
              </a:spcBef>
            </a:pPr>
            <a:r>
              <a:rPr lang="en-US" b="1" dirty="0" smtClean="0"/>
              <a:t>SECTION I.  ADMINISTRATIVE DATA </a:t>
            </a:r>
          </a:p>
          <a:p>
            <a:pPr>
              <a:spcBef>
                <a:spcPct val="0"/>
              </a:spcBef>
            </a:pPr>
            <a:r>
              <a:rPr lang="en-US" b="0" dirty="0" smtClean="0"/>
              <a:t>Academic Hours/Methods</a:t>
            </a:r>
          </a:p>
          <a:p>
            <a:pPr>
              <a:spcBef>
                <a:spcPct val="0"/>
              </a:spcBef>
            </a:pPr>
            <a:r>
              <a:rPr lang="en-US" b="0" dirty="0" smtClean="0"/>
              <a:t>1 hrs/30 </a:t>
            </a:r>
            <a:r>
              <a:rPr lang="en-US" b="0" dirty="0" err="1" smtClean="0"/>
              <a:t>mins</a:t>
            </a:r>
            <a:r>
              <a:rPr lang="en-US" b="0" dirty="0" smtClean="0"/>
              <a:t> Small Group Instruction</a:t>
            </a:r>
          </a:p>
          <a:p>
            <a:pPr>
              <a:spcBef>
                <a:spcPct val="0"/>
              </a:spcBef>
            </a:pPr>
            <a:r>
              <a:rPr lang="en-US" b="0" u="sng" dirty="0" smtClean="0"/>
              <a:t>1 hrs/00 </a:t>
            </a:r>
            <a:r>
              <a:rPr lang="en-US" b="0" u="sng" dirty="0" err="1" smtClean="0"/>
              <a:t>mins</a:t>
            </a:r>
            <a:r>
              <a:rPr lang="en-US" b="0" u="sng" dirty="0" smtClean="0"/>
              <a:t> Practical Exercise (Performance)</a:t>
            </a:r>
          </a:p>
          <a:p>
            <a:pPr>
              <a:spcBef>
                <a:spcPct val="0"/>
              </a:spcBef>
            </a:pPr>
            <a:r>
              <a:rPr lang="en-US" b="0" dirty="0" smtClean="0"/>
              <a:t>2 hrs/30 </a:t>
            </a:r>
            <a:r>
              <a:rPr lang="en-US" b="0" dirty="0" err="1" smtClean="0"/>
              <a:t>mins</a:t>
            </a:r>
            <a:r>
              <a:rPr lang="en-US" b="0" dirty="0" smtClean="0"/>
              <a:t> Total Hours</a:t>
            </a:r>
          </a:p>
          <a:p>
            <a:pPr>
              <a:spcBef>
                <a:spcPct val="0"/>
              </a:spcBef>
            </a:pPr>
            <a:endParaRPr lang="en-US" b="1" dirty="0" smtClean="0"/>
          </a:p>
          <a:p>
            <a:r>
              <a:rPr lang="en-US" sz="1200" b="1" kern="1200" dirty="0" smtClean="0">
                <a:solidFill>
                  <a:schemeClr val="tx1"/>
                </a:solidFill>
                <a:latin typeface="Arial" charset="0"/>
                <a:ea typeface="+mn-ea"/>
                <a:cs typeface="+mn-cs"/>
              </a:rPr>
              <a:t>SECTION II.  INTRODUCTION:  </a:t>
            </a:r>
            <a:r>
              <a:rPr lang="en-US" sz="1200" kern="1200" dirty="0" smtClean="0">
                <a:solidFill>
                  <a:schemeClr val="tx1"/>
                </a:solidFill>
                <a:latin typeface="Arial" charset="0"/>
                <a:ea typeface="+mn-ea"/>
                <a:cs typeface="+mn-cs"/>
              </a:rPr>
              <a:t>Today we are going to discuss Officer Promotion</a:t>
            </a:r>
          </a:p>
          <a:p>
            <a:r>
              <a:rPr lang="en-US" sz="1200" kern="1200" dirty="0" smtClean="0">
                <a:solidFill>
                  <a:schemeClr val="tx1"/>
                </a:solidFill>
                <a:latin typeface="Arial" charset="0"/>
                <a:ea typeface="+mn-ea"/>
                <a:cs typeface="+mn-cs"/>
              </a:rPr>
              <a:t>Method of Instruction.  Conference/discussion</a:t>
            </a:r>
          </a:p>
          <a:p>
            <a:r>
              <a:rPr lang="en-US" sz="1200" kern="1200" dirty="0" smtClean="0">
                <a:solidFill>
                  <a:schemeClr val="tx1"/>
                </a:solidFill>
                <a:latin typeface="Arial" charset="0"/>
                <a:ea typeface="+mn-ea"/>
                <a:cs typeface="+mn-cs"/>
              </a:rPr>
              <a:t>Instructor to Student Ration: 1:16</a:t>
            </a:r>
          </a:p>
          <a:p>
            <a:r>
              <a:rPr lang="en-US" sz="1200" kern="1200" dirty="0" smtClean="0">
                <a:solidFill>
                  <a:schemeClr val="tx1"/>
                </a:solidFill>
                <a:latin typeface="Arial" charset="0"/>
                <a:ea typeface="+mn-ea"/>
                <a:cs typeface="+mn-cs"/>
              </a:rPr>
              <a:t>Time of Instruction:  5 </a:t>
            </a:r>
            <a:r>
              <a:rPr lang="en-US" sz="1200" kern="1200" dirty="0" err="1" smtClean="0">
                <a:solidFill>
                  <a:schemeClr val="tx1"/>
                </a:solidFill>
                <a:latin typeface="Arial" charset="0"/>
                <a:ea typeface="+mn-ea"/>
                <a:cs typeface="+mn-cs"/>
              </a:rPr>
              <a:t>mins</a:t>
            </a:r>
            <a:r>
              <a:rPr lang="en-US" sz="1200" kern="1200" dirty="0" smtClean="0">
                <a:solidFill>
                  <a:schemeClr val="tx1"/>
                </a:solidFill>
                <a:latin typeface="Arial" charset="0"/>
                <a:ea typeface="+mn-ea"/>
                <a:cs typeface="+mn-cs"/>
              </a:rPr>
              <a:t> </a:t>
            </a:r>
          </a:p>
          <a:p>
            <a:r>
              <a:rPr lang="en-US" sz="1200" kern="1200" dirty="0" smtClean="0">
                <a:solidFill>
                  <a:schemeClr val="tx1"/>
                </a:solidFill>
                <a:latin typeface="Arial" charset="0"/>
                <a:ea typeface="+mn-ea"/>
                <a:cs typeface="+mn-cs"/>
              </a:rPr>
              <a:t>Media:  Small Group Instruction </a:t>
            </a:r>
          </a:p>
          <a:p>
            <a:endParaRPr lang="en-US" sz="1200" kern="1200" dirty="0" smtClean="0">
              <a:solidFill>
                <a:schemeClr val="tx1"/>
              </a:solidFill>
              <a:latin typeface="Arial"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smtClean="0">
                <a:solidFill>
                  <a:schemeClr val="tx1"/>
                </a:solidFill>
                <a:latin typeface="Arial" charset="0"/>
                <a:ea typeface="+mn-ea"/>
                <a:cs typeface="+mn-cs"/>
              </a:rPr>
              <a:t>INSTRUCTIONAL GUIDANCE:  </a:t>
            </a:r>
            <a:r>
              <a:rPr lang="en-US" sz="1200" kern="1200" dirty="0" smtClean="0">
                <a:solidFill>
                  <a:schemeClr val="tx1"/>
                </a:solidFill>
                <a:latin typeface="Arial" charset="0"/>
                <a:ea typeface="+mn-ea"/>
                <a:cs typeface="+mn-cs"/>
              </a:rPr>
              <a:t>Before presenting this lesson, instructors must thoroughly prepare by studying this lesson and identified reference material.  Throughout this lesson, solicit from students the challenges they experienced in the current operational environment (OE) and what they did to resolve them.  Encourage students to apply at least 1 of the 8 critical variables: political, military, economic, social, information, infrastructure, physical environment and time.</a:t>
            </a:r>
          </a:p>
          <a:p>
            <a:endParaRPr lang="en-US" dirty="0" smtClean="0"/>
          </a:p>
          <a:p>
            <a:pPr>
              <a:spcBef>
                <a:spcPct val="0"/>
              </a:spcBef>
            </a:pPr>
            <a:r>
              <a:rPr lang="en-US" b="1" dirty="0" smtClean="0"/>
              <a:t>MOTIVATOR</a:t>
            </a:r>
            <a:r>
              <a:rPr lang="en-US" dirty="0" smtClean="0"/>
              <a:t>.  Officer promotions and selections can be a very “sensitive” area.  An officer’s selection – or non-selection – will often have far reaching and often immediate impact on not only the affected officer but also his or her family.  As the S-1, you must stay current on officer promotion policies and become a subject matter expert on both the decentralized and centralized officer promotion systems.  </a:t>
            </a:r>
          </a:p>
          <a:p>
            <a:pPr>
              <a:spcBef>
                <a:spcPct val="0"/>
              </a:spcBef>
            </a:pPr>
            <a:endParaRPr lang="en-US" b="1" dirty="0" smtClean="0"/>
          </a:p>
        </p:txBody>
      </p:sp>
    </p:spTree>
    <p:extLst>
      <p:ext uri="{BB962C8B-B14F-4D97-AF65-F5344CB8AC3E}">
        <p14:creationId xmlns:p14="http://schemas.microsoft.com/office/powerpoint/2010/main" val="3168139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bwMode="auto">
          <a:xfrm>
            <a:off x="1117600" y="696913"/>
            <a:ext cx="4646613" cy="3486150"/>
          </a:xfrm>
          <a:prstGeom prst="rect">
            <a:avLst/>
          </a:prstGeom>
          <a:solidFill>
            <a:srgbClr val="FFFFFF"/>
          </a:solidFill>
          <a:ln>
            <a:solidFill>
              <a:srgbClr val="000000"/>
            </a:solidFill>
            <a:miter lim="800000"/>
            <a:headEnd/>
            <a:tailEnd/>
          </a:ln>
        </p:spPr>
      </p:sp>
      <p:sp>
        <p:nvSpPr>
          <p:cNvPr id="113667" name="Rectangle 3"/>
          <p:cNvSpPr>
            <a:spLocks noGrp="1" noChangeArrowheads="1"/>
          </p:cNvSpPr>
          <p:nvPr>
            <p:ph type="body" idx="1"/>
          </p:nvPr>
        </p:nvSpPr>
        <p:spPr bwMode="auto">
          <a:xfrm>
            <a:off x="571500" y="4414838"/>
            <a:ext cx="5719763" cy="4184650"/>
          </a:xfrm>
          <a:prstGeom prst="rect">
            <a:avLst/>
          </a:prstGeom>
          <a:solidFill>
            <a:srgbClr val="FFFFFF"/>
          </a:solidFill>
          <a:ln>
            <a:miter lim="800000"/>
            <a:headEnd/>
            <a:tailEnd/>
          </a:ln>
        </p:spPr>
        <p:txBody>
          <a:bodyPr lIns="92062" tIns="46031" rIns="92062" bIns="46031"/>
          <a:lstStyle/>
          <a:p>
            <a:pPr>
              <a:spcBef>
                <a:spcPct val="0"/>
              </a:spcBef>
            </a:pPr>
            <a:r>
              <a:rPr lang="en-US" b="1" dirty="0" smtClean="0"/>
              <a:t>SHOW SLIDE:  TERMINAL LEARNING OBJECTIVE</a:t>
            </a:r>
          </a:p>
          <a:p>
            <a:pPr>
              <a:spcBef>
                <a:spcPct val="0"/>
              </a:spcBef>
            </a:pPr>
            <a:endParaRPr lang="en-US" b="1" dirty="0" smtClean="0"/>
          </a:p>
          <a:p>
            <a:pPr>
              <a:spcBef>
                <a:spcPct val="0"/>
              </a:spcBef>
            </a:pPr>
            <a:r>
              <a:rPr lang="en-US" b="1" dirty="0" smtClean="0"/>
              <a:t>NOTE:  Review the Terminal Learning Objective. </a:t>
            </a:r>
          </a:p>
          <a:p>
            <a:pPr>
              <a:spcBef>
                <a:spcPct val="0"/>
              </a:spcBef>
            </a:pPr>
            <a:endParaRPr lang="en-US" b="1" dirty="0" smtClean="0"/>
          </a:p>
          <a:p>
            <a:pPr>
              <a:spcBef>
                <a:spcPct val="0"/>
              </a:spcBef>
            </a:pPr>
            <a:r>
              <a:rPr lang="en-US" b="1" dirty="0" smtClean="0"/>
              <a:t>NOTE:  This class is based on regulatory guidance from AR 600-8-29, dated 25 Feb 05, effective 25 Mar 05.  This version of the regulation was a rapid action revision (RAR) which became effective 25 Feb 05; therefore, briefly review the Summary of Change in AR 600-8-29 with students. </a:t>
            </a:r>
          </a:p>
          <a:p>
            <a:pPr>
              <a:spcBef>
                <a:spcPct val="0"/>
              </a:spcBef>
            </a:pPr>
            <a:endParaRPr lang="en-US" b="1" dirty="0" smtClean="0"/>
          </a:p>
          <a:p>
            <a:pPr>
              <a:spcBef>
                <a:spcPct val="0"/>
              </a:spcBef>
            </a:pPr>
            <a:r>
              <a:rPr lang="en-US" b="1" dirty="0" smtClean="0"/>
              <a:t>NOTE:</a:t>
            </a:r>
            <a:r>
              <a:rPr lang="en-US" dirty="0" smtClean="0"/>
              <a:t> </a:t>
            </a:r>
            <a:r>
              <a:rPr lang="en-US" b="1" dirty="0" smtClean="0"/>
              <a:t> The instructor should also be familiar with the promotions module in </a:t>
            </a:r>
            <a:r>
              <a:rPr lang="en-US" b="1" dirty="0" err="1" smtClean="0"/>
              <a:t>eMILPO</a:t>
            </a:r>
            <a:r>
              <a:rPr lang="en-US" b="1" dirty="0" smtClean="0"/>
              <a:t>, the </a:t>
            </a:r>
            <a:r>
              <a:rPr lang="en-US" b="1" dirty="0" err="1" smtClean="0"/>
              <a:t>eMILPO</a:t>
            </a:r>
            <a:r>
              <a:rPr lang="en-US" b="1" dirty="0" smtClean="0"/>
              <a:t> functional guidance, and the HRC officer selections and promotions website: </a:t>
            </a:r>
          </a:p>
          <a:p>
            <a:pPr>
              <a:spcBef>
                <a:spcPct val="0"/>
              </a:spcBef>
            </a:pPr>
            <a:endParaRPr lang="en-US" b="1" u="sng" dirty="0" smtClean="0"/>
          </a:p>
          <a:p>
            <a:pPr>
              <a:spcBef>
                <a:spcPct val="0"/>
              </a:spcBef>
            </a:pPr>
            <a:r>
              <a:rPr lang="en-US" b="1" u="sng" dirty="0" smtClean="0"/>
              <a:t>https://www.hrc.army.mil/site/Active/select/OfWoProm.htm#acpi</a:t>
            </a:r>
          </a:p>
          <a:p>
            <a:pPr>
              <a:spcBef>
                <a:spcPct val="0"/>
              </a:spcBef>
            </a:pPr>
            <a:r>
              <a:rPr lang="en-US" b="1" dirty="0" smtClean="0"/>
              <a:t> </a:t>
            </a:r>
          </a:p>
          <a:p>
            <a:r>
              <a:rPr lang="en-US" sz="1200" b="1" kern="1200" dirty="0" smtClean="0">
                <a:solidFill>
                  <a:schemeClr val="tx1"/>
                </a:solidFill>
                <a:latin typeface="Arial" charset="0"/>
                <a:ea typeface="+mn-ea"/>
                <a:cs typeface="+mn-cs"/>
              </a:rPr>
              <a:t>SAFETY REQUIREMENTS</a:t>
            </a:r>
            <a:r>
              <a:rPr lang="en-US" sz="1200" kern="1200" dirty="0" smtClean="0">
                <a:solidFill>
                  <a:schemeClr val="tx1"/>
                </a:solidFill>
                <a:latin typeface="Arial" charset="0"/>
                <a:ea typeface="+mn-ea"/>
                <a:cs typeface="+mn-cs"/>
              </a:rPr>
              <a:t>.  In a training environment, leaders must perform a risk assessment in accordance with DA PAM 385-30, Risk Management. Leaders will complete a DD Form 2977 Deliberate Risk Assessment Worksheet during the planning and completion of each task and sub-task by assessing mission, enemy, terrain and weather, troops and support available-time available and civil considerations, (METT-TC).  Local policies and procedures must be followed during times of increased heat category in order to avoid heat related injury. Consider the work/rest cycles and water replacement guidelines IAW TRADOC Regulation 350-29.Note: During MOPP training, leaders must ensure personnel are monitored for potential heat injury. Local policies and procedures must be followed during times of increased heat category in order to avoid heat related injury. Consider the MOPP work/rest cycles and water replacement guidelines IAW FM 3-11.4, Multiservice Tactics, Techniques, and Procedures for Nuclear, Biological, and Chemical (NBC) Protection, FM 3-11.5, Multiservice Tactics, Techniques, and Procedures for Chemical, Biological, Radiological, and Nuclear Decontamination. </a:t>
            </a:r>
          </a:p>
          <a:p>
            <a:r>
              <a:rPr lang="en-US" sz="1200" b="1" kern="1200" dirty="0" smtClean="0">
                <a:solidFill>
                  <a:schemeClr val="tx1"/>
                </a:solidFill>
                <a:latin typeface="Arial" charset="0"/>
                <a:ea typeface="+mn-ea"/>
                <a:cs typeface="+mn-cs"/>
              </a:rPr>
              <a:t>  </a:t>
            </a:r>
            <a:endParaRPr lang="en-US" sz="1200" kern="1200" dirty="0" smtClean="0">
              <a:solidFill>
                <a:schemeClr val="tx1"/>
              </a:solidFill>
              <a:latin typeface="Arial" charset="0"/>
              <a:ea typeface="+mn-ea"/>
              <a:cs typeface="+mn-cs"/>
            </a:endParaRPr>
          </a:p>
          <a:p>
            <a:r>
              <a:rPr lang="en-US" sz="1200" b="1" kern="1200" dirty="0" smtClean="0">
                <a:solidFill>
                  <a:schemeClr val="tx1"/>
                </a:solidFill>
                <a:latin typeface="Arial" charset="0"/>
                <a:ea typeface="+mn-ea"/>
                <a:cs typeface="+mn-cs"/>
              </a:rPr>
              <a:t>RISK ASSESSMENT LEVEL</a:t>
            </a:r>
            <a:r>
              <a:rPr lang="en-US" sz="1200" kern="1200" dirty="0" smtClean="0">
                <a:solidFill>
                  <a:schemeClr val="tx1"/>
                </a:solidFill>
                <a:latin typeface="Arial" charset="0"/>
                <a:ea typeface="+mn-ea"/>
                <a:cs typeface="+mn-cs"/>
              </a:rPr>
              <a:t>.  Low.</a:t>
            </a:r>
          </a:p>
          <a:p>
            <a:endParaRPr lang="en-US" sz="1200" kern="1200" dirty="0" smtClean="0">
              <a:solidFill>
                <a:schemeClr val="tx1"/>
              </a:solidFill>
              <a:latin typeface="Arial" charset="0"/>
              <a:ea typeface="+mn-ea"/>
              <a:cs typeface="+mn-cs"/>
            </a:endParaRPr>
          </a:p>
          <a:p>
            <a:r>
              <a:rPr lang="en-US" sz="1200" b="1" kern="1200" dirty="0" smtClean="0">
                <a:solidFill>
                  <a:schemeClr val="tx1"/>
                </a:solidFill>
                <a:latin typeface="Arial" charset="0"/>
                <a:ea typeface="+mn-ea"/>
                <a:cs typeface="+mn-cs"/>
              </a:rPr>
              <a:t>ENVIRONMENTAL STATEMENT.</a:t>
            </a:r>
            <a:r>
              <a:rPr lang="en-US" sz="1200" kern="1200" dirty="0" smtClean="0">
                <a:solidFill>
                  <a:schemeClr val="tx1"/>
                </a:solidFill>
                <a:latin typeface="Arial" charset="0"/>
                <a:ea typeface="+mn-ea"/>
                <a:cs typeface="+mn-cs"/>
              </a:rPr>
              <a:t>  Environmental protection is not just the law but the right thing to do.  It is a continual process and starts with deliberate planning. Always be alert to ways to protect our environment during training and missions. In doing so, you will contribute to the sustainment of our training resources while protecting people and the environment from harmful effects. Refer to FM 3-34.5 Environmental Considerations and GTA 05-08-002 ENVIRONMENTAL-RELATED RISK ASSESSMENT.</a:t>
            </a:r>
          </a:p>
          <a:p>
            <a:r>
              <a:rPr lang="en-US" sz="1200" kern="1200" dirty="0" smtClean="0">
                <a:solidFill>
                  <a:schemeClr val="tx1"/>
                </a:solidFill>
                <a:latin typeface="Arial" charset="0"/>
                <a:ea typeface="+mn-ea"/>
                <a:cs typeface="+mn-cs"/>
              </a:rPr>
              <a:t> </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smtClean="0">
                <a:solidFill>
                  <a:schemeClr val="tx1"/>
                </a:solidFill>
                <a:latin typeface="Arial" charset="0"/>
                <a:ea typeface="+mn-ea"/>
                <a:cs typeface="+mn-cs"/>
              </a:rPr>
              <a:t>EVALUATION:</a:t>
            </a:r>
            <a:r>
              <a:rPr lang="en-US" sz="1200" kern="1200" dirty="0" smtClean="0">
                <a:solidFill>
                  <a:schemeClr val="tx1"/>
                </a:solidFill>
                <a:latin typeface="Arial" charset="0"/>
                <a:ea typeface="+mn-ea"/>
                <a:cs typeface="+mn-cs"/>
              </a:rPr>
              <a:t>  You will be evaluated on the Brigade S-1 final exam.</a:t>
            </a:r>
          </a:p>
          <a:p>
            <a:endParaRPr lang="en-US" sz="1200" kern="1200" dirty="0" smtClean="0">
              <a:solidFill>
                <a:schemeClr val="tx1"/>
              </a:solidFill>
              <a:latin typeface="Arial" charset="0"/>
              <a:ea typeface="+mn-ea"/>
              <a:cs typeface="+mn-cs"/>
            </a:endParaRPr>
          </a:p>
          <a:p>
            <a:pPr marL="0" marR="0" indent="0" algn="l" defTabSz="914400" rtl="0" eaLnBrk="0" fontAlgn="base" latinLnBrk="0" hangingPunct="0">
              <a:lnSpc>
                <a:spcPct val="100000"/>
              </a:lnSpc>
              <a:spcBef>
                <a:spcPct val="0"/>
              </a:spcBef>
              <a:spcAft>
                <a:spcPct val="0"/>
              </a:spcAft>
              <a:buClrTx/>
              <a:buSzTx/>
              <a:buFontTx/>
              <a:buNone/>
              <a:tabLst/>
              <a:defRPr/>
            </a:pPr>
            <a:r>
              <a:rPr lang="en-US" b="1" dirty="0" smtClean="0"/>
              <a:t>INSTRUCTIONAL LEAD-IN.  </a:t>
            </a:r>
            <a:r>
              <a:rPr lang="en-US" dirty="0" smtClean="0"/>
              <a:t>Promotion of personnel is essential in the life of our Army.  The Army needs and will continue to need officers to fill its ranks, but also a system by which to promote these officers to various jobs and levels of responsibility.  The officer promotion system exists to ensure sufficient personnel exist at various ranks to meet the needs of the Army.  Ideally these officers represent the best available. </a:t>
            </a:r>
          </a:p>
          <a:p>
            <a:pPr>
              <a:spcBef>
                <a:spcPct val="0"/>
              </a:spcBef>
            </a:pPr>
            <a:endParaRPr lang="en-US" dirty="0" smtClean="0"/>
          </a:p>
          <a:p>
            <a:pPr>
              <a:spcBef>
                <a:spcPct val="0"/>
              </a:spcBef>
            </a:pPr>
            <a:endParaRPr lang="en-US" dirty="0" smtClean="0"/>
          </a:p>
        </p:txBody>
      </p:sp>
    </p:spTree>
    <p:extLst>
      <p:ext uri="{BB962C8B-B14F-4D97-AF65-F5344CB8AC3E}">
        <p14:creationId xmlns:p14="http://schemas.microsoft.com/office/powerpoint/2010/main" val="40017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p:cNvSpPr>
          <p:nvPr>
            <p:ph type="sldImg"/>
          </p:nvPr>
        </p:nvSpPr>
        <p:spPr bwMode="auto">
          <a:xfrm>
            <a:off x="1117600" y="696913"/>
            <a:ext cx="4646613" cy="3486150"/>
          </a:xfrm>
          <a:prstGeom prst="rect">
            <a:avLst/>
          </a:prstGeom>
          <a:noFill/>
          <a:ln w="12700">
            <a:solidFill>
              <a:srgbClr val="000000"/>
            </a:solidFill>
            <a:miter lim="800000"/>
            <a:headEnd/>
            <a:tailEnd/>
          </a:ln>
        </p:spPr>
      </p:sp>
      <p:sp>
        <p:nvSpPr>
          <p:cNvPr id="39939" name="Notes Placeholder 2"/>
          <p:cNvSpPr>
            <a:spLocks noGrp="1"/>
          </p:cNvSpPr>
          <p:nvPr>
            <p:ph type="body" idx="1"/>
          </p:nvPr>
        </p:nvSpPr>
        <p:spPr bwMode="auto">
          <a:xfrm>
            <a:off x="688975" y="4502150"/>
            <a:ext cx="5505450" cy="4183063"/>
          </a:xfrm>
          <a:prstGeom prst="rect">
            <a:avLst/>
          </a:prstGeom>
          <a:ln>
            <a:miter lim="800000"/>
            <a:headEnd/>
            <a:tailEnd/>
          </a:ln>
        </p:spPr>
        <p:txBody>
          <a:bodyPr/>
          <a:lstStyle/>
          <a:p>
            <a:pPr>
              <a:spcBef>
                <a:spcPct val="0"/>
              </a:spcBef>
              <a:defRPr/>
            </a:pPr>
            <a:r>
              <a:rPr lang="en-US" b="1" dirty="0" smtClean="0"/>
              <a:t>SHOW SLIDE:  OUTLINE</a:t>
            </a:r>
          </a:p>
          <a:p>
            <a:pPr>
              <a:spcBef>
                <a:spcPct val="0"/>
              </a:spcBef>
              <a:defRPr/>
            </a:pPr>
            <a:endParaRPr lang="en-US" b="1" dirty="0" smtClean="0"/>
          </a:p>
          <a:p>
            <a:pPr marL="177800" indent="-177800">
              <a:spcBef>
                <a:spcPts val="600"/>
              </a:spcBef>
              <a:buFont typeface="Arial" charset="0"/>
              <a:buChar char="•"/>
              <a:defRPr/>
            </a:pPr>
            <a:r>
              <a:rPr lang="en-US" dirty="0" smtClean="0"/>
              <a:t>Objectives of the Officer Promotion System </a:t>
            </a:r>
          </a:p>
          <a:p>
            <a:pPr marL="177800" indent="-177800">
              <a:spcBef>
                <a:spcPts val="600"/>
              </a:spcBef>
              <a:buFont typeface="Arial" charset="0"/>
              <a:buChar char="•"/>
              <a:defRPr/>
            </a:pPr>
            <a:r>
              <a:rPr lang="en-US" dirty="0" smtClean="0"/>
              <a:t>Officer Promotion Policies</a:t>
            </a:r>
          </a:p>
          <a:p>
            <a:pPr marL="795338" lvl="1" indent="-338138">
              <a:spcBef>
                <a:spcPts val="600"/>
              </a:spcBef>
              <a:buFont typeface="Arial" charset="0"/>
              <a:buChar char="•"/>
              <a:defRPr/>
            </a:pPr>
            <a:r>
              <a:rPr lang="en-US" dirty="0" smtClean="0"/>
              <a:t>Eligibility</a:t>
            </a:r>
          </a:p>
          <a:p>
            <a:pPr marL="795338" lvl="1" indent="-338138">
              <a:spcBef>
                <a:spcPts val="600"/>
              </a:spcBef>
              <a:buFont typeface="Arial" charset="0"/>
              <a:buChar char="•"/>
              <a:defRPr/>
            </a:pPr>
            <a:r>
              <a:rPr lang="en-US" dirty="0" smtClean="0"/>
              <a:t>Non-selects</a:t>
            </a:r>
          </a:p>
          <a:p>
            <a:pPr marL="795338" lvl="1" indent="-338138">
              <a:spcBef>
                <a:spcPts val="600"/>
              </a:spcBef>
              <a:buFont typeface="Arial" charset="0"/>
              <a:buChar char="•"/>
              <a:defRPr/>
            </a:pPr>
            <a:r>
              <a:rPr lang="en-US" dirty="0" smtClean="0"/>
              <a:t>Selective Continuation</a:t>
            </a:r>
          </a:p>
          <a:p>
            <a:pPr marL="177800" indent="-177800">
              <a:spcBef>
                <a:spcPts val="600"/>
              </a:spcBef>
              <a:buFont typeface="Arial" charset="0"/>
              <a:buChar char="•"/>
              <a:defRPr/>
            </a:pPr>
            <a:r>
              <a:rPr lang="en-US" dirty="0" smtClean="0"/>
              <a:t>Officer Promotion Systems</a:t>
            </a:r>
          </a:p>
          <a:p>
            <a:pPr marL="795338" lvl="1" indent="-338138">
              <a:spcBef>
                <a:spcPts val="600"/>
              </a:spcBef>
              <a:buFont typeface="Arial" charset="0"/>
              <a:buChar char="•"/>
              <a:defRPr/>
            </a:pPr>
            <a:r>
              <a:rPr lang="en-US" dirty="0" smtClean="0"/>
              <a:t>Decentralized</a:t>
            </a:r>
          </a:p>
          <a:p>
            <a:pPr marL="457200" lvl="2" indent="339725">
              <a:spcBef>
                <a:spcPts val="600"/>
              </a:spcBef>
              <a:buFont typeface="Arial" charset="0"/>
              <a:buChar char="•"/>
              <a:defRPr/>
            </a:pPr>
            <a:r>
              <a:rPr lang="en-US" dirty="0" smtClean="0"/>
              <a:t>Presidential Appointment</a:t>
            </a:r>
          </a:p>
          <a:p>
            <a:pPr marL="795338" lvl="1" indent="-338138">
              <a:spcBef>
                <a:spcPts val="600"/>
              </a:spcBef>
              <a:buFont typeface="Arial" charset="0"/>
              <a:buChar char="•"/>
              <a:defRPr/>
            </a:pPr>
            <a:r>
              <a:rPr lang="en-US" dirty="0" smtClean="0"/>
              <a:t>Centralized</a:t>
            </a:r>
          </a:p>
          <a:p>
            <a:pPr marL="177800" indent="-177800">
              <a:spcBef>
                <a:spcPts val="600"/>
              </a:spcBef>
              <a:buFont typeface="Arial" charset="0"/>
              <a:buChar char="•"/>
              <a:defRPr/>
            </a:pPr>
            <a:r>
              <a:rPr lang="en-US" dirty="0" smtClean="0"/>
              <a:t>Responsibilities of the Battalion and Brigade S-1</a:t>
            </a:r>
          </a:p>
          <a:p>
            <a:pPr>
              <a:spcBef>
                <a:spcPct val="0"/>
              </a:spcBef>
              <a:defRPr/>
            </a:pPr>
            <a:endParaRPr lang="en-US" b="1" dirty="0" smtClean="0"/>
          </a:p>
          <a:p>
            <a:pPr>
              <a:spcBef>
                <a:spcPct val="0"/>
              </a:spcBef>
              <a:defRPr/>
            </a:pPr>
            <a:endParaRPr lang="en-US" b="1" dirty="0" smtClean="0"/>
          </a:p>
          <a:p>
            <a:pPr>
              <a:spcBef>
                <a:spcPct val="0"/>
              </a:spcBef>
              <a:defRPr/>
            </a:pPr>
            <a:r>
              <a:rPr lang="en-US" b="1" dirty="0" smtClean="0">
                <a:solidFill>
                  <a:schemeClr val="tx1">
                    <a:lumMod val="95000"/>
                    <a:lumOff val="5000"/>
                  </a:schemeClr>
                </a:solidFill>
              </a:rPr>
              <a:t>NOTE:  The practical exercise during the course deals mainly with the Active Component (AC) Officer Promotion System.  </a:t>
            </a:r>
            <a:endParaRPr lang="en-US" dirty="0" smtClean="0"/>
          </a:p>
        </p:txBody>
      </p:sp>
    </p:spTree>
    <p:extLst>
      <p:ext uri="{BB962C8B-B14F-4D97-AF65-F5344CB8AC3E}">
        <p14:creationId xmlns:p14="http://schemas.microsoft.com/office/powerpoint/2010/main" val="3294262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bwMode="auto">
          <a:xfrm>
            <a:off x="1117600" y="696913"/>
            <a:ext cx="4646613" cy="3486150"/>
          </a:xfrm>
          <a:prstGeom prst="rect">
            <a:avLst/>
          </a:prstGeom>
          <a:solidFill>
            <a:srgbClr val="FFFFFF"/>
          </a:solidFill>
          <a:ln>
            <a:solidFill>
              <a:srgbClr val="000000"/>
            </a:solidFill>
            <a:miter lim="800000"/>
            <a:headEnd/>
            <a:tailEnd/>
          </a:ln>
        </p:spPr>
      </p:sp>
      <p:sp>
        <p:nvSpPr>
          <p:cNvPr id="115715" name="Rectangle 3"/>
          <p:cNvSpPr>
            <a:spLocks noGrp="1" noChangeArrowheads="1"/>
          </p:cNvSpPr>
          <p:nvPr>
            <p:ph type="body" idx="1"/>
          </p:nvPr>
        </p:nvSpPr>
        <p:spPr bwMode="auto">
          <a:xfrm>
            <a:off x="309563" y="4791075"/>
            <a:ext cx="6262687" cy="4184650"/>
          </a:xfrm>
          <a:prstGeom prst="rect">
            <a:avLst/>
          </a:prstGeom>
          <a:solidFill>
            <a:srgbClr val="FFFFFF"/>
          </a:solidFill>
          <a:ln>
            <a:miter lim="800000"/>
            <a:headEnd/>
            <a:tailEnd/>
          </a:ln>
        </p:spPr>
        <p:txBody>
          <a:bodyPr lIns="92062" tIns="46031" rIns="92062" bIns="46031"/>
          <a:lstStyle/>
          <a:p>
            <a:pPr>
              <a:spcBef>
                <a:spcPct val="0"/>
              </a:spcBef>
            </a:pPr>
            <a:r>
              <a:rPr lang="en-US" b="1" dirty="0" smtClean="0"/>
              <a:t>Learning Step/Activity 1.  </a:t>
            </a:r>
            <a:r>
              <a:rPr lang="en-US" b="0" dirty="0" smtClean="0"/>
              <a:t>Define the objectives of the AC officer promotion system.</a:t>
            </a:r>
          </a:p>
          <a:p>
            <a:pPr>
              <a:spcBef>
                <a:spcPct val="0"/>
              </a:spcBef>
            </a:pPr>
            <a:r>
              <a:rPr lang="en-US" b="0" dirty="0" smtClean="0"/>
              <a:t>Method of Instruction:  Conference/Discussion</a:t>
            </a:r>
          </a:p>
          <a:p>
            <a:pPr>
              <a:spcBef>
                <a:spcPct val="0"/>
              </a:spcBef>
            </a:pPr>
            <a:r>
              <a:rPr lang="en-US" b="0" dirty="0" smtClean="0"/>
              <a:t>Instructor to Student Ratio: 1:16</a:t>
            </a:r>
          </a:p>
          <a:p>
            <a:pPr>
              <a:spcBef>
                <a:spcPct val="0"/>
              </a:spcBef>
            </a:pPr>
            <a:r>
              <a:rPr lang="en-US" b="0" dirty="0" smtClean="0"/>
              <a:t>Time  of Instruction: 5 </a:t>
            </a:r>
            <a:r>
              <a:rPr lang="en-US" b="0" dirty="0" err="1" smtClean="0"/>
              <a:t>mins</a:t>
            </a:r>
            <a:endParaRPr lang="en-US" b="0" dirty="0" smtClean="0"/>
          </a:p>
          <a:p>
            <a:pPr>
              <a:spcBef>
                <a:spcPct val="0"/>
              </a:spcBef>
            </a:pPr>
            <a:endParaRPr lang="en-US" b="0" dirty="0" smtClean="0"/>
          </a:p>
          <a:p>
            <a:pPr>
              <a:spcBef>
                <a:spcPct val="0"/>
              </a:spcBef>
            </a:pPr>
            <a:endParaRPr lang="en-US" b="1" dirty="0" smtClean="0"/>
          </a:p>
          <a:p>
            <a:pPr>
              <a:spcBef>
                <a:spcPct val="0"/>
              </a:spcBef>
            </a:pPr>
            <a:r>
              <a:rPr lang="en-US" b="1" dirty="0" smtClean="0"/>
              <a:t>SHOW SLIDE:  OFFICER PROMOTION SYSTEM OBJECTIVES</a:t>
            </a:r>
          </a:p>
          <a:p>
            <a:pPr>
              <a:spcBef>
                <a:spcPct val="0"/>
              </a:spcBef>
            </a:pPr>
            <a:endParaRPr lang="en-US" b="1" dirty="0" smtClean="0"/>
          </a:p>
          <a:p>
            <a:pPr>
              <a:spcBef>
                <a:spcPct val="0"/>
              </a:spcBef>
            </a:pPr>
            <a:r>
              <a:rPr lang="en-US" b="1" dirty="0" smtClean="0"/>
              <a:t>NOTE: Refer students to AR 600-8-29, Para 1-1.</a:t>
            </a:r>
          </a:p>
          <a:p>
            <a:pPr>
              <a:spcBef>
                <a:spcPct val="0"/>
              </a:spcBef>
            </a:pPr>
            <a:endParaRPr lang="en-US" b="1" dirty="0" smtClean="0"/>
          </a:p>
          <a:p>
            <a:pPr>
              <a:spcBef>
                <a:spcPct val="0"/>
              </a:spcBef>
            </a:pPr>
            <a:r>
              <a:rPr lang="en-US" dirty="0" smtClean="0"/>
              <a:t>The primary objectives of the Officer Promotion Management System (OPMS) are: </a:t>
            </a:r>
          </a:p>
          <a:p>
            <a:pPr>
              <a:spcBef>
                <a:spcPct val="0"/>
              </a:spcBef>
            </a:pPr>
            <a:endParaRPr lang="en-US" dirty="0" smtClean="0"/>
          </a:p>
          <a:p>
            <a:pPr>
              <a:spcBef>
                <a:spcPct val="0"/>
              </a:spcBef>
            </a:pPr>
            <a:r>
              <a:rPr lang="en-US" dirty="0" smtClean="0"/>
              <a:t>(1)  Filling authorized spaces with best qualified officers.   </a:t>
            </a:r>
          </a:p>
          <a:p>
            <a:pPr>
              <a:spcBef>
                <a:spcPct val="0"/>
              </a:spcBef>
            </a:pPr>
            <a:r>
              <a:rPr lang="en-US" dirty="0" smtClean="0"/>
              <a:t>(2)  Provides career progression based on recognition of an officer’s potential to serve in positions of increased responsibility.</a:t>
            </a:r>
          </a:p>
          <a:p>
            <a:pPr>
              <a:spcBef>
                <a:spcPct val="0"/>
              </a:spcBef>
            </a:pPr>
            <a:r>
              <a:rPr lang="en-US" dirty="0" smtClean="0"/>
              <a:t>(3)  Precludes promoting the officer who is not eligible or becomes disqualified thus providing an equitable system. </a:t>
            </a:r>
          </a:p>
          <a:p>
            <a:pPr>
              <a:spcBef>
                <a:spcPct val="0"/>
              </a:spcBef>
            </a:pPr>
            <a:endParaRPr lang="en-US" dirty="0" smtClean="0"/>
          </a:p>
          <a:p>
            <a:pPr>
              <a:spcBef>
                <a:spcPct val="0"/>
              </a:spcBef>
            </a:pPr>
            <a:r>
              <a:rPr lang="en-US" dirty="0" smtClean="0"/>
              <a:t>The laws and regulations that govern officer promotions are: </a:t>
            </a:r>
          </a:p>
          <a:p>
            <a:pPr>
              <a:spcBef>
                <a:spcPct val="0"/>
              </a:spcBef>
            </a:pPr>
            <a:r>
              <a:rPr lang="en-US" dirty="0" smtClean="0"/>
              <a:t>(1)  AR 600-8-29</a:t>
            </a:r>
          </a:p>
          <a:p>
            <a:pPr>
              <a:spcBef>
                <a:spcPct val="0"/>
              </a:spcBef>
            </a:pPr>
            <a:r>
              <a:rPr lang="en-US" dirty="0" smtClean="0"/>
              <a:t>(2)  DOPMA - Defense Officer Personnel Management Act</a:t>
            </a:r>
          </a:p>
          <a:p>
            <a:pPr>
              <a:spcBef>
                <a:spcPct val="0"/>
              </a:spcBef>
            </a:pPr>
            <a:r>
              <a:rPr lang="en-US" dirty="0" smtClean="0"/>
              <a:t>(3)  WOMA - Warrant Officer Management Act</a:t>
            </a:r>
          </a:p>
          <a:p>
            <a:pPr>
              <a:spcBef>
                <a:spcPct val="0"/>
              </a:spcBef>
            </a:pPr>
            <a:r>
              <a:rPr lang="en-US" dirty="0" smtClean="0"/>
              <a:t>(4)  Title 10, United States Code</a:t>
            </a:r>
          </a:p>
          <a:p>
            <a:pPr>
              <a:spcBef>
                <a:spcPct val="0"/>
              </a:spcBef>
            </a:pPr>
            <a:endParaRPr lang="en-US" b="1" dirty="0" smtClean="0"/>
          </a:p>
          <a:p>
            <a:pPr>
              <a:spcBef>
                <a:spcPct val="0"/>
              </a:spcBef>
            </a:pPr>
            <a:r>
              <a:rPr lang="en-US" b="1" dirty="0" smtClean="0"/>
              <a:t>NOTE:  Refer students to the summary at the beginning of AR 600-8-29, Page </a:t>
            </a:r>
            <a:r>
              <a:rPr lang="en-US" b="1" dirty="0" err="1" smtClean="0"/>
              <a:t>i</a:t>
            </a:r>
            <a:r>
              <a:rPr lang="en-US" b="1" dirty="0" smtClean="0"/>
              <a:t>.</a:t>
            </a:r>
            <a:r>
              <a:rPr lang="en-US" dirty="0" smtClean="0"/>
              <a:t> </a:t>
            </a:r>
          </a:p>
        </p:txBody>
      </p:sp>
    </p:spTree>
    <p:extLst>
      <p:ext uri="{BB962C8B-B14F-4D97-AF65-F5344CB8AC3E}">
        <p14:creationId xmlns:p14="http://schemas.microsoft.com/office/powerpoint/2010/main" val="42250232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p:cNvSpPr>
          <p:nvPr>
            <p:ph type="sldImg"/>
          </p:nvPr>
        </p:nvSpPr>
        <p:spPr bwMode="auto">
          <a:xfrm>
            <a:off x="1117600" y="696913"/>
            <a:ext cx="4646613" cy="3486150"/>
          </a:xfrm>
          <a:prstGeom prst="rect">
            <a:avLst/>
          </a:prstGeom>
          <a:noFill/>
          <a:ln w="12700">
            <a:solidFill>
              <a:srgbClr val="000000"/>
            </a:solidFill>
            <a:miter lim="800000"/>
            <a:headEnd/>
            <a:tailEnd/>
          </a:ln>
        </p:spPr>
      </p:sp>
      <p:sp>
        <p:nvSpPr>
          <p:cNvPr id="116739" name="Notes Placeholder 2"/>
          <p:cNvSpPr>
            <a:spLocks noGrp="1"/>
          </p:cNvSpPr>
          <p:nvPr>
            <p:ph type="body" idx="1"/>
          </p:nvPr>
        </p:nvSpPr>
        <p:spPr bwMode="auto">
          <a:xfrm>
            <a:off x="174625" y="4649788"/>
            <a:ext cx="6503988" cy="4183062"/>
          </a:xfrm>
          <a:prstGeom prst="rect">
            <a:avLst/>
          </a:prstGeom>
          <a:noFill/>
          <a:ln>
            <a:miter lim="800000"/>
            <a:headEnd/>
            <a:tailEnd/>
          </a:ln>
        </p:spPr>
        <p:txBody>
          <a:bodyPr/>
          <a:lstStyle/>
          <a:p>
            <a:pPr>
              <a:spcBef>
                <a:spcPct val="0"/>
              </a:spcBef>
            </a:pPr>
            <a:r>
              <a:rPr lang="en-US" b="1" dirty="0" smtClean="0"/>
              <a:t>SHOW SLIDE:  OFFICER PROMOTION SYSTEMS</a:t>
            </a:r>
          </a:p>
          <a:p>
            <a:pPr>
              <a:spcBef>
                <a:spcPct val="0"/>
              </a:spcBef>
            </a:pPr>
            <a:endParaRPr lang="en-US" b="1" dirty="0" smtClean="0"/>
          </a:p>
          <a:p>
            <a:pPr marL="0" marR="0" indent="0" algn="l" defTabSz="914400" rtl="0" eaLnBrk="0" fontAlgn="base" latinLnBrk="0" hangingPunct="0">
              <a:lnSpc>
                <a:spcPct val="100000"/>
              </a:lnSpc>
              <a:spcBef>
                <a:spcPct val="0"/>
              </a:spcBef>
              <a:spcAft>
                <a:spcPct val="0"/>
              </a:spcAft>
              <a:buClrTx/>
              <a:buSzTx/>
              <a:buFontTx/>
              <a:buNone/>
              <a:tabLst/>
              <a:defRPr/>
            </a:pPr>
            <a:r>
              <a:rPr lang="en-US" b="1" dirty="0" smtClean="0"/>
              <a:t>Learning Step/Activity 2. </a:t>
            </a:r>
            <a:r>
              <a:rPr lang="en-US" dirty="0" smtClean="0"/>
              <a:t>Communicate decentralized and centralized officer promotion system policies and procedures.</a:t>
            </a:r>
          </a:p>
          <a:p>
            <a:pPr>
              <a:spcBef>
                <a:spcPct val="0"/>
              </a:spcBef>
            </a:pPr>
            <a:r>
              <a:rPr lang="en-US" b="0" dirty="0" smtClean="0"/>
              <a:t>Method of Instruction:  Conference/Discussion</a:t>
            </a:r>
          </a:p>
          <a:p>
            <a:pPr>
              <a:spcBef>
                <a:spcPct val="0"/>
              </a:spcBef>
            </a:pPr>
            <a:r>
              <a:rPr lang="en-US" b="0" dirty="0" smtClean="0"/>
              <a:t>Instructor to Student Ratio: 1:16</a:t>
            </a:r>
          </a:p>
          <a:p>
            <a:pPr>
              <a:spcBef>
                <a:spcPct val="0"/>
              </a:spcBef>
            </a:pPr>
            <a:r>
              <a:rPr lang="en-US" b="0" dirty="0" smtClean="0"/>
              <a:t>Time  of Instruction: 40 </a:t>
            </a:r>
            <a:r>
              <a:rPr lang="en-US" b="0" dirty="0" err="1" smtClean="0"/>
              <a:t>mins</a:t>
            </a:r>
            <a:endParaRPr lang="en-US" b="0" dirty="0" smtClean="0"/>
          </a:p>
          <a:p>
            <a:pPr>
              <a:spcBef>
                <a:spcPct val="0"/>
              </a:spcBef>
            </a:pPr>
            <a:endParaRPr lang="en-US" b="1" dirty="0" smtClean="0"/>
          </a:p>
          <a:p>
            <a:pPr>
              <a:spcBef>
                <a:spcPct val="0"/>
              </a:spcBef>
            </a:pPr>
            <a:endParaRPr lang="en-US" b="1" dirty="0" smtClean="0"/>
          </a:p>
          <a:p>
            <a:pPr>
              <a:spcBef>
                <a:spcPct val="0"/>
              </a:spcBef>
            </a:pPr>
            <a:r>
              <a:rPr lang="en-US" b="1" dirty="0" smtClean="0"/>
              <a:t>NOTE:  Refer students to AR 600-8-29, Para 1-7 and 1-9.</a:t>
            </a:r>
            <a:endParaRPr lang="en-US" dirty="0" smtClean="0"/>
          </a:p>
          <a:p>
            <a:pPr>
              <a:spcBef>
                <a:spcPct val="0"/>
              </a:spcBef>
            </a:pPr>
            <a:endParaRPr lang="en-US" dirty="0" smtClean="0"/>
          </a:p>
          <a:p>
            <a:pPr>
              <a:spcBef>
                <a:spcPct val="0"/>
              </a:spcBef>
            </a:pPr>
            <a:r>
              <a:rPr lang="en-US" dirty="0" smtClean="0"/>
              <a:t>There are three promotion systems that exist for officers in the Army – Decentralized, Presidential Appointment and Centralized.</a:t>
            </a:r>
          </a:p>
          <a:p>
            <a:pPr>
              <a:spcBef>
                <a:spcPct val="0"/>
              </a:spcBef>
            </a:pPr>
            <a:endParaRPr lang="en-US" dirty="0" smtClean="0"/>
          </a:p>
          <a:p>
            <a:pPr>
              <a:spcBef>
                <a:spcPct val="0"/>
              </a:spcBef>
            </a:pPr>
            <a:r>
              <a:rPr lang="en-US" dirty="0" smtClean="0"/>
              <a:t>The Army has a decentralized promotion system for the following grades:</a:t>
            </a:r>
          </a:p>
          <a:p>
            <a:pPr marL="742950" lvl="1" indent="-285750">
              <a:spcBef>
                <a:spcPct val="0"/>
              </a:spcBef>
            </a:pPr>
            <a:r>
              <a:rPr lang="en-US" dirty="0" smtClean="0"/>
              <a:t>GEN (promotion authority = Presidential Appointment)</a:t>
            </a:r>
          </a:p>
          <a:p>
            <a:pPr marL="742950" lvl="1" indent="-285750">
              <a:spcBef>
                <a:spcPct val="0"/>
              </a:spcBef>
            </a:pPr>
            <a:r>
              <a:rPr lang="en-US" dirty="0" smtClean="0"/>
              <a:t>LTG (promotion authority = Presidential Appointment)</a:t>
            </a:r>
          </a:p>
          <a:p>
            <a:pPr marL="742950" lvl="1" indent="-285750">
              <a:spcBef>
                <a:spcPct val="0"/>
              </a:spcBef>
            </a:pPr>
            <a:r>
              <a:rPr lang="en-US" dirty="0" smtClean="0"/>
              <a:t>1LT (promotion authority = LTC commander)</a:t>
            </a:r>
          </a:p>
          <a:p>
            <a:pPr marL="742950" lvl="1" indent="-285750">
              <a:spcBef>
                <a:spcPct val="0"/>
              </a:spcBef>
            </a:pPr>
            <a:r>
              <a:rPr lang="en-US" dirty="0" smtClean="0"/>
              <a:t>CW2 (promotion authority = LTC commander)</a:t>
            </a:r>
          </a:p>
          <a:p>
            <a:pPr marL="742950" lvl="1" indent="-285750">
              <a:spcBef>
                <a:spcPct val="0"/>
              </a:spcBef>
            </a:pPr>
            <a:r>
              <a:rPr lang="en-US" b="1" i="1" dirty="0" smtClean="0"/>
              <a:t>(Para 1-7, AR 600-8-29)</a:t>
            </a:r>
          </a:p>
          <a:p>
            <a:pPr>
              <a:spcBef>
                <a:spcPct val="0"/>
              </a:spcBef>
            </a:pPr>
            <a:endParaRPr lang="en-US" dirty="0" smtClean="0"/>
          </a:p>
          <a:p>
            <a:pPr>
              <a:spcBef>
                <a:spcPct val="0"/>
              </a:spcBef>
            </a:pPr>
            <a:r>
              <a:rPr lang="en-US" dirty="0" smtClean="0"/>
              <a:t>All other grades are covered by a centralized system of promotion, which means the promotion selection board is convened by DA.  Selection for and promotion to the grades of MG, BG, COL, LTC, MAJ, and CPT will be according to sections 611 through 626 and 628, Title 10, USC.  Selection for and promotion of (CWOs to the grades of CW5, CW4, and CW3 will be according to sections 571 through 583, Title 10, United States Code.  </a:t>
            </a:r>
            <a:r>
              <a:rPr lang="en-US" b="1" i="1" dirty="0" smtClean="0"/>
              <a:t>(Para 1-9, AR 600-8-29) </a:t>
            </a:r>
          </a:p>
          <a:p>
            <a:pPr>
              <a:spcBef>
                <a:spcPct val="0"/>
              </a:spcBef>
            </a:pPr>
            <a:endParaRPr lang="en-US" b="1" i="1" dirty="0" smtClean="0"/>
          </a:p>
        </p:txBody>
      </p:sp>
    </p:spTree>
    <p:extLst>
      <p:ext uri="{BB962C8B-B14F-4D97-AF65-F5344CB8AC3E}">
        <p14:creationId xmlns:p14="http://schemas.microsoft.com/office/powerpoint/2010/main" val="12726416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bwMode="auto">
          <a:xfrm>
            <a:off x="1117600" y="696913"/>
            <a:ext cx="4646613" cy="3486150"/>
          </a:xfrm>
          <a:prstGeom prst="rect">
            <a:avLst/>
          </a:prstGeom>
          <a:noFill/>
          <a:ln>
            <a:solidFill>
              <a:srgbClr val="000000"/>
            </a:solidFill>
            <a:miter lim="800000"/>
            <a:headEnd/>
            <a:tailEnd/>
          </a:ln>
        </p:spPr>
      </p:sp>
      <p:sp>
        <p:nvSpPr>
          <p:cNvPr id="117763" name="Rectangle 3"/>
          <p:cNvSpPr>
            <a:spLocks noGrp="1" noChangeArrowheads="1"/>
          </p:cNvSpPr>
          <p:nvPr>
            <p:ph type="body" idx="1"/>
          </p:nvPr>
        </p:nvSpPr>
        <p:spPr bwMode="auto">
          <a:xfrm>
            <a:off x="142875" y="4424363"/>
            <a:ext cx="6589713" cy="4730750"/>
          </a:xfrm>
          <a:prstGeom prst="rect">
            <a:avLst/>
          </a:prstGeom>
          <a:noFill/>
          <a:ln>
            <a:miter lim="800000"/>
            <a:headEnd/>
            <a:tailEnd/>
          </a:ln>
        </p:spPr>
        <p:txBody>
          <a:bodyPr/>
          <a:lstStyle/>
          <a:p>
            <a:pPr>
              <a:spcBef>
                <a:spcPct val="0"/>
              </a:spcBef>
            </a:pPr>
            <a:r>
              <a:rPr lang="en-US" b="1" dirty="0" smtClean="0"/>
              <a:t>SHOW SLIDE:  PROMOTION ELIGIBILITY REQUIREMENTS </a:t>
            </a:r>
          </a:p>
          <a:p>
            <a:pPr>
              <a:spcBef>
                <a:spcPct val="0"/>
              </a:spcBef>
            </a:pPr>
            <a:endParaRPr lang="en-US" b="1" dirty="0" smtClean="0"/>
          </a:p>
          <a:p>
            <a:pPr>
              <a:spcBef>
                <a:spcPct val="0"/>
              </a:spcBef>
            </a:pPr>
            <a:r>
              <a:rPr lang="en-US" b="1" dirty="0" smtClean="0"/>
              <a:t>NOTE:  Refer students to Paragraph 1-10c, AR 600-8-29 for all rules and requirements concerning promotion consideration and promotion.</a:t>
            </a:r>
          </a:p>
          <a:p>
            <a:pPr>
              <a:spcBef>
                <a:spcPct val="0"/>
              </a:spcBef>
            </a:pPr>
            <a:endParaRPr lang="en-US" b="1" dirty="0" smtClean="0"/>
          </a:p>
          <a:p>
            <a:pPr>
              <a:spcBef>
                <a:spcPct val="0"/>
              </a:spcBef>
            </a:pPr>
            <a:r>
              <a:rPr lang="en-US" dirty="0" smtClean="0"/>
              <a:t>As established by the Secretary of the Army (SA), officers must meet the following minimum Time in Grade (TIG) requirements to be considered for promotion:</a:t>
            </a:r>
          </a:p>
          <a:p>
            <a:pPr>
              <a:spcBef>
                <a:spcPct val="0"/>
              </a:spcBef>
            </a:pPr>
            <a:endParaRPr lang="en-US" dirty="0" smtClean="0"/>
          </a:p>
          <a:p>
            <a:pPr>
              <a:spcBef>
                <a:spcPct val="0"/>
              </a:spcBef>
            </a:pPr>
            <a:r>
              <a:rPr lang="en-US" dirty="0" smtClean="0"/>
              <a:t>(1)  WO1.</a:t>
            </a:r>
            <a:r>
              <a:rPr lang="en-US" i="1" dirty="0" smtClean="0"/>
              <a:t>  </a:t>
            </a:r>
            <a:r>
              <a:rPr lang="en-US" dirty="0" smtClean="0"/>
              <a:t>There are no minimum TIG requirements for officers to be considered for promotion to CW2; however, they must have at least 2 years TIG including service credit, if applicable, to be promoted.  Furthermore, WO must serve 18 months on active duty in the grade of WO1 before promotion to CW2.</a:t>
            </a:r>
          </a:p>
          <a:p>
            <a:pPr>
              <a:spcBef>
                <a:spcPct val="0"/>
              </a:spcBef>
            </a:pPr>
            <a:r>
              <a:rPr lang="en-US" dirty="0" smtClean="0"/>
              <a:t>(2)  CW2, CW3, and CW4.</a:t>
            </a:r>
            <a:r>
              <a:rPr lang="en-US" i="1" dirty="0" smtClean="0"/>
              <a:t>  </a:t>
            </a:r>
            <a:r>
              <a:rPr lang="en-US" dirty="0" smtClean="0"/>
              <a:t>These officers may not be considered for promotion to the next higher grade until they have completed 2 years of active duty in their current grade.</a:t>
            </a:r>
          </a:p>
          <a:p>
            <a:pPr>
              <a:spcBef>
                <a:spcPct val="0"/>
              </a:spcBef>
            </a:pPr>
            <a:r>
              <a:rPr lang="en-US" dirty="0" smtClean="0"/>
              <a:t>(3)  2LT and 1LT.</a:t>
            </a:r>
            <a:r>
              <a:rPr lang="en-US" i="1" dirty="0" smtClean="0"/>
              <a:t>  </a:t>
            </a:r>
            <a:r>
              <a:rPr lang="en-US" dirty="0" smtClean="0"/>
              <a:t>The law establishes no minimum TIG requirements for consideration for promotion; however, an officer must have at least 18 months TIG to be promoted to 1LT and 2 years TIG to be promoted to CPT.  The TIG requirement for promotion to 1LT has been extended to 2 years by the authority of the SA.</a:t>
            </a:r>
          </a:p>
          <a:p>
            <a:pPr>
              <a:spcBef>
                <a:spcPct val="0"/>
              </a:spcBef>
            </a:pPr>
            <a:r>
              <a:rPr lang="en-US" dirty="0" smtClean="0"/>
              <a:t>(4) CPT, MAJ, and LTC.</a:t>
            </a:r>
            <a:r>
              <a:rPr lang="en-US" i="1" dirty="0" smtClean="0"/>
              <a:t>  </a:t>
            </a:r>
            <a:r>
              <a:rPr lang="en-US" dirty="0" smtClean="0"/>
              <a:t>These officers must serve at least 3 years TIG to be considered for promotion.  This requirement may be waived by the SA, for consideration from below the zone.</a:t>
            </a:r>
          </a:p>
          <a:p>
            <a:pPr>
              <a:spcBef>
                <a:spcPct val="0"/>
              </a:spcBef>
            </a:pPr>
            <a:r>
              <a:rPr lang="en-US" dirty="0" smtClean="0"/>
              <a:t>(5) COL and BG.</a:t>
            </a:r>
            <a:r>
              <a:rPr lang="en-US" i="1" dirty="0" smtClean="0"/>
              <a:t>  </a:t>
            </a:r>
            <a:r>
              <a:rPr lang="en-US" dirty="0" smtClean="0"/>
              <a:t>Officers must serve 1 year TIG to be considered for promotion.  If selected, they may be promoted without regard to any additional TIG requirements.</a:t>
            </a:r>
          </a:p>
          <a:p>
            <a:pPr>
              <a:spcBef>
                <a:spcPct val="0"/>
              </a:spcBef>
            </a:pPr>
            <a:r>
              <a:rPr lang="en-US" b="1" dirty="0" smtClean="0"/>
              <a:t> </a:t>
            </a:r>
          </a:p>
          <a:p>
            <a:pPr>
              <a:spcBef>
                <a:spcPct val="0"/>
              </a:spcBef>
            </a:pPr>
            <a:r>
              <a:rPr lang="en-US" b="1" dirty="0" smtClean="0"/>
              <a:t>NOTE:  Explain to students that the rules can change based on guidance from HRC. </a:t>
            </a:r>
          </a:p>
        </p:txBody>
      </p:sp>
    </p:spTree>
    <p:extLst>
      <p:ext uri="{BB962C8B-B14F-4D97-AF65-F5344CB8AC3E}">
        <p14:creationId xmlns:p14="http://schemas.microsoft.com/office/powerpoint/2010/main" val="3071903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696913"/>
            <a:ext cx="4648200" cy="3486150"/>
          </a:xfrm>
          <a:prstGeom prst="rect">
            <a:avLst/>
          </a:prstGeom>
        </p:spPr>
      </p:sp>
      <p:sp>
        <p:nvSpPr>
          <p:cNvPr id="3" name="Notes Placeholder 2"/>
          <p:cNvSpPr>
            <a:spLocks noGrp="1"/>
          </p:cNvSpPr>
          <p:nvPr>
            <p:ph type="body" idx="1"/>
          </p:nvPr>
        </p:nvSpPr>
        <p:spPr>
          <a:xfrm>
            <a:off x="688182" y="4415790"/>
            <a:ext cx="5505450" cy="4183380"/>
          </a:xfrm>
          <a:prstGeom prst="rect">
            <a:avLst/>
          </a:prstGeom>
        </p:spPr>
        <p:txBody>
          <a:bodyPr lIns="92446" tIns="46223" rIns="92446" bIns="46223">
            <a:normAutofit/>
          </a:bodyPr>
          <a:lstStyle/>
          <a:p>
            <a:endParaRPr lang="en-US" b="1" dirty="0" smtClean="0"/>
          </a:p>
          <a:p>
            <a:r>
              <a:rPr lang="en-US" b="1" dirty="0" smtClean="0"/>
              <a:t>This</a:t>
            </a:r>
            <a:r>
              <a:rPr lang="en-US" b="1" baseline="0" dirty="0" smtClean="0"/>
              <a:t> data comes from MAJ Gillespie TAGD promotions</a:t>
            </a:r>
            <a:endParaRPr lang="en-US" b="1" dirty="0" smtClean="0"/>
          </a:p>
          <a:p>
            <a:endParaRPr lang="en-US" dirty="0"/>
          </a:p>
        </p:txBody>
      </p:sp>
      <p:sp>
        <p:nvSpPr>
          <p:cNvPr id="4" name="Slide Number Placeholder 3"/>
          <p:cNvSpPr>
            <a:spLocks noGrp="1"/>
          </p:cNvSpPr>
          <p:nvPr>
            <p:ph type="sldNum" sz="quarter" idx="10"/>
          </p:nvPr>
        </p:nvSpPr>
        <p:spPr>
          <a:xfrm>
            <a:off x="3898102" y="8829967"/>
            <a:ext cx="2982119" cy="464820"/>
          </a:xfrm>
          <a:prstGeom prst="rect">
            <a:avLst/>
          </a:prstGeom>
        </p:spPr>
        <p:txBody>
          <a:bodyPr lIns="92446" tIns="46223" rIns="92446" bIns="46223"/>
          <a:lstStyle/>
          <a:p>
            <a:fld id="{D5534EF8-DBFD-401E-90C9-1DC6372B7E43}"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892150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14463" y="1162050"/>
            <a:ext cx="4183062" cy="3136900"/>
          </a:xfrm>
          <a:prstGeom prst="rect">
            <a:avLst/>
          </a:prstGeom>
          <a:noFill/>
          <a:ln w="12700">
            <a:solidFill>
              <a:prstClr val="black"/>
            </a:solidFill>
          </a:ln>
        </p:spPr>
      </p:sp>
      <p:sp>
        <p:nvSpPr>
          <p:cNvPr id="3" name="Notes Placeholder 2"/>
          <p:cNvSpPr>
            <a:spLocks noGrp="1"/>
          </p:cNvSpPr>
          <p:nvPr>
            <p:ph type="body" idx="1"/>
          </p:nvPr>
        </p:nvSpPr>
        <p:spPr>
          <a:xfrm>
            <a:off x="701848" y="4473576"/>
            <a:ext cx="5608320" cy="3660775"/>
          </a:xfrm>
          <a:prstGeom prst="rect">
            <a:avLst/>
          </a:prstGeom>
        </p:spPr>
        <p:txBody>
          <a:bodyPr/>
          <a:lstStyle/>
          <a:p>
            <a:r>
              <a:rPr lang="en-US" dirty="0" smtClean="0"/>
              <a:t>As we move from fully qualified to best qualified selection boards</a:t>
            </a:r>
            <a:endParaRPr lang="en-US" dirty="0"/>
          </a:p>
        </p:txBody>
      </p:sp>
    </p:spTree>
    <p:extLst>
      <p:ext uri="{BB962C8B-B14F-4D97-AF65-F5344CB8AC3E}">
        <p14:creationId xmlns:p14="http://schemas.microsoft.com/office/powerpoint/2010/main" val="1108223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bwMode="auto">
          <a:xfrm>
            <a:off x="1117600" y="696913"/>
            <a:ext cx="4646613" cy="3486150"/>
          </a:xfrm>
          <a:prstGeom prst="rect">
            <a:avLst/>
          </a:prstGeom>
          <a:noFill/>
          <a:ln>
            <a:solidFill>
              <a:srgbClr val="000000"/>
            </a:solidFill>
            <a:miter lim="800000"/>
            <a:headEnd/>
            <a:tailEnd/>
          </a:ln>
        </p:spPr>
      </p:sp>
      <p:sp>
        <p:nvSpPr>
          <p:cNvPr id="118787" name="Rectangle 3"/>
          <p:cNvSpPr>
            <a:spLocks noGrp="1" noChangeArrowheads="1"/>
          </p:cNvSpPr>
          <p:nvPr>
            <p:ph type="body" idx="1"/>
          </p:nvPr>
        </p:nvSpPr>
        <p:spPr bwMode="auto">
          <a:xfrm>
            <a:off x="249238" y="4630738"/>
            <a:ext cx="6354762" cy="4183062"/>
          </a:xfrm>
          <a:prstGeom prst="rect">
            <a:avLst/>
          </a:prstGeom>
          <a:noFill/>
          <a:ln>
            <a:miter lim="800000"/>
            <a:headEnd/>
            <a:tailEnd/>
          </a:ln>
        </p:spPr>
        <p:txBody>
          <a:bodyPr/>
          <a:lstStyle/>
          <a:p>
            <a:pPr>
              <a:spcBef>
                <a:spcPct val="0"/>
              </a:spcBef>
            </a:pPr>
            <a:r>
              <a:rPr lang="en-US" b="1" smtClean="0"/>
              <a:t>SHOW SLIDE:  NOT ELIGIBLE FOR PROMOTION</a:t>
            </a:r>
          </a:p>
          <a:p>
            <a:pPr>
              <a:spcBef>
                <a:spcPct val="0"/>
              </a:spcBef>
            </a:pPr>
            <a:endParaRPr lang="en-US" b="1" smtClean="0"/>
          </a:p>
          <a:p>
            <a:pPr>
              <a:spcBef>
                <a:spcPct val="0"/>
              </a:spcBef>
            </a:pPr>
            <a:r>
              <a:rPr lang="en-US" b="1" smtClean="0"/>
              <a:t>NOTE:  Refer students to Paragraph 1-10e, AR 600-8-29 for all rules concerning officers not eligible for promotion.</a:t>
            </a:r>
            <a:endParaRPr lang="en-US" smtClean="0"/>
          </a:p>
          <a:p>
            <a:pPr>
              <a:spcBef>
                <a:spcPct val="0"/>
              </a:spcBef>
            </a:pPr>
            <a:endParaRPr lang="en-US" smtClean="0"/>
          </a:p>
          <a:p>
            <a:pPr>
              <a:spcBef>
                <a:spcPct val="0"/>
              </a:spcBef>
            </a:pPr>
            <a:r>
              <a:rPr lang="en-US" smtClean="0"/>
              <a:t>Officers in the following categories are not eligible for consideration by a promotion selection board:</a:t>
            </a:r>
          </a:p>
          <a:p>
            <a:pPr>
              <a:spcBef>
                <a:spcPct val="0"/>
              </a:spcBef>
            </a:pPr>
            <a:endParaRPr lang="en-US" smtClean="0"/>
          </a:p>
          <a:p>
            <a:pPr>
              <a:spcBef>
                <a:spcPts val="1200"/>
              </a:spcBef>
            </a:pPr>
            <a:r>
              <a:rPr lang="en-US" smtClean="0"/>
              <a:t>(1)  Officers whose established separation or retirement date falls within 90 days after the date on which the board is convened (10 USC 577 and 619).</a:t>
            </a:r>
          </a:p>
          <a:p>
            <a:pPr>
              <a:spcBef>
                <a:spcPts val="1200"/>
              </a:spcBef>
            </a:pPr>
            <a:r>
              <a:rPr lang="en-US" smtClean="0"/>
              <a:t>(2)  1LTs twice not selected for promotion to CPT.</a:t>
            </a:r>
          </a:p>
          <a:p>
            <a:pPr>
              <a:spcBef>
                <a:spcPts val="1200"/>
              </a:spcBef>
            </a:pPr>
            <a:r>
              <a:rPr lang="en-US" smtClean="0"/>
              <a:t>(3)  Warrant officers (WOs) twice not selected for promotion to CW3, CW4, or CW5 and not selectively continued.</a:t>
            </a:r>
          </a:p>
          <a:p>
            <a:pPr>
              <a:spcBef>
                <a:spcPts val="1200"/>
              </a:spcBef>
            </a:pPr>
            <a:r>
              <a:rPr lang="en-US" smtClean="0"/>
              <a:t>(4)  Chief Warrant Officers with less than 3 years of active duty service in their current grade (10 USC 574).</a:t>
            </a:r>
          </a:p>
          <a:p>
            <a:pPr>
              <a:spcBef>
                <a:spcPts val="1200"/>
              </a:spcBef>
            </a:pPr>
            <a:r>
              <a:rPr lang="en-US" smtClean="0"/>
              <a:t>(5)  Commissioned officers with less than 1 year of continuous active duty (since their most recent placement on the ADL) before the board convenes.</a:t>
            </a:r>
          </a:p>
        </p:txBody>
      </p:sp>
    </p:spTree>
    <p:extLst>
      <p:ext uri="{BB962C8B-B14F-4D97-AF65-F5344CB8AC3E}">
        <p14:creationId xmlns:p14="http://schemas.microsoft.com/office/powerpoint/2010/main" val="2419915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bwMode="auto">
          <a:xfrm>
            <a:off x="1117600" y="696913"/>
            <a:ext cx="4646613" cy="3486150"/>
          </a:xfrm>
          <a:prstGeom prst="rect">
            <a:avLst/>
          </a:prstGeom>
          <a:solidFill>
            <a:srgbClr val="FFFFFF"/>
          </a:solidFill>
          <a:ln>
            <a:solidFill>
              <a:srgbClr val="000000"/>
            </a:solidFill>
            <a:miter lim="800000"/>
            <a:headEnd/>
            <a:tailEnd/>
          </a:ln>
        </p:spPr>
      </p:sp>
      <p:sp>
        <p:nvSpPr>
          <p:cNvPr id="119811" name="Rectangle 3"/>
          <p:cNvSpPr>
            <a:spLocks noGrp="1" noChangeArrowheads="1"/>
          </p:cNvSpPr>
          <p:nvPr>
            <p:ph type="body" idx="1"/>
          </p:nvPr>
        </p:nvSpPr>
        <p:spPr bwMode="auto">
          <a:xfrm>
            <a:off x="206375" y="4414838"/>
            <a:ext cx="6457950" cy="4184650"/>
          </a:xfrm>
          <a:prstGeom prst="rect">
            <a:avLst/>
          </a:prstGeom>
          <a:solidFill>
            <a:srgbClr val="FFFFFF"/>
          </a:solidFill>
          <a:ln>
            <a:miter lim="800000"/>
            <a:headEnd/>
            <a:tailEnd/>
          </a:ln>
        </p:spPr>
        <p:txBody>
          <a:bodyPr lIns="92062" tIns="46031" rIns="92062" bIns="46031"/>
          <a:lstStyle/>
          <a:p>
            <a:pPr>
              <a:spcBef>
                <a:spcPct val="0"/>
              </a:spcBef>
            </a:pPr>
            <a:r>
              <a:rPr lang="en-US" b="1" dirty="0" smtClean="0"/>
              <a:t>Learning Step/Activity 2.  </a:t>
            </a:r>
            <a:r>
              <a:rPr lang="en-US" b="0" dirty="0" smtClean="0"/>
              <a:t>Communicate decentralized promotion system policies and procedures.</a:t>
            </a:r>
          </a:p>
          <a:p>
            <a:pPr>
              <a:spcBef>
                <a:spcPct val="0"/>
              </a:spcBef>
            </a:pPr>
            <a:r>
              <a:rPr lang="en-US" b="0" dirty="0" smtClean="0"/>
              <a:t>Method of Instruction:  Conference/Discussion</a:t>
            </a:r>
          </a:p>
          <a:p>
            <a:pPr>
              <a:spcBef>
                <a:spcPct val="0"/>
              </a:spcBef>
            </a:pPr>
            <a:r>
              <a:rPr lang="en-US" b="0" dirty="0" smtClean="0"/>
              <a:t>Instructor to Student Ratio: 1:16</a:t>
            </a:r>
          </a:p>
          <a:p>
            <a:pPr>
              <a:spcBef>
                <a:spcPct val="0"/>
              </a:spcBef>
            </a:pPr>
            <a:r>
              <a:rPr lang="en-US" b="0" dirty="0" smtClean="0"/>
              <a:t>Time  of Instruction: 25 </a:t>
            </a:r>
            <a:r>
              <a:rPr lang="en-US" b="0" dirty="0" err="1" smtClean="0"/>
              <a:t>mins</a:t>
            </a:r>
            <a:endParaRPr lang="en-US" b="0" dirty="0" smtClean="0"/>
          </a:p>
          <a:p>
            <a:pPr>
              <a:spcBef>
                <a:spcPct val="0"/>
              </a:spcBef>
            </a:pPr>
            <a:endParaRPr lang="en-US" b="1" dirty="0" smtClean="0"/>
          </a:p>
          <a:p>
            <a:pPr>
              <a:spcBef>
                <a:spcPct val="0"/>
              </a:spcBef>
            </a:pPr>
            <a:endParaRPr lang="en-US" b="1" dirty="0" smtClean="0"/>
          </a:p>
          <a:p>
            <a:pPr>
              <a:spcBef>
                <a:spcPct val="0"/>
              </a:spcBef>
            </a:pPr>
            <a:r>
              <a:rPr lang="en-US" b="1" dirty="0" smtClean="0"/>
              <a:t>SHOW SLIDE:  NON-SELECT FOR PROMOTION TO 1LT AND CW2</a:t>
            </a:r>
          </a:p>
          <a:p>
            <a:pPr>
              <a:spcBef>
                <a:spcPct val="0"/>
              </a:spcBef>
            </a:pPr>
            <a:endParaRPr lang="en-US" b="1" dirty="0" smtClean="0"/>
          </a:p>
          <a:p>
            <a:pPr>
              <a:spcBef>
                <a:spcPct val="0"/>
              </a:spcBef>
            </a:pPr>
            <a:r>
              <a:rPr lang="en-US" b="1" dirty="0" smtClean="0"/>
              <a:t>NOTE:  Refer students to AR 600-8-29, Para 1-13 and 3-5.</a:t>
            </a:r>
          </a:p>
          <a:p>
            <a:pPr>
              <a:spcBef>
                <a:spcPct val="0"/>
              </a:spcBef>
            </a:pPr>
            <a:r>
              <a:rPr lang="en-US" dirty="0" smtClean="0"/>
              <a:t> </a:t>
            </a:r>
            <a:endParaRPr lang="en-US" b="1" dirty="0" smtClean="0"/>
          </a:p>
          <a:p>
            <a:pPr>
              <a:spcBef>
                <a:spcPct val="0"/>
              </a:spcBef>
            </a:pPr>
            <a:r>
              <a:rPr lang="en-US" dirty="0" smtClean="0"/>
              <a:t>If officers are not selected for promotion to 1LT or CW2, the following rules apply: </a:t>
            </a:r>
          </a:p>
          <a:p>
            <a:pPr>
              <a:spcBef>
                <a:spcPct val="0"/>
              </a:spcBef>
            </a:pPr>
            <a:endParaRPr lang="en-US" dirty="0" smtClean="0"/>
          </a:p>
          <a:p>
            <a:pPr>
              <a:spcBef>
                <a:spcPct val="0"/>
              </a:spcBef>
            </a:pPr>
            <a:r>
              <a:rPr lang="en-US" dirty="0" smtClean="0"/>
              <a:t>(1)  A 2LT will be retained for evaluation for 6 months providing retention is in accordance with “good order and discipline.”  If after 6 months the officer is not deemed qualified for promotion, then he/she will be notified of pending separation and will be separated within 90 days of notification.  During the 6 month period, if the officer is found fully qualified for promotion then the promotion will be effective the date the officer is found fully qualified.  </a:t>
            </a:r>
          </a:p>
          <a:p>
            <a:pPr>
              <a:spcBef>
                <a:spcPct val="0"/>
              </a:spcBef>
            </a:pPr>
            <a:endParaRPr lang="en-US" dirty="0" smtClean="0"/>
          </a:p>
          <a:p>
            <a:pPr>
              <a:spcBef>
                <a:spcPct val="0"/>
              </a:spcBef>
            </a:pPr>
            <a:r>
              <a:rPr lang="en-US" dirty="0" smtClean="0"/>
              <a:t>(2)  If a WO1 is non-selected for promotion then they must be separated from active duty within 90 days of notification of non-selection.  Exception to this action is if the officer is within two years of retirement under the provisions of Chapter 3, AR 635-100 and is eligible for a REFRAD (Release From Active Duty). </a:t>
            </a:r>
          </a:p>
          <a:p>
            <a:pPr>
              <a:spcBef>
                <a:spcPct val="0"/>
              </a:spcBef>
              <a:buFontTx/>
              <a:buAutoNum type="arabicParenBoth" startAt="2"/>
            </a:pPr>
            <a:endParaRPr lang="en-US" dirty="0" smtClean="0"/>
          </a:p>
          <a:p>
            <a:pPr>
              <a:spcBef>
                <a:spcPct val="0"/>
              </a:spcBef>
            </a:pPr>
            <a:r>
              <a:rPr lang="en-US" dirty="0" smtClean="0"/>
              <a:t>(3)  If any officer is a non-select for promotion to 1LT or CW2, a DA Form 78 must be completed by the Promotion Work Center and forwarded to the Battalion S-1 who procures the appropriate signatures from the recommending authority, approval authority, and promotion review authority (PRA).</a:t>
            </a:r>
          </a:p>
        </p:txBody>
      </p:sp>
    </p:spTree>
    <p:extLst>
      <p:ext uri="{BB962C8B-B14F-4D97-AF65-F5344CB8AC3E}">
        <p14:creationId xmlns:p14="http://schemas.microsoft.com/office/powerpoint/2010/main" val="22152692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bwMode="auto">
          <a:xfrm>
            <a:off x="1117600" y="696913"/>
            <a:ext cx="4646613" cy="3486150"/>
          </a:xfrm>
          <a:prstGeom prst="rect">
            <a:avLst/>
          </a:prstGeom>
          <a:noFill/>
          <a:ln>
            <a:solidFill>
              <a:srgbClr val="000000"/>
            </a:solidFill>
            <a:miter lim="800000"/>
            <a:headEnd/>
            <a:tailEnd/>
          </a:ln>
        </p:spPr>
      </p:sp>
      <p:sp>
        <p:nvSpPr>
          <p:cNvPr id="120835" name="Rectangle 3"/>
          <p:cNvSpPr>
            <a:spLocks noGrp="1" noChangeArrowheads="1"/>
          </p:cNvSpPr>
          <p:nvPr>
            <p:ph type="body" idx="1"/>
          </p:nvPr>
        </p:nvSpPr>
        <p:spPr bwMode="auto">
          <a:xfrm>
            <a:off x="174625" y="4416425"/>
            <a:ext cx="6513513" cy="4183063"/>
          </a:xfrm>
          <a:prstGeom prst="rect">
            <a:avLst/>
          </a:prstGeom>
          <a:noFill/>
          <a:ln>
            <a:miter lim="800000"/>
            <a:headEnd/>
            <a:tailEnd/>
          </a:ln>
        </p:spPr>
        <p:txBody>
          <a:bodyPr/>
          <a:lstStyle/>
          <a:p>
            <a:pPr>
              <a:spcBef>
                <a:spcPct val="0"/>
              </a:spcBef>
            </a:pPr>
            <a:r>
              <a:rPr lang="en-US" b="1" smtClean="0"/>
              <a:t>SHOW SLIDE:  TWICE NON-SELECT FOR PROMOTION TO CW3-CW5 AND CPT-LTC</a:t>
            </a:r>
          </a:p>
          <a:p>
            <a:pPr>
              <a:spcBef>
                <a:spcPct val="0"/>
              </a:spcBef>
            </a:pPr>
            <a:endParaRPr lang="en-US" b="1" smtClean="0"/>
          </a:p>
          <a:p>
            <a:pPr>
              <a:spcBef>
                <a:spcPct val="0"/>
              </a:spcBef>
            </a:pPr>
            <a:r>
              <a:rPr lang="en-US" b="1" smtClean="0"/>
              <a:t>NOTE:  Refer students to AR 600-8-29, Para 1-13.</a:t>
            </a:r>
          </a:p>
          <a:p>
            <a:pPr>
              <a:spcBef>
                <a:spcPct val="0"/>
              </a:spcBef>
            </a:pPr>
            <a:endParaRPr lang="en-US" b="1" smtClean="0"/>
          </a:p>
          <a:p>
            <a:pPr>
              <a:spcBef>
                <a:spcPct val="0"/>
              </a:spcBef>
            </a:pPr>
            <a:r>
              <a:rPr lang="en-US" smtClean="0"/>
              <a:t>If officers are not selected for promotion to CW3-CW5 and CPT-LTC, the following rules apply: </a:t>
            </a:r>
          </a:p>
          <a:p>
            <a:pPr>
              <a:spcBef>
                <a:spcPct val="0"/>
              </a:spcBef>
            </a:pPr>
            <a:endParaRPr lang="en-US" smtClean="0"/>
          </a:p>
          <a:p>
            <a:pPr>
              <a:spcBef>
                <a:spcPts val="600"/>
              </a:spcBef>
            </a:pPr>
            <a:r>
              <a:rPr lang="en-US" smtClean="0"/>
              <a:t>(1)  Discharged or released from active duty according to AR 600–8–24.</a:t>
            </a:r>
          </a:p>
          <a:p>
            <a:pPr>
              <a:spcBef>
                <a:spcPts val="600"/>
              </a:spcBef>
            </a:pPr>
            <a:r>
              <a:rPr lang="en-US" smtClean="0"/>
              <a:t>(2)  Retired under any provision of law, if eligible, on the date requested by the officer and approved by proper authority (retirement will be not later than the first day of the seventh month beginning after the month in which the President or the President’s designee approves the report of the board that considered the officer the second time).</a:t>
            </a:r>
          </a:p>
          <a:p>
            <a:pPr>
              <a:spcBef>
                <a:spcPts val="600"/>
              </a:spcBef>
            </a:pPr>
            <a:r>
              <a:rPr lang="en-US" smtClean="0"/>
              <a:t>(3)  Retained on active duty (if a commissioned officer) until qualified for retirement if, on the date the officer would otherwise have been discharged, he or she is within 2 years of qualifying for retirement under 10 USC 1293, 3911.</a:t>
            </a:r>
          </a:p>
          <a:p>
            <a:pPr>
              <a:spcBef>
                <a:spcPts val="600"/>
              </a:spcBef>
            </a:pPr>
            <a:r>
              <a:rPr lang="en-US" smtClean="0"/>
              <a:t>(4)  Retained on active duty (if a warrant officer) until qualified for retirement if he or she is within 2 years of qualifying for retirement on the date the SA approves the board report.</a:t>
            </a:r>
          </a:p>
          <a:p>
            <a:pPr>
              <a:spcBef>
                <a:spcPts val="600"/>
              </a:spcBef>
            </a:pPr>
            <a:r>
              <a:rPr lang="en-US" smtClean="0"/>
              <a:t>(5)  Selectively continued under provisions of paragraph 1–14.</a:t>
            </a:r>
          </a:p>
          <a:p>
            <a:pPr>
              <a:spcBef>
                <a:spcPts val="600"/>
              </a:spcBef>
            </a:pPr>
            <a:r>
              <a:rPr lang="en-US" smtClean="0"/>
              <a:t>(6)  In the case of fully qualified AMEDD officers, recommended for continuation on active duty by a selective continuation board until all active duty service obligations have been fulfilled as prescribed in paragraph 1–14, AR 600-8-29.</a:t>
            </a:r>
          </a:p>
        </p:txBody>
      </p:sp>
    </p:spTree>
    <p:extLst>
      <p:ext uri="{BB962C8B-B14F-4D97-AF65-F5344CB8AC3E}">
        <p14:creationId xmlns:p14="http://schemas.microsoft.com/office/powerpoint/2010/main" val="236344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bwMode="auto">
          <a:xfrm>
            <a:off x="1117600" y="696913"/>
            <a:ext cx="4646613" cy="3486150"/>
          </a:xfrm>
          <a:prstGeom prst="rect">
            <a:avLst/>
          </a:prstGeom>
          <a:solidFill>
            <a:srgbClr val="FFFFFF"/>
          </a:solidFill>
          <a:ln>
            <a:solidFill>
              <a:srgbClr val="000000"/>
            </a:solidFill>
            <a:miter lim="800000"/>
            <a:headEnd/>
            <a:tailEnd/>
          </a:ln>
        </p:spPr>
      </p:sp>
      <p:sp>
        <p:nvSpPr>
          <p:cNvPr id="121859" name="Rectangle 3"/>
          <p:cNvSpPr>
            <a:spLocks noGrp="1" noChangeArrowheads="1"/>
          </p:cNvSpPr>
          <p:nvPr>
            <p:ph type="body" idx="1"/>
          </p:nvPr>
        </p:nvSpPr>
        <p:spPr bwMode="auto">
          <a:xfrm>
            <a:off x="323850" y="4616450"/>
            <a:ext cx="6227763" cy="4184650"/>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SELECTIVE CONTINUATION</a:t>
            </a:r>
          </a:p>
          <a:p>
            <a:pPr>
              <a:spcBef>
                <a:spcPct val="0"/>
              </a:spcBef>
            </a:pPr>
            <a:endParaRPr lang="en-US" b="1" smtClean="0"/>
          </a:p>
          <a:p>
            <a:pPr>
              <a:spcBef>
                <a:spcPct val="0"/>
              </a:spcBef>
            </a:pPr>
            <a:r>
              <a:rPr lang="en-US" smtClean="0"/>
              <a:t>Selective continuation is driven by the determined “needs of the Army.”  Officers not selected during their primary or above the zone promotion considerations to CW3, CW4, CS5, MAJ or LTC may be selectively continued on active duty in their present grade.  This action is not something for which an officer can apply.  </a:t>
            </a:r>
          </a:p>
          <a:p>
            <a:pPr>
              <a:spcBef>
                <a:spcPct val="0"/>
              </a:spcBef>
            </a:pPr>
            <a:endParaRPr lang="en-US" smtClean="0"/>
          </a:p>
          <a:p>
            <a:pPr>
              <a:spcBef>
                <a:spcPct val="0"/>
              </a:spcBef>
            </a:pPr>
            <a:r>
              <a:rPr lang="en-US" smtClean="0"/>
              <a:t>Officers under consideration for selective continuation will receive notice from DA regarding their status.  At that time DA will provide the officer with their options regarding continued service.  The officer’s response is forwarded back to DA for resolution.</a:t>
            </a:r>
          </a:p>
          <a:p>
            <a:pPr>
              <a:spcBef>
                <a:spcPct val="0"/>
              </a:spcBef>
            </a:pPr>
            <a:endParaRPr lang="en-US" smtClean="0"/>
          </a:p>
        </p:txBody>
      </p:sp>
    </p:spTree>
    <p:extLst>
      <p:ext uri="{BB962C8B-B14F-4D97-AF65-F5344CB8AC3E}">
        <p14:creationId xmlns:p14="http://schemas.microsoft.com/office/powerpoint/2010/main" val="11028804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bwMode="auto">
          <a:xfrm>
            <a:off x="1117600" y="696913"/>
            <a:ext cx="4646613" cy="3486150"/>
          </a:xfrm>
          <a:prstGeom prst="rect">
            <a:avLst/>
          </a:prstGeom>
          <a:noFill/>
          <a:ln>
            <a:solidFill>
              <a:srgbClr val="000000"/>
            </a:solidFill>
            <a:miter lim="800000"/>
            <a:headEnd/>
            <a:tailEnd/>
          </a:ln>
        </p:spPr>
      </p:sp>
      <p:sp>
        <p:nvSpPr>
          <p:cNvPr id="122883" name="Rectangle 3"/>
          <p:cNvSpPr>
            <a:spLocks noGrp="1" noChangeArrowheads="1"/>
          </p:cNvSpPr>
          <p:nvPr>
            <p:ph type="body" idx="1"/>
          </p:nvPr>
        </p:nvSpPr>
        <p:spPr bwMode="auto">
          <a:xfrm>
            <a:off x="688975" y="4648200"/>
            <a:ext cx="5503863" cy="4183063"/>
          </a:xfrm>
          <a:prstGeom prst="rect">
            <a:avLst/>
          </a:prstGeom>
          <a:noFill/>
          <a:ln>
            <a:miter lim="800000"/>
            <a:headEnd/>
            <a:tailEnd/>
          </a:ln>
        </p:spPr>
        <p:txBody>
          <a:bodyPr/>
          <a:lstStyle/>
          <a:p>
            <a:r>
              <a:rPr lang="en-US" b="1" smtClean="0"/>
              <a:t>SHOW SLIDE:  CHECK ON LEARNING</a:t>
            </a:r>
          </a:p>
          <a:p>
            <a:endParaRPr lang="en-US" smtClean="0"/>
          </a:p>
          <a:p>
            <a:r>
              <a:rPr lang="en-US" b="1" smtClean="0"/>
              <a:t>NOTE:  Conduct a check on learning and summarize the learning activity.</a:t>
            </a:r>
          </a:p>
          <a:p>
            <a:endParaRPr lang="en-US" b="1" smtClean="0"/>
          </a:p>
          <a:p>
            <a:endParaRPr lang="en-US" smtClean="0"/>
          </a:p>
        </p:txBody>
      </p:sp>
    </p:spTree>
    <p:extLst>
      <p:ext uri="{BB962C8B-B14F-4D97-AF65-F5344CB8AC3E}">
        <p14:creationId xmlns:p14="http://schemas.microsoft.com/office/powerpoint/2010/main" val="34487296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bwMode="auto">
          <a:xfrm>
            <a:off x="1117600" y="696913"/>
            <a:ext cx="4646613" cy="3486150"/>
          </a:xfrm>
          <a:prstGeom prst="rect">
            <a:avLst/>
          </a:prstGeom>
          <a:noFill/>
          <a:ln>
            <a:solidFill>
              <a:srgbClr val="000000"/>
            </a:solidFill>
            <a:miter lim="800000"/>
            <a:headEnd/>
            <a:tailEnd/>
          </a:ln>
        </p:spPr>
      </p:sp>
      <p:sp>
        <p:nvSpPr>
          <p:cNvPr id="123907" name="Rectangle 3"/>
          <p:cNvSpPr>
            <a:spLocks noGrp="1" noChangeArrowheads="1"/>
          </p:cNvSpPr>
          <p:nvPr>
            <p:ph type="body" idx="1"/>
          </p:nvPr>
        </p:nvSpPr>
        <p:spPr bwMode="auto">
          <a:xfrm>
            <a:off x="688975" y="4641850"/>
            <a:ext cx="5503863" cy="4183063"/>
          </a:xfrm>
          <a:prstGeom prst="rect">
            <a:avLst/>
          </a:prstGeom>
          <a:noFill/>
          <a:ln>
            <a:miter lim="800000"/>
            <a:headEnd/>
            <a:tailEnd/>
          </a:ln>
        </p:spPr>
        <p:txBody>
          <a:bodyPr/>
          <a:lstStyle/>
          <a:p>
            <a:pPr>
              <a:spcBef>
                <a:spcPct val="0"/>
              </a:spcBef>
            </a:pPr>
            <a:r>
              <a:rPr lang="en-US" b="1" dirty="0" smtClean="0"/>
              <a:t>SHOW SLIDE:  </a:t>
            </a:r>
            <a:r>
              <a:rPr lang="en-US" b="1" dirty="0" smtClean="0">
                <a:solidFill>
                  <a:schemeClr val="tx2"/>
                </a:solidFill>
              </a:rPr>
              <a:t>DECENTRALIZED PROMOTION SYSTEM KEY COMPONENTS</a:t>
            </a:r>
          </a:p>
          <a:p>
            <a:pPr>
              <a:spcBef>
                <a:spcPct val="0"/>
              </a:spcBef>
            </a:pPr>
            <a:endParaRPr lang="en-US" dirty="0" smtClean="0"/>
          </a:p>
          <a:p>
            <a:pPr>
              <a:spcBef>
                <a:spcPct val="0"/>
              </a:spcBef>
            </a:pPr>
            <a:r>
              <a:rPr lang="en-US" dirty="0" smtClean="0"/>
              <a:t>The decentralized promotion system applies primarily for 1LT and CW2 promotions.  Decentralized promotions to GEN and LTG are not Brigade S1 functions, are executed by DA through Presidential Appointment, and will not be taught during this block of instruction.</a:t>
            </a:r>
          </a:p>
          <a:p>
            <a:pPr>
              <a:spcBef>
                <a:spcPct val="0"/>
              </a:spcBef>
            </a:pPr>
            <a:endParaRPr lang="en-US" dirty="0" smtClean="0"/>
          </a:p>
          <a:p>
            <a:pPr>
              <a:spcBef>
                <a:spcPct val="0"/>
              </a:spcBef>
            </a:pPr>
            <a:r>
              <a:rPr lang="en-US" dirty="0" smtClean="0"/>
              <a:t>The key components of the decentralized promotion system are:</a:t>
            </a:r>
          </a:p>
          <a:p>
            <a:pPr>
              <a:spcBef>
                <a:spcPct val="0"/>
              </a:spcBef>
            </a:pPr>
            <a:r>
              <a:rPr lang="en-US" dirty="0" smtClean="0"/>
              <a:t> </a:t>
            </a:r>
          </a:p>
          <a:p>
            <a:pPr>
              <a:spcBef>
                <a:spcPts val="600"/>
              </a:spcBef>
              <a:buFontTx/>
              <a:buChar char="•"/>
            </a:pPr>
            <a:r>
              <a:rPr lang="en-US" dirty="0" smtClean="0"/>
              <a:t> Determining Active Date of Rank (ADOR)</a:t>
            </a:r>
          </a:p>
          <a:p>
            <a:pPr>
              <a:spcBef>
                <a:spcPts val="600"/>
              </a:spcBef>
              <a:buFontTx/>
              <a:buChar char="•"/>
            </a:pPr>
            <a:r>
              <a:rPr lang="en-US" dirty="0" smtClean="0"/>
              <a:t> Compute Promotion Eligibility Date (PED)</a:t>
            </a:r>
          </a:p>
          <a:p>
            <a:pPr>
              <a:spcBef>
                <a:spcPts val="600"/>
              </a:spcBef>
              <a:buFontTx/>
              <a:buChar char="•"/>
            </a:pPr>
            <a:r>
              <a:rPr lang="en-US" dirty="0" smtClean="0"/>
              <a:t> Promotion Authorities</a:t>
            </a:r>
          </a:p>
          <a:p>
            <a:pPr>
              <a:spcBef>
                <a:spcPts val="600"/>
              </a:spcBef>
              <a:buFontTx/>
              <a:buChar char="•"/>
            </a:pPr>
            <a:r>
              <a:rPr lang="en-US" dirty="0" smtClean="0"/>
              <a:t> Non-Selection Rules / DA Form 78</a:t>
            </a:r>
          </a:p>
          <a:p>
            <a:pPr>
              <a:spcBef>
                <a:spcPts val="600"/>
              </a:spcBef>
              <a:buFontTx/>
              <a:buChar char="•"/>
            </a:pPr>
            <a:r>
              <a:rPr lang="en-US" dirty="0" smtClean="0"/>
              <a:t> Promotion Eligibility Factors</a:t>
            </a:r>
          </a:p>
          <a:p>
            <a:pPr>
              <a:spcBef>
                <a:spcPts val="600"/>
              </a:spcBef>
              <a:buFontTx/>
              <a:buChar char="•"/>
            </a:pPr>
            <a:r>
              <a:rPr lang="en-US" dirty="0" smtClean="0"/>
              <a:t> Promotion Management</a:t>
            </a:r>
          </a:p>
          <a:p>
            <a:pPr>
              <a:spcBef>
                <a:spcPct val="0"/>
              </a:spcBef>
            </a:pPr>
            <a:endParaRPr lang="en-US" dirty="0" smtClean="0"/>
          </a:p>
        </p:txBody>
      </p:sp>
    </p:spTree>
    <p:extLst>
      <p:ext uri="{BB962C8B-B14F-4D97-AF65-F5344CB8AC3E}">
        <p14:creationId xmlns:p14="http://schemas.microsoft.com/office/powerpoint/2010/main" val="23919938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bwMode="auto">
          <a:xfrm>
            <a:off x="895350" y="130175"/>
            <a:ext cx="5092700" cy="3821113"/>
          </a:xfrm>
          <a:prstGeom prst="rect">
            <a:avLst/>
          </a:prstGeom>
          <a:noFill/>
          <a:ln>
            <a:solidFill>
              <a:srgbClr val="000000"/>
            </a:solidFill>
            <a:miter lim="800000"/>
            <a:headEnd/>
            <a:tailEnd/>
          </a:ln>
        </p:spPr>
      </p:sp>
      <p:sp>
        <p:nvSpPr>
          <p:cNvPr id="124931" name="Rectangle 3"/>
          <p:cNvSpPr>
            <a:spLocks noGrp="1" noChangeArrowheads="1"/>
          </p:cNvSpPr>
          <p:nvPr>
            <p:ph type="body" idx="1"/>
          </p:nvPr>
        </p:nvSpPr>
        <p:spPr bwMode="auto">
          <a:xfrm>
            <a:off x="317500" y="3992563"/>
            <a:ext cx="6248400" cy="4975225"/>
          </a:xfrm>
          <a:prstGeom prst="rect">
            <a:avLst/>
          </a:prstGeom>
          <a:noFill/>
          <a:ln>
            <a:miter lim="800000"/>
            <a:headEnd/>
            <a:tailEnd/>
          </a:ln>
        </p:spPr>
        <p:txBody>
          <a:bodyPr/>
          <a:lstStyle/>
          <a:p>
            <a:pPr>
              <a:spcBef>
                <a:spcPct val="0"/>
              </a:spcBef>
            </a:pPr>
            <a:r>
              <a:rPr lang="en-US" b="1" smtClean="0"/>
              <a:t>SHOW SLIDE:  DETERMINING 2LT ACTIVE DATE OF RANK (ADOR)</a:t>
            </a:r>
          </a:p>
          <a:p>
            <a:pPr>
              <a:spcBef>
                <a:spcPct val="0"/>
              </a:spcBef>
            </a:pPr>
            <a:endParaRPr lang="en-US" b="1" smtClean="0"/>
          </a:p>
          <a:p>
            <a:pPr>
              <a:spcBef>
                <a:spcPct val="0"/>
              </a:spcBef>
            </a:pPr>
            <a:r>
              <a:rPr lang="en-US" b="1" smtClean="0"/>
              <a:t>NOTE:  Refer students to AR 600-8-29, Para 2-1.</a:t>
            </a:r>
          </a:p>
          <a:p>
            <a:pPr>
              <a:spcBef>
                <a:spcPct val="0"/>
              </a:spcBef>
            </a:pPr>
            <a:r>
              <a:rPr lang="en-US" smtClean="0"/>
              <a:t>Reference Para 2–1.  Rules for determining active date of rank for 2LTs and WO1s being placed on the active duty list.</a:t>
            </a:r>
          </a:p>
          <a:p>
            <a:pPr>
              <a:spcBef>
                <a:spcPct val="0"/>
              </a:spcBef>
            </a:pPr>
            <a:endParaRPr lang="en-US" smtClean="0"/>
          </a:p>
          <a:p>
            <a:pPr>
              <a:spcBef>
                <a:spcPct val="0"/>
              </a:spcBef>
            </a:pPr>
            <a:r>
              <a:rPr lang="en-US" smtClean="0"/>
              <a:t>(1)  The 2LT ADOR for USMA graduates will be the date of their appointments as RA 2LTs.  The 2LT ADOR of graduates of a service academy other than USMA, who graduate on the main graduation date of their service academy and are appointed as 2LT RA under 10 USC 541(b), will be the USMA main graduation date in the year of their appointment.  See HRC instructions for details.</a:t>
            </a:r>
          </a:p>
          <a:p>
            <a:pPr>
              <a:spcBef>
                <a:spcPct val="0"/>
              </a:spcBef>
            </a:pPr>
            <a:r>
              <a:rPr lang="en-US" smtClean="0"/>
              <a:t>(2)  The 2LT ADOR of Reserve Officer Training Corps (ROTC) cadets appointed as RA 2LTs under 10 USC 2106 or 2107 in May or June of any year is the same as the USMA main graduation date for that year. (Eligibility for promotion on the ADL from 2LT to 1LT is based on PED rather than 2LT ADOR. See Chapter 3 for further guidance.)</a:t>
            </a:r>
          </a:p>
          <a:p>
            <a:pPr>
              <a:spcBef>
                <a:spcPct val="0"/>
              </a:spcBef>
            </a:pPr>
            <a:r>
              <a:rPr lang="en-US" smtClean="0"/>
              <a:t>(3)  The ADOR of an officer receiving an original appointment as an RA commissioned officer, other than as stated above, is the date the appointment is accepted unless the appointee was, at the time of appointment, a Reserve officer or received entry grade credit under 10 USC 533 (including regular officers of another branch of service). The ADOR of these officers is determined according to paragraph 1D38 of AR 600-8-29.</a:t>
            </a:r>
          </a:p>
          <a:p>
            <a:pPr>
              <a:spcBef>
                <a:spcPct val="0"/>
              </a:spcBef>
            </a:pPr>
            <a:r>
              <a:rPr lang="en-US" smtClean="0"/>
              <a:t>(4)  The CG, Army Human Resources Command, notifies the field of periods of reserve commissioned service not in an active status for all 2LTs placed on the ADL.  Unless notified by Army Human Resources Command that a 2LT has a period of reserve commissioned service in an inactive status, the field will assume all reserve service as a 2LT is in an active status.</a:t>
            </a:r>
          </a:p>
          <a:p>
            <a:pPr>
              <a:spcBef>
                <a:spcPct val="0"/>
              </a:spcBef>
            </a:pPr>
            <a:r>
              <a:rPr lang="en-US" smtClean="0"/>
              <a:t>(5) For an OTRA ROTC 2LT, see para 2-1f thru 2-1i, AR 600-8-29.</a:t>
            </a:r>
          </a:p>
        </p:txBody>
      </p:sp>
    </p:spTree>
    <p:extLst>
      <p:ext uri="{BB962C8B-B14F-4D97-AF65-F5344CB8AC3E}">
        <p14:creationId xmlns:p14="http://schemas.microsoft.com/office/powerpoint/2010/main" val="28279546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bwMode="auto">
          <a:xfrm>
            <a:off x="876300" y="473075"/>
            <a:ext cx="5130800" cy="3849688"/>
          </a:xfrm>
          <a:prstGeom prst="rect">
            <a:avLst/>
          </a:prstGeom>
          <a:noFill/>
          <a:ln>
            <a:solidFill>
              <a:srgbClr val="000000"/>
            </a:solidFill>
            <a:miter lim="800000"/>
            <a:headEnd/>
            <a:tailEnd/>
          </a:ln>
        </p:spPr>
      </p:sp>
      <p:sp>
        <p:nvSpPr>
          <p:cNvPr id="125955" name="Rectangle 3"/>
          <p:cNvSpPr>
            <a:spLocks noGrp="1" noChangeArrowheads="1"/>
          </p:cNvSpPr>
          <p:nvPr>
            <p:ph type="body" idx="1"/>
          </p:nvPr>
        </p:nvSpPr>
        <p:spPr bwMode="auto">
          <a:xfrm>
            <a:off x="427038" y="4648200"/>
            <a:ext cx="6029325" cy="4183063"/>
          </a:xfrm>
          <a:prstGeom prst="rect">
            <a:avLst/>
          </a:prstGeom>
          <a:noFill/>
          <a:ln>
            <a:miter lim="800000"/>
            <a:headEnd/>
            <a:tailEnd/>
          </a:ln>
        </p:spPr>
        <p:txBody>
          <a:bodyPr/>
          <a:lstStyle/>
          <a:p>
            <a:pPr>
              <a:spcBef>
                <a:spcPct val="0"/>
              </a:spcBef>
            </a:pPr>
            <a:r>
              <a:rPr lang="en-US" b="1" smtClean="0"/>
              <a:t>SHOW SLIDE:  COMPUTE PROMOTION ELIGIBILITY DATE (PED) TO 1LT / CW2</a:t>
            </a:r>
          </a:p>
          <a:p>
            <a:pPr>
              <a:spcBef>
                <a:spcPct val="0"/>
              </a:spcBef>
            </a:pPr>
            <a:endParaRPr lang="en-US" b="1" smtClean="0"/>
          </a:p>
          <a:p>
            <a:pPr>
              <a:spcBef>
                <a:spcPct val="0"/>
              </a:spcBef>
            </a:pPr>
            <a:r>
              <a:rPr lang="en-US" b="1" smtClean="0"/>
              <a:t>NOTE:  Refer students to AR 600-8-29, Chapter 3.</a:t>
            </a:r>
          </a:p>
          <a:p>
            <a:pPr>
              <a:spcBef>
                <a:spcPct val="0"/>
              </a:spcBef>
            </a:pPr>
            <a:endParaRPr lang="en-US" b="1" smtClean="0"/>
          </a:p>
          <a:p>
            <a:r>
              <a:rPr lang="en-US" smtClean="0"/>
              <a:t>AR 600-8-29, Chapter 3 covers in detail promotion eligibility date determination for promotion to 1LT and CW2.</a:t>
            </a:r>
          </a:p>
          <a:p>
            <a:endParaRPr lang="en-US" smtClean="0"/>
          </a:p>
          <a:p>
            <a:r>
              <a:rPr lang="en-US" smtClean="0"/>
              <a:t>(1)  Table 3–2 covers computing PED to 1LT.</a:t>
            </a:r>
          </a:p>
          <a:p>
            <a:endParaRPr lang="en-US" smtClean="0"/>
          </a:p>
          <a:p>
            <a:r>
              <a:rPr lang="en-US" smtClean="0"/>
              <a:t>(2)  Table 3–3 covers computing PED to CW2.</a:t>
            </a:r>
          </a:p>
        </p:txBody>
      </p:sp>
    </p:spTree>
    <p:extLst>
      <p:ext uri="{BB962C8B-B14F-4D97-AF65-F5344CB8AC3E}">
        <p14:creationId xmlns:p14="http://schemas.microsoft.com/office/powerpoint/2010/main" val="33633548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bwMode="auto">
          <a:xfrm>
            <a:off x="820738" y="0"/>
            <a:ext cx="5241925" cy="3932238"/>
          </a:xfrm>
          <a:prstGeom prst="rect">
            <a:avLst/>
          </a:prstGeom>
          <a:solidFill>
            <a:srgbClr val="FFFFFF"/>
          </a:solidFill>
          <a:ln>
            <a:solidFill>
              <a:srgbClr val="000000"/>
            </a:solidFill>
            <a:miter lim="800000"/>
            <a:headEnd/>
            <a:tailEnd/>
          </a:ln>
        </p:spPr>
      </p:sp>
      <p:sp>
        <p:nvSpPr>
          <p:cNvPr id="126979" name="Rectangle 3"/>
          <p:cNvSpPr>
            <a:spLocks noGrp="1" noChangeArrowheads="1"/>
          </p:cNvSpPr>
          <p:nvPr>
            <p:ph type="body" idx="1"/>
          </p:nvPr>
        </p:nvSpPr>
        <p:spPr bwMode="auto">
          <a:xfrm>
            <a:off x="238125" y="4240213"/>
            <a:ext cx="6407150" cy="4184650"/>
          </a:xfrm>
          <a:prstGeom prst="rect">
            <a:avLst/>
          </a:prstGeom>
          <a:solidFill>
            <a:srgbClr val="FFFFFF"/>
          </a:solidFill>
          <a:ln>
            <a:miter lim="800000"/>
            <a:headEnd/>
            <a:tailEnd/>
          </a:ln>
        </p:spPr>
        <p:txBody>
          <a:bodyPr lIns="92062" tIns="46031" rIns="92062" bIns="46031"/>
          <a:lstStyle/>
          <a:p>
            <a:pPr>
              <a:lnSpc>
                <a:spcPct val="80000"/>
              </a:lnSpc>
              <a:spcBef>
                <a:spcPct val="0"/>
              </a:spcBef>
            </a:pPr>
            <a:r>
              <a:rPr lang="en-US" sz="1100" b="1" smtClean="0"/>
              <a:t>SHOW SLIDE:  1LT / CW2 PROMOTION AUTHORITIES</a:t>
            </a:r>
          </a:p>
          <a:p>
            <a:pPr>
              <a:lnSpc>
                <a:spcPct val="80000"/>
              </a:lnSpc>
              <a:spcBef>
                <a:spcPct val="0"/>
              </a:spcBef>
            </a:pPr>
            <a:endParaRPr lang="en-US" sz="1100" b="1" smtClean="0"/>
          </a:p>
          <a:p>
            <a:pPr>
              <a:lnSpc>
                <a:spcPct val="80000"/>
              </a:lnSpc>
              <a:spcBef>
                <a:spcPct val="0"/>
              </a:spcBef>
            </a:pPr>
            <a:r>
              <a:rPr lang="en-US" sz="1100" b="1" smtClean="0"/>
              <a:t>NOTE:  Refer students to AR 600-8-29, Para 1-16.</a:t>
            </a:r>
          </a:p>
          <a:p>
            <a:pPr>
              <a:lnSpc>
                <a:spcPct val="80000"/>
              </a:lnSpc>
              <a:spcBef>
                <a:spcPct val="0"/>
              </a:spcBef>
            </a:pPr>
            <a:endParaRPr lang="en-US" sz="1100" b="1" smtClean="0"/>
          </a:p>
          <a:p>
            <a:pPr>
              <a:spcBef>
                <a:spcPct val="0"/>
              </a:spcBef>
            </a:pPr>
            <a:r>
              <a:rPr lang="en-US" sz="1100" smtClean="0"/>
              <a:t>The following are the decentralized officer promotion authorities: </a:t>
            </a:r>
            <a:endParaRPr lang="en-US" sz="1100" b="1" smtClean="0"/>
          </a:p>
          <a:p>
            <a:pPr>
              <a:spcBef>
                <a:spcPct val="0"/>
              </a:spcBef>
            </a:pPr>
            <a:endParaRPr lang="en-US" sz="1100" b="1" smtClean="0"/>
          </a:p>
          <a:p>
            <a:pPr>
              <a:spcBef>
                <a:spcPct val="0"/>
              </a:spcBef>
            </a:pPr>
            <a:r>
              <a:rPr lang="en-US" sz="1100" smtClean="0"/>
              <a:t>(1)</a:t>
            </a:r>
            <a:r>
              <a:rPr lang="en-US" sz="1100" b="1" smtClean="0"/>
              <a:t>  </a:t>
            </a:r>
            <a:r>
              <a:rPr lang="en-US" sz="1100" smtClean="0"/>
              <a:t>The Recommending Authority is the eligible officer’s rater.  This officer makes the initial recommendation on whether or not an officer should be promoted. </a:t>
            </a:r>
          </a:p>
          <a:p>
            <a:pPr>
              <a:spcBef>
                <a:spcPct val="0"/>
              </a:spcBef>
            </a:pPr>
            <a:endParaRPr lang="en-US" sz="1100" b="1" smtClean="0"/>
          </a:p>
          <a:p>
            <a:pPr>
              <a:spcBef>
                <a:spcPct val="0"/>
              </a:spcBef>
            </a:pPr>
            <a:r>
              <a:rPr lang="en-US" sz="1100" smtClean="0"/>
              <a:t>(2)  The Approval Authority is normally the eligible officer’s LTC commander, but does not have to be.  It may be the same person as the recommending authority, provided the officer is a commander who is at least a LTC or frocked MAJ(P). </a:t>
            </a:r>
          </a:p>
          <a:p>
            <a:pPr>
              <a:spcBef>
                <a:spcPct val="0"/>
              </a:spcBef>
            </a:pPr>
            <a:endParaRPr lang="en-US" sz="1100" b="1" smtClean="0"/>
          </a:p>
          <a:p>
            <a:pPr>
              <a:spcBef>
                <a:spcPct val="0"/>
              </a:spcBef>
            </a:pPr>
            <a:r>
              <a:rPr lang="en-US" sz="1100" b="1" smtClean="0"/>
              <a:t>NOTE:  Explain to the students that an officer is frocked when they are promotable and serving in a position that merits the higher grade (example:  Battalion Commander).  The frocking must be approved by Department of the Army (DA).</a:t>
            </a:r>
          </a:p>
          <a:p>
            <a:pPr>
              <a:spcBef>
                <a:spcPct val="0"/>
              </a:spcBef>
            </a:pPr>
            <a:endParaRPr lang="en-US" sz="1100" smtClean="0"/>
          </a:p>
          <a:p>
            <a:pPr>
              <a:spcBef>
                <a:spcPct val="0"/>
              </a:spcBef>
            </a:pPr>
            <a:r>
              <a:rPr lang="en-US" sz="1100" smtClean="0"/>
              <a:t>(3)  The approval authority approves or disapproves the recommending officer’s recommendation, and in doing so approves the eligible officer’s promotion.</a:t>
            </a:r>
          </a:p>
          <a:p>
            <a:pPr>
              <a:spcBef>
                <a:spcPct val="0"/>
              </a:spcBef>
            </a:pPr>
            <a:endParaRPr lang="en-US" sz="1100" b="1" smtClean="0"/>
          </a:p>
          <a:p>
            <a:pPr>
              <a:spcBef>
                <a:spcPct val="0"/>
              </a:spcBef>
            </a:pPr>
            <a:r>
              <a:rPr lang="en-US" sz="1100" b="1" smtClean="0"/>
              <a:t>NOTE:  Refer the students to AR 600-8-29, Para 3-5.</a:t>
            </a:r>
          </a:p>
          <a:p>
            <a:pPr>
              <a:spcBef>
                <a:spcPct val="0"/>
              </a:spcBef>
            </a:pPr>
            <a:endParaRPr lang="en-US" sz="1100" smtClean="0"/>
          </a:p>
          <a:p>
            <a:pPr>
              <a:spcBef>
                <a:spcPct val="0"/>
              </a:spcBef>
            </a:pPr>
            <a:r>
              <a:rPr lang="en-US" sz="1100" smtClean="0"/>
              <a:t>(4)  The Promotion Review Authority (PRA) takes the final action in all cases in which the approval authority recommends against promotion.  The decision of the PRA is final. The PRA is one of the following:</a:t>
            </a:r>
          </a:p>
          <a:p>
            <a:pPr>
              <a:spcBef>
                <a:spcPct val="0"/>
              </a:spcBef>
            </a:pPr>
            <a:endParaRPr lang="en-US" sz="1100" smtClean="0"/>
          </a:p>
          <a:p>
            <a:pPr>
              <a:spcBef>
                <a:spcPct val="0"/>
              </a:spcBef>
            </a:pPr>
            <a:r>
              <a:rPr lang="en-US" sz="1100" smtClean="0"/>
              <a:t>(a)  The commander having general court-martial convening authority (GCMCA).</a:t>
            </a:r>
          </a:p>
          <a:p>
            <a:pPr>
              <a:spcBef>
                <a:spcPct val="0"/>
              </a:spcBef>
            </a:pPr>
            <a:endParaRPr lang="en-US" sz="1100" smtClean="0"/>
          </a:p>
          <a:p>
            <a:pPr>
              <a:spcBef>
                <a:spcPct val="0"/>
              </a:spcBef>
            </a:pPr>
            <a:r>
              <a:rPr lang="en-US" sz="1100" smtClean="0"/>
              <a:t>(b)  The first Army general officer in the chain of command that has a Judge Advocate available.</a:t>
            </a:r>
          </a:p>
        </p:txBody>
      </p:sp>
    </p:spTree>
    <p:extLst>
      <p:ext uri="{BB962C8B-B14F-4D97-AF65-F5344CB8AC3E}">
        <p14:creationId xmlns:p14="http://schemas.microsoft.com/office/powerpoint/2010/main" val="4656751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bwMode="auto">
          <a:xfrm>
            <a:off x="1117600" y="696913"/>
            <a:ext cx="4646613" cy="3486150"/>
          </a:xfrm>
          <a:prstGeom prst="rect">
            <a:avLst/>
          </a:prstGeom>
          <a:solidFill>
            <a:srgbClr val="FFFFFF"/>
          </a:solidFill>
          <a:ln>
            <a:solidFill>
              <a:srgbClr val="000000"/>
            </a:solidFill>
            <a:miter lim="800000"/>
            <a:headEnd/>
            <a:tailEnd/>
          </a:ln>
        </p:spPr>
      </p:sp>
      <p:sp>
        <p:nvSpPr>
          <p:cNvPr id="128003" name="Rectangle 3"/>
          <p:cNvSpPr>
            <a:spLocks noGrp="1" noChangeArrowheads="1"/>
          </p:cNvSpPr>
          <p:nvPr>
            <p:ph type="body" idx="1"/>
          </p:nvPr>
        </p:nvSpPr>
        <p:spPr bwMode="auto">
          <a:xfrm>
            <a:off x="230188" y="4414838"/>
            <a:ext cx="6402387" cy="4184650"/>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AUTOMATED PROMOTION MANAGEMENT (1 OF 2)</a:t>
            </a:r>
          </a:p>
          <a:p>
            <a:pPr>
              <a:spcBef>
                <a:spcPct val="0"/>
              </a:spcBef>
            </a:pPr>
            <a:endParaRPr lang="en-US" b="1" smtClean="0"/>
          </a:p>
          <a:p>
            <a:pPr>
              <a:spcBef>
                <a:spcPct val="0"/>
              </a:spcBef>
            </a:pPr>
            <a:r>
              <a:rPr lang="en-US" smtClean="0"/>
              <a:t>Decentralized promotions are managed through eMILPO. The promotion approval authorities must have an Army Knowledge Online (AKO) account to access the promotion application. The application allows direct access for promotion authorities and authorized users to recommend and approve officers for promotion to 1LT and CW2.  Effective Jan 04, promotions to 1LT and CW2 are automatic unless commanders actively preclude the promotion from happening.  The system must be updated by the 20th of each month in order for promotions to be effective on time. </a:t>
            </a:r>
          </a:p>
          <a:p>
            <a:pPr>
              <a:spcBef>
                <a:spcPct val="0"/>
              </a:spcBef>
            </a:pPr>
            <a:endParaRPr lang="en-US" smtClean="0"/>
          </a:p>
          <a:p>
            <a:pPr>
              <a:spcBef>
                <a:spcPct val="0"/>
              </a:spcBef>
            </a:pPr>
            <a:r>
              <a:rPr lang="en-US" smtClean="0"/>
              <a:t>The promotion approval authority can designate the S1 or HRC Officer or Warrant Officer to conduct promotion to 1LT / CW2 on their behalf.  This will most likely be the case as most commanders have too much on their plates to be logging to AKO to do monthly promotions.</a:t>
            </a:r>
          </a:p>
          <a:p>
            <a:pPr>
              <a:spcBef>
                <a:spcPct val="0"/>
              </a:spcBef>
            </a:pPr>
            <a:endParaRPr lang="en-US" smtClean="0"/>
          </a:p>
        </p:txBody>
      </p:sp>
    </p:spTree>
    <p:extLst>
      <p:ext uri="{BB962C8B-B14F-4D97-AF65-F5344CB8AC3E}">
        <p14:creationId xmlns:p14="http://schemas.microsoft.com/office/powerpoint/2010/main" val="3486289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spect="1" noChangeArrowheads="1" noTextEdit="1"/>
          </p:cNvSpPr>
          <p:nvPr>
            <p:ph type="sldImg"/>
          </p:nvPr>
        </p:nvSpPr>
        <p:spPr bwMode="auto">
          <a:xfrm>
            <a:off x="1117600" y="696913"/>
            <a:ext cx="4646613" cy="3486150"/>
          </a:xfrm>
          <a:prstGeom prst="rect">
            <a:avLst/>
          </a:prstGeom>
          <a:solidFill>
            <a:srgbClr val="FFFFFF"/>
          </a:solidFill>
          <a:ln>
            <a:solidFill>
              <a:srgbClr val="000000"/>
            </a:solidFill>
            <a:miter lim="800000"/>
            <a:headEnd/>
            <a:tailEnd/>
          </a:ln>
        </p:spPr>
      </p:sp>
      <p:sp>
        <p:nvSpPr>
          <p:cNvPr id="129027" name="Rectangle 3"/>
          <p:cNvSpPr>
            <a:spLocks noGrp="1" noChangeArrowheads="1"/>
          </p:cNvSpPr>
          <p:nvPr>
            <p:ph type="body" idx="1"/>
          </p:nvPr>
        </p:nvSpPr>
        <p:spPr bwMode="auto">
          <a:xfrm>
            <a:off x="223838" y="4414838"/>
            <a:ext cx="6415087" cy="4184650"/>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AUTOMATED PROMOTION MANAGEMENT (2 OF 2)</a:t>
            </a:r>
          </a:p>
          <a:p>
            <a:pPr>
              <a:spcBef>
                <a:spcPct val="0"/>
              </a:spcBef>
            </a:pPr>
            <a:endParaRPr lang="en-US" b="1" smtClean="0"/>
          </a:p>
          <a:p>
            <a:pPr>
              <a:spcBef>
                <a:spcPct val="0"/>
              </a:spcBef>
            </a:pPr>
            <a:r>
              <a:rPr lang="en-US" smtClean="0"/>
              <a:t>The eMILPO promotion system will automatically update information in the officer’s record and has the following embedded capabilities: </a:t>
            </a:r>
          </a:p>
          <a:p>
            <a:pPr>
              <a:spcBef>
                <a:spcPct val="0"/>
              </a:spcBef>
            </a:pPr>
            <a:endParaRPr lang="en-US" smtClean="0"/>
          </a:p>
          <a:p>
            <a:pPr>
              <a:spcBef>
                <a:spcPct val="0"/>
              </a:spcBef>
            </a:pPr>
            <a:r>
              <a:rPr lang="en-US" smtClean="0"/>
              <a:t>(1)  It will automatically update the Total Army Personnel Data Base (TAPDB) and the Defense Finance Accounting System (DFAS), generate a promotion order which will be available via TOPMIS II, and the order will be sent directly to the officers OMPF. </a:t>
            </a:r>
          </a:p>
          <a:p>
            <a:pPr>
              <a:spcBef>
                <a:spcPct val="0"/>
              </a:spcBef>
            </a:pPr>
            <a:endParaRPr lang="en-US" smtClean="0"/>
          </a:p>
          <a:p>
            <a:pPr>
              <a:spcBef>
                <a:spcPct val="0"/>
              </a:spcBef>
            </a:pPr>
            <a:r>
              <a:rPr lang="en-US" smtClean="0"/>
              <a:t>(2)  Flagged officers will be identified on the web application and will automatically be disapproved for promotion; therefore it is imperative that the promotion authority or authorized representative review promotion recommendations in the system monthly.</a:t>
            </a:r>
          </a:p>
          <a:p>
            <a:pPr>
              <a:spcBef>
                <a:spcPct val="0"/>
              </a:spcBef>
            </a:pPr>
            <a:endParaRPr lang="en-US" smtClean="0"/>
          </a:p>
          <a:p>
            <a:pPr>
              <a:spcBef>
                <a:spcPct val="0"/>
              </a:spcBef>
            </a:pPr>
            <a:r>
              <a:rPr lang="en-US" smtClean="0"/>
              <a:t>(3)  Once a flag is lifted the officer will again be eligible for promotion within the system. </a:t>
            </a:r>
          </a:p>
          <a:p>
            <a:pPr>
              <a:spcBef>
                <a:spcPct val="0"/>
              </a:spcBef>
            </a:pPr>
            <a:r>
              <a:rPr lang="en-US" smtClean="0"/>
              <a:t>  </a:t>
            </a:r>
          </a:p>
          <a:p>
            <a:pPr>
              <a:spcBef>
                <a:spcPct val="0"/>
              </a:spcBef>
            </a:pPr>
            <a:r>
              <a:rPr lang="en-US" smtClean="0"/>
              <a:t>(4)  The system eliminates almost all paperwork.  A hard copy of DA Form 78s only need to be filled out when an officer is not selected for promotion.  The DA Form 78 must be kept on file until the situation is resolved (officer promoted or released from active duty). </a:t>
            </a:r>
          </a:p>
          <a:p>
            <a:pPr>
              <a:spcBef>
                <a:spcPct val="0"/>
              </a:spcBef>
            </a:pPr>
            <a:endParaRPr lang="en-US" smtClean="0"/>
          </a:p>
          <a:p>
            <a:pPr>
              <a:spcBef>
                <a:spcPct val="0"/>
              </a:spcBef>
            </a:pPr>
            <a:endParaRPr lang="en-US" smtClean="0"/>
          </a:p>
          <a:p>
            <a:pPr>
              <a:spcBef>
                <a:spcPct val="0"/>
              </a:spcBef>
            </a:pPr>
            <a:endParaRPr lang="en-US" smtClean="0"/>
          </a:p>
        </p:txBody>
      </p:sp>
    </p:spTree>
    <p:extLst>
      <p:ext uri="{BB962C8B-B14F-4D97-AF65-F5344CB8AC3E}">
        <p14:creationId xmlns:p14="http://schemas.microsoft.com/office/powerpoint/2010/main" val="41907461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spect="1" noChangeArrowheads="1" noTextEdit="1"/>
          </p:cNvSpPr>
          <p:nvPr>
            <p:ph type="sldImg"/>
          </p:nvPr>
        </p:nvSpPr>
        <p:spPr bwMode="auto">
          <a:xfrm>
            <a:off x="1117600" y="698500"/>
            <a:ext cx="4648200" cy="3486150"/>
          </a:xfrm>
          <a:prstGeom prst="rect">
            <a:avLst/>
          </a:prstGeom>
          <a:noFill/>
          <a:ln>
            <a:miter lim="800000"/>
            <a:headEnd/>
            <a:tailEnd/>
          </a:ln>
        </p:spPr>
      </p:sp>
      <p:sp>
        <p:nvSpPr>
          <p:cNvPr id="130051" name="Rectangle 3"/>
          <p:cNvSpPr>
            <a:spLocks noGrp="1" noChangeArrowheads="1"/>
          </p:cNvSpPr>
          <p:nvPr>
            <p:ph type="body" idx="1"/>
          </p:nvPr>
        </p:nvSpPr>
        <p:spPr bwMode="auto">
          <a:xfrm>
            <a:off x="917575" y="4414838"/>
            <a:ext cx="5046663" cy="4495800"/>
          </a:xfrm>
          <a:prstGeom prst="rect">
            <a:avLst/>
          </a:prstGeom>
          <a:noFill/>
          <a:ln>
            <a:miter lim="800000"/>
            <a:headEnd/>
            <a:tailEnd/>
          </a:ln>
        </p:spPr>
        <p:txBody>
          <a:bodyPr/>
          <a:lstStyle/>
          <a:p>
            <a:pPr>
              <a:spcBef>
                <a:spcPct val="0"/>
              </a:spcBef>
            </a:pPr>
            <a:r>
              <a:rPr lang="en-US" b="1" smtClean="0">
                <a:cs typeface="Arial" charset="0"/>
              </a:rPr>
              <a:t>SHOW SLIDE:</a:t>
            </a:r>
            <a:r>
              <a:rPr lang="en-US" smtClean="0">
                <a:cs typeface="Arial" charset="0"/>
              </a:rPr>
              <a:t>  </a:t>
            </a:r>
            <a:r>
              <a:rPr lang="en-US" b="1" smtClean="0">
                <a:cs typeface="Arial" charset="0"/>
              </a:rPr>
              <a:t>SCENARIO </a:t>
            </a:r>
          </a:p>
          <a:p>
            <a:pPr>
              <a:spcBef>
                <a:spcPct val="0"/>
              </a:spcBef>
            </a:pPr>
            <a:endParaRPr lang="en-US" b="1" smtClean="0">
              <a:cs typeface="Arial" charset="0"/>
            </a:endParaRPr>
          </a:p>
          <a:p>
            <a:pPr>
              <a:spcBef>
                <a:spcPct val="0"/>
              </a:spcBef>
            </a:pPr>
            <a:r>
              <a:rPr lang="en-US" b="1" smtClean="0">
                <a:cs typeface="Arial" charset="0"/>
              </a:rPr>
              <a:t>Note to Instructor:  </a:t>
            </a:r>
            <a:r>
              <a:rPr lang="en-US" smtClean="0">
                <a:cs typeface="Arial" charset="0"/>
              </a:rPr>
              <a:t>For assistance with this scenario, open the Employ Electronic Military Personnel Office (eMILPO) class.</a:t>
            </a:r>
          </a:p>
          <a:p>
            <a:pPr>
              <a:spcBef>
                <a:spcPct val="0"/>
              </a:spcBef>
            </a:pPr>
            <a:endParaRPr lang="en-US" smtClean="0">
              <a:cs typeface="Arial" charset="0"/>
            </a:endParaRPr>
          </a:p>
          <a:p>
            <a:pPr>
              <a:spcBef>
                <a:spcPct val="0"/>
              </a:spcBef>
            </a:pPr>
            <a:r>
              <a:rPr lang="en-US" smtClean="0">
                <a:cs typeface="Arial" charset="0"/>
              </a:rPr>
              <a:t>How many WO1/2LT and 1LT/CPTs are there in the Brigade?</a:t>
            </a:r>
          </a:p>
          <a:p>
            <a:pPr>
              <a:spcBef>
                <a:spcPct val="0"/>
              </a:spcBef>
            </a:pPr>
            <a:endParaRPr lang="en-US" smtClean="0">
              <a:cs typeface="Arial" charset="0"/>
            </a:endParaRPr>
          </a:p>
          <a:p>
            <a:pPr>
              <a:spcBef>
                <a:spcPct val="0"/>
              </a:spcBef>
            </a:pPr>
            <a:r>
              <a:rPr lang="en-US" smtClean="0">
                <a:cs typeface="Arial" charset="0"/>
              </a:rPr>
              <a:t>Answer</a:t>
            </a:r>
          </a:p>
          <a:p>
            <a:pPr>
              <a:spcBef>
                <a:spcPct val="0"/>
              </a:spcBef>
            </a:pPr>
            <a:endParaRPr lang="en-US" smtClean="0">
              <a:cs typeface="Arial" charset="0"/>
            </a:endParaRPr>
          </a:p>
          <a:p>
            <a:pPr>
              <a:spcBef>
                <a:spcPct val="0"/>
              </a:spcBef>
            </a:pPr>
            <a:r>
              <a:rPr lang="en-US" smtClean="0">
                <a:cs typeface="Arial" charset="0"/>
              </a:rPr>
              <a:t>WO1 = 3</a:t>
            </a:r>
          </a:p>
          <a:p>
            <a:pPr>
              <a:spcBef>
                <a:spcPct val="0"/>
              </a:spcBef>
            </a:pPr>
            <a:r>
              <a:rPr lang="en-US" smtClean="0">
                <a:cs typeface="Arial" charset="0"/>
              </a:rPr>
              <a:t>2LT =   2</a:t>
            </a:r>
          </a:p>
          <a:p>
            <a:pPr>
              <a:spcBef>
                <a:spcPct val="0"/>
              </a:spcBef>
            </a:pPr>
            <a:r>
              <a:rPr lang="en-US" smtClean="0">
                <a:cs typeface="Arial" charset="0"/>
              </a:rPr>
              <a:t>1LT =   1</a:t>
            </a:r>
          </a:p>
          <a:p>
            <a:pPr>
              <a:spcBef>
                <a:spcPct val="0"/>
              </a:spcBef>
            </a:pPr>
            <a:r>
              <a:rPr lang="en-US" smtClean="0">
                <a:cs typeface="Arial" charset="0"/>
              </a:rPr>
              <a:t>CPT = 21</a:t>
            </a:r>
          </a:p>
          <a:p>
            <a:pPr>
              <a:spcBef>
                <a:spcPct val="0"/>
              </a:spcBef>
            </a:pPr>
            <a:endParaRPr lang="en-US" smtClean="0">
              <a:cs typeface="Arial" charset="0"/>
            </a:endParaRPr>
          </a:p>
        </p:txBody>
      </p:sp>
      <p:pic>
        <p:nvPicPr>
          <p:cNvPr id="130052" name="Picture 4"/>
          <p:cNvPicPr>
            <a:picLocks noChangeAspect="1" noChangeArrowheads="1"/>
          </p:cNvPicPr>
          <p:nvPr/>
        </p:nvPicPr>
        <p:blipFill>
          <a:blip r:embed="rId3"/>
          <a:srcRect/>
          <a:stretch>
            <a:fillRect/>
          </a:stretch>
        </p:blipFill>
        <p:spPr bwMode="auto">
          <a:xfrm>
            <a:off x="1871663" y="5713413"/>
            <a:ext cx="3886200" cy="3044825"/>
          </a:xfrm>
          <a:prstGeom prst="rect">
            <a:avLst/>
          </a:prstGeom>
          <a:noFill/>
          <a:ln w="9525">
            <a:noFill/>
            <a:miter lim="800000"/>
            <a:headEnd/>
            <a:tailEnd/>
          </a:ln>
        </p:spPr>
      </p:pic>
    </p:spTree>
    <p:extLst>
      <p:ext uri="{BB962C8B-B14F-4D97-AF65-F5344CB8AC3E}">
        <p14:creationId xmlns:p14="http://schemas.microsoft.com/office/powerpoint/2010/main" val="30939039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bwMode="auto">
          <a:xfrm>
            <a:off x="1117600" y="696913"/>
            <a:ext cx="4646613" cy="3486150"/>
          </a:xfrm>
          <a:prstGeom prst="rect">
            <a:avLst/>
          </a:prstGeom>
          <a:solidFill>
            <a:srgbClr val="FFFFFF"/>
          </a:solidFill>
          <a:ln>
            <a:solidFill>
              <a:srgbClr val="000000"/>
            </a:solidFill>
            <a:miter lim="800000"/>
            <a:headEnd/>
            <a:tailEnd/>
          </a:ln>
        </p:spPr>
      </p:sp>
      <p:sp>
        <p:nvSpPr>
          <p:cNvPr id="131075" name="Rectangle 3"/>
          <p:cNvSpPr>
            <a:spLocks noGrp="1" noChangeArrowheads="1"/>
          </p:cNvSpPr>
          <p:nvPr>
            <p:ph type="body" idx="1"/>
          </p:nvPr>
        </p:nvSpPr>
        <p:spPr bwMode="auto">
          <a:xfrm>
            <a:off x="230188" y="4568825"/>
            <a:ext cx="6457950" cy="4184650"/>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BDE S-1 REVIEW</a:t>
            </a:r>
          </a:p>
          <a:p>
            <a:pPr>
              <a:spcBef>
                <a:spcPct val="0"/>
              </a:spcBef>
            </a:pPr>
            <a:endParaRPr lang="en-US" b="1" smtClean="0"/>
          </a:p>
          <a:p>
            <a:pPr>
              <a:spcBef>
                <a:spcPct val="0"/>
              </a:spcBef>
            </a:pPr>
            <a:r>
              <a:rPr lang="en-US" b="1" smtClean="0"/>
              <a:t>NOTE:  Explain to students that this slide is a screen shot from eMILPO demonstrating what the BDE S1 can review.</a:t>
            </a:r>
          </a:p>
          <a:p>
            <a:pPr>
              <a:spcBef>
                <a:spcPct val="0"/>
              </a:spcBef>
            </a:pPr>
            <a:endParaRPr lang="en-US" b="1" smtClean="0"/>
          </a:p>
          <a:p>
            <a:pPr>
              <a:spcBef>
                <a:spcPct val="0"/>
              </a:spcBef>
            </a:pPr>
            <a:r>
              <a:rPr lang="en-US" smtClean="0"/>
              <a:t>In the past, Personnel Services Battalions (PSBs) could do a PSB Review which showed them every Unit Identification Code (UIC) for units in their area of responsibility.  This allowed the PSB to know which Battalion’s had completed their officer promotion reviews on eMILPO.  Under Personnel Services Delivery Redesign (PSDR), this responsibility now belongs to the BDE S1.  The BDE S1 is able to view all subordinate UICs to see if all Battalions have completed their officer promotion review or not.  </a:t>
            </a:r>
          </a:p>
          <a:p>
            <a:pPr>
              <a:spcBef>
                <a:spcPct val="0"/>
              </a:spcBef>
            </a:pPr>
            <a:endParaRPr lang="en-US" smtClean="0"/>
          </a:p>
          <a:p>
            <a:pPr>
              <a:spcBef>
                <a:spcPct val="0"/>
              </a:spcBef>
            </a:pPr>
            <a:r>
              <a:rPr lang="en-US" smtClean="0"/>
              <a:t>Once the list is displayed, it can be exported to Microsoft Excel in order to be sorted and for ease of use at BDE level.  </a:t>
            </a:r>
          </a:p>
        </p:txBody>
      </p:sp>
    </p:spTree>
    <p:extLst>
      <p:ext uri="{BB962C8B-B14F-4D97-AF65-F5344CB8AC3E}">
        <p14:creationId xmlns:p14="http://schemas.microsoft.com/office/powerpoint/2010/main" val="11492762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bwMode="auto">
          <a:xfrm>
            <a:off x="922338" y="673100"/>
            <a:ext cx="5038725" cy="3779838"/>
          </a:xfrm>
          <a:prstGeom prst="rect">
            <a:avLst/>
          </a:prstGeom>
          <a:noFill/>
          <a:ln>
            <a:solidFill>
              <a:srgbClr val="000000"/>
            </a:solidFill>
            <a:miter lim="800000"/>
            <a:headEnd/>
            <a:tailEnd/>
          </a:ln>
        </p:spPr>
      </p:sp>
      <p:sp>
        <p:nvSpPr>
          <p:cNvPr id="132099" name="Rectangle 3"/>
          <p:cNvSpPr>
            <a:spLocks noGrp="1" noChangeArrowheads="1"/>
          </p:cNvSpPr>
          <p:nvPr>
            <p:ph type="body" idx="1"/>
          </p:nvPr>
        </p:nvSpPr>
        <p:spPr bwMode="auto">
          <a:xfrm>
            <a:off x="688975" y="4654550"/>
            <a:ext cx="5503863" cy="4183063"/>
          </a:xfrm>
          <a:prstGeom prst="rect">
            <a:avLst/>
          </a:prstGeom>
          <a:noFill/>
          <a:ln>
            <a:miter lim="800000"/>
            <a:headEnd/>
            <a:tailEnd/>
          </a:ln>
        </p:spPr>
        <p:txBody>
          <a:bodyPr/>
          <a:lstStyle/>
          <a:p>
            <a:r>
              <a:rPr lang="en-US" b="1" smtClean="0"/>
              <a:t>SHOW SLIDE:  CHECK ON LEARNING</a:t>
            </a:r>
          </a:p>
          <a:p>
            <a:endParaRPr lang="en-US" smtClean="0"/>
          </a:p>
          <a:p>
            <a:r>
              <a:rPr lang="en-US" b="1" smtClean="0"/>
              <a:t>NOTE:  Conduct a check on learning and summarize the learning activity.</a:t>
            </a:r>
          </a:p>
          <a:p>
            <a:endParaRPr lang="en-US" b="1" smtClean="0"/>
          </a:p>
          <a:p>
            <a:endParaRPr lang="en-US" smtClean="0"/>
          </a:p>
        </p:txBody>
      </p:sp>
    </p:spTree>
    <p:extLst>
      <p:ext uri="{BB962C8B-B14F-4D97-AF65-F5344CB8AC3E}">
        <p14:creationId xmlns:p14="http://schemas.microsoft.com/office/powerpoint/2010/main" val="19742238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bwMode="auto">
          <a:xfrm>
            <a:off x="1117600" y="696913"/>
            <a:ext cx="4646613" cy="3486150"/>
          </a:xfrm>
          <a:prstGeom prst="rect">
            <a:avLst/>
          </a:prstGeom>
          <a:solidFill>
            <a:srgbClr val="FFFFFF"/>
          </a:solidFill>
          <a:ln>
            <a:solidFill>
              <a:srgbClr val="000000"/>
            </a:solidFill>
            <a:miter lim="800000"/>
            <a:headEnd/>
            <a:tailEnd/>
          </a:ln>
        </p:spPr>
      </p:sp>
      <p:sp>
        <p:nvSpPr>
          <p:cNvPr id="133123" name="Rectangle 3"/>
          <p:cNvSpPr>
            <a:spLocks noGrp="1" noChangeArrowheads="1"/>
          </p:cNvSpPr>
          <p:nvPr>
            <p:ph type="body" idx="1"/>
          </p:nvPr>
        </p:nvSpPr>
        <p:spPr bwMode="auto">
          <a:xfrm>
            <a:off x="422275" y="4648200"/>
            <a:ext cx="6002338" cy="4184650"/>
          </a:xfrm>
          <a:prstGeom prst="rect">
            <a:avLst/>
          </a:prstGeom>
          <a:solidFill>
            <a:srgbClr val="FFFFFF"/>
          </a:solidFill>
          <a:ln>
            <a:miter lim="800000"/>
            <a:headEnd/>
            <a:tailEnd/>
          </a:ln>
        </p:spPr>
        <p:txBody>
          <a:bodyPr lIns="92062" tIns="46031" rIns="92062" bIns="46031"/>
          <a:lstStyle/>
          <a:p>
            <a:pPr>
              <a:spcBef>
                <a:spcPct val="0"/>
              </a:spcBef>
            </a:pPr>
            <a:r>
              <a:rPr lang="en-US" b="1" dirty="0" smtClean="0"/>
              <a:t>Learning Step/Activity 3.  </a:t>
            </a:r>
            <a:r>
              <a:rPr lang="en-US" b="0" dirty="0" smtClean="0"/>
              <a:t>Communicate Centralized promotion system policies and procedures.</a:t>
            </a:r>
          </a:p>
          <a:p>
            <a:pPr>
              <a:spcBef>
                <a:spcPct val="0"/>
              </a:spcBef>
            </a:pPr>
            <a:r>
              <a:rPr lang="en-US" b="0" dirty="0" smtClean="0"/>
              <a:t>Method of Instruction:  Conference/Discussion</a:t>
            </a:r>
          </a:p>
          <a:p>
            <a:pPr>
              <a:spcBef>
                <a:spcPct val="0"/>
              </a:spcBef>
            </a:pPr>
            <a:r>
              <a:rPr lang="en-US" b="0" dirty="0" smtClean="0"/>
              <a:t>Instructor to Student Ratio:  1:16</a:t>
            </a:r>
          </a:p>
          <a:p>
            <a:pPr>
              <a:spcBef>
                <a:spcPct val="0"/>
              </a:spcBef>
            </a:pPr>
            <a:r>
              <a:rPr lang="en-US" b="0" dirty="0" smtClean="0"/>
              <a:t>Time  of Instruction: 25 </a:t>
            </a:r>
            <a:r>
              <a:rPr lang="en-US" b="0" dirty="0" err="1" smtClean="0"/>
              <a:t>mins</a:t>
            </a:r>
            <a:endParaRPr lang="en-US" b="0" dirty="0" smtClean="0"/>
          </a:p>
          <a:p>
            <a:pPr>
              <a:spcBef>
                <a:spcPct val="0"/>
              </a:spcBef>
            </a:pPr>
            <a:endParaRPr lang="en-US" b="1" dirty="0" smtClean="0"/>
          </a:p>
          <a:p>
            <a:pPr>
              <a:spcBef>
                <a:spcPct val="0"/>
              </a:spcBef>
            </a:pPr>
            <a:r>
              <a:rPr lang="en-US" b="1" dirty="0" smtClean="0"/>
              <a:t>SHOW SLIDE:  CENTRALIZED PROMOTION SYSTEM KEY COMPONENTS</a:t>
            </a:r>
          </a:p>
          <a:p>
            <a:pPr>
              <a:spcBef>
                <a:spcPct val="0"/>
              </a:spcBef>
            </a:pPr>
            <a:endParaRPr lang="en-US" b="1" dirty="0" smtClean="0"/>
          </a:p>
          <a:p>
            <a:pPr>
              <a:spcBef>
                <a:spcPct val="0"/>
              </a:spcBef>
            </a:pPr>
            <a:r>
              <a:rPr lang="en-US" dirty="0" smtClean="0"/>
              <a:t>The key components of the centralized officer promotions system are:</a:t>
            </a:r>
          </a:p>
          <a:p>
            <a:pPr>
              <a:spcBef>
                <a:spcPct val="0"/>
              </a:spcBef>
            </a:pPr>
            <a:endParaRPr lang="en-US" dirty="0" smtClean="0"/>
          </a:p>
          <a:p>
            <a:pPr>
              <a:spcBef>
                <a:spcPts val="600"/>
              </a:spcBef>
            </a:pPr>
            <a:r>
              <a:rPr lang="en-US" dirty="0" smtClean="0"/>
              <a:t>(1)  Centralized Promotion System</a:t>
            </a:r>
          </a:p>
          <a:p>
            <a:pPr eaLnBrk="1" hangingPunct="1">
              <a:spcBef>
                <a:spcPts val="600"/>
              </a:spcBef>
              <a:buClr>
                <a:srgbClr val="0000FF"/>
              </a:buClr>
              <a:buFont typeface="Wingdings" pitchFamily="2" charset="2"/>
              <a:buNone/>
            </a:pPr>
            <a:r>
              <a:rPr lang="en-US" dirty="0" smtClean="0"/>
              <a:t>(2)  Promotion Eligibility</a:t>
            </a:r>
          </a:p>
          <a:p>
            <a:pPr eaLnBrk="1" hangingPunct="1">
              <a:spcBef>
                <a:spcPts val="600"/>
              </a:spcBef>
              <a:buClr>
                <a:srgbClr val="0000FF"/>
              </a:buClr>
              <a:buFont typeface="Wingdings" pitchFamily="2" charset="2"/>
              <a:buNone/>
            </a:pPr>
            <a:r>
              <a:rPr lang="en-US" dirty="0" smtClean="0"/>
              <a:t>(3)  Approval Authorities</a:t>
            </a:r>
          </a:p>
          <a:p>
            <a:pPr eaLnBrk="1" hangingPunct="1">
              <a:spcBef>
                <a:spcPts val="600"/>
              </a:spcBef>
              <a:buClr>
                <a:srgbClr val="0000FF"/>
              </a:buClr>
              <a:buFont typeface="Wingdings" pitchFamily="2" charset="2"/>
              <a:buNone/>
            </a:pPr>
            <a:r>
              <a:rPr lang="en-US" dirty="0" smtClean="0"/>
              <a:t>(4)  Promotion Zones</a:t>
            </a:r>
          </a:p>
          <a:p>
            <a:pPr eaLnBrk="1" hangingPunct="1">
              <a:spcBef>
                <a:spcPts val="600"/>
              </a:spcBef>
              <a:buClr>
                <a:srgbClr val="0000FF"/>
              </a:buClr>
              <a:buFont typeface="Wingdings" pitchFamily="2" charset="2"/>
              <a:buNone/>
            </a:pPr>
            <a:r>
              <a:rPr lang="en-US" dirty="0" smtClean="0"/>
              <a:t>(5)  Order of Promotion</a:t>
            </a:r>
          </a:p>
          <a:p>
            <a:pPr eaLnBrk="1" hangingPunct="1">
              <a:spcBef>
                <a:spcPts val="600"/>
              </a:spcBef>
              <a:buClr>
                <a:srgbClr val="0000FF"/>
              </a:buClr>
              <a:buFont typeface="Wingdings" pitchFamily="2" charset="2"/>
              <a:buNone/>
            </a:pPr>
            <a:r>
              <a:rPr lang="en-US" dirty="0" smtClean="0"/>
              <a:t>(6)  Promotion Acceptance</a:t>
            </a:r>
          </a:p>
          <a:p>
            <a:pPr eaLnBrk="1" hangingPunct="1">
              <a:spcBef>
                <a:spcPts val="600"/>
              </a:spcBef>
              <a:buClr>
                <a:srgbClr val="0000FF"/>
              </a:buClr>
              <a:buFont typeface="Wingdings" pitchFamily="2" charset="2"/>
              <a:buNone/>
            </a:pPr>
            <a:r>
              <a:rPr lang="en-US" dirty="0" smtClean="0"/>
              <a:t>(7)  Promotion Ceremonies</a:t>
            </a:r>
          </a:p>
          <a:p>
            <a:pPr eaLnBrk="1" hangingPunct="1">
              <a:spcBef>
                <a:spcPts val="600"/>
              </a:spcBef>
              <a:buClr>
                <a:srgbClr val="0000FF"/>
              </a:buClr>
              <a:buFont typeface="Wingdings" pitchFamily="2" charset="2"/>
              <a:buNone/>
            </a:pPr>
            <a:r>
              <a:rPr lang="en-US" dirty="0" smtClean="0"/>
              <a:t>(8)  Frocking Criteria</a:t>
            </a:r>
          </a:p>
          <a:p>
            <a:pPr eaLnBrk="1" hangingPunct="1">
              <a:spcBef>
                <a:spcPts val="600"/>
              </a:spcBef>
              <a:buClr>
                <a:srgbClr val="0000FF"/>
              </a:buClr>
              <a:buFont typeface="Wingdings" pitchFamily="2" charset="2"/>
              <a:buNone/>
            </a:pPr>
            <a:r>
              <a:rPr lang="en-US" dirty="0" smtClean="0"/>
              <a:t>(9)  Critically or Terminally ILL</a:t>
            </a:r>
          </a:p>
          <a:p>
            <a:pPr eaLnBrk="1" hangingPunct="1">
              <a:spcBef>
                <a:spcPts val="600"/>
              </a:spcBef>
              <a:buClr>
                <a:srgbClr val="0000FF"/>
              </a:buClr>
              <a:buFont typeface="Wingdings" pitchFamily="2" charset="2"/>
              <a:buNone/>
            </a:pPr>
            <a:r>
              <a:rPr lang="en-US" dirty="0" smtClean="0"/>
              <a:t>(10)  Posthumous Promotions</a:t>
            </a:r>
          </a:p>
          <a:p>
            <a:pPr eaLnBrk="1" hangingPunct="1">
              <a:spcBef>
                <a:spcPts val="600"/>
              </a:spcBef>
              <a:buClr>
                <a:srgbClr val="0000FF"/>
              </a:buClr>
              <a:buFont typeface="Wingdings" pitchFamily="2" charset="2"/>
              <a:buNone/>
            </a:pPr>
            <a:r>
              <a:rPr lang="en-US" dirty="0" smtClean="0"/>
              <a:t>(11)  Special Branch Promotions</a:t>
            </a:r>
          </a:p>
        </p:txBody>
      </p:sp>
    </p:spTree>
    <p:extLst>
      <p:ext uri="{BB962C8B-B14F-4D97-AF65-F5344CB8AC3E}">
        <p14:creationId xmlns:p14="http://schemas.microsoft.com/office/powerpoint/2010/main" val="4722878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bwMode="auto">
          <a:xfrm>
            <a:off x="908050" y="165100"/>
            <a:ext cx="5067300" cy="3800475"/>
          </a:xfrm>
          <a:prstGeom prst="rect">
            <a:avLst/>
          </a:prstGeom>
          <a:solidFill>
            <a:srgbClr val="FFFFFF"/>
          </a:solidFill>
          <a:ln>
            <a:solidFill>
              <a:srgbClr val="000000"/>
            </a:solidFill>
            <a:miter lim="800000"/>
            <a:headEnd/>
            <a:tailEnd/>
          </a:ln>
        </p:spPr>
      </p:sp>
      <p:sp>
        <p:nvSpPr>
          <p:cNvPr id="134147" name="Rectangle 3"/>
          <p:cNvSpPr>
            <a:spLocks noGrp="1" noChangeArrowheads="1"/>
          </p:cNvSpPr>
          <p:nvPr>
            <p:ph type="body" idx="1"/>
          </p:nvPr>
        </p:nvSpPr>
        <p:spPr bwMode="auto">
          <a:xfrm>
            <a:off x="300038" y="4264025"/>
            <a:ext cx="6283325" cy="4849813"/>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CENTRALIZED PROMOTION SYSTEM</a:t>
            </a:r>
          </a:p>
          <a:p>
            <a:pPr>
              <a:spcBef>
                <a:spcPct val="0"/>
              </a:spcBef>
            </a:pPr>
            <a:endParaRPr lang="en-US" b="1" smtClean="0"/>
          </a:p>
          <a:p>
            <a:pPr>
              <a:spcBef>
                <a:spcPct val="0"/>
              </a:spcBef>
            </a:pPr>
            <a:r>
              <a:rPr lang="en-US" smtClean="0"/>
              <a:t>The centralized system involves the convening of a DA board to determine individuals selected for promotion. The following is the general process for a centralized board: </a:t>
            </a:r>
          </a:p>
          <a:p>
            <a:pPr>
              <a:spcBef>
                <a:spcPct val="0"/>
              </a:spcBef>
            </a:pPr>
            <a:endParaRPr lang="en-US" smtClean="0"/>
          </a:p>
          <a:p>
            <a:pPr>
              <a:spcBef>
                <a:spcPct val="0"/>
              </a:spcBef>
            </a:pPr>
            <a:r>
              <a:rPr lang="en-US" smtClean="0"/>
              <a:t>(1)  There is a separate board for each competitive category and grade.  </a:t>
            </a:r>
          </a:p>
          <a:p>
            <a:pPr>
              <a:spcBef>
                <a:spcPct val="0"/>
              </a:spcBef>
            </a:pPr>
            <a:endParaRPr lang="en-US" smtClean="0"/>
          </a:p>
          <a:p>
            <a:pPr>
              <a:spcBef>
                <a:spcPct val="0"/>
              </a:spcBef>
            </a:pPr>
            <a:r>
              <a:rPr lang="en-US" b="1" smtClean="0"/>
              <a:t>NOTE:  Inform students that examples of different boards are Army Competitive, Chaplain, and Medical Service – each have separate boards for each rank.  </a:t>
            </a:r>
          </a:p>
          <a:p>
            <a:pPr>
              <a:spcBef>
                <a:spcPct val="0"/>
              </a:spcBef>
            </a:pPr>
            <a:endParaRPr lang="en-US" b="1" smtClean="0"/>
          </a:p>
          <a:p>
            <a:pPr>
              <a:spcBef>
                <a:spcPct val="0"/>
              </a:spcBef>
            </a:pPr>
            <a:r>
              <a:rPr lang="en-US" b="1" smtClean="0"/>
              <a:t>NOTE:  Refer students to AR 600-8-29, Para 1-9c and Para 1-9e.</a:t>
            </a:r>
          </a:p>
          <a:p>
            <a:pPr>
              <a:spcBef>
                <a:spcPct val="0"/>
              </a:spcBef>
            </a:pPr>
            <a:endParaRPr lang="en-US" b="1" smtClean="0"/>
          </a:p>
          <a:p>
            <a:pPr>
              <a:spcBef>
                <a:spcPct val="0"/>
              </a:spcBef>
            </a:pPr>
            <a:r>
              <a:rPr lang="en-US" smtClean="0"/>
              <a:t>(a)  Boards selecting CPTs thru MGs have a board for each grade and competitive category. </a:t>
            </a:r>
          </a:p>
          <a:p>
            <a:pPr>
              <a:spcBef>
                <a:spcPct val="0"/>
              </a:spcBef>
            </a:pPr>
            <a:r>
              <a:rPr lang="en-US" smtClean="0"/>
              <a:t>	</a:t>
            </a:r>
          </a:p>
          <a:p>
            <a:pPr>
              <a:spcBef>
                <a:spcPct val="0"/>
              </a:spcBef>
            </a:pPr>
            <a:r>
              <a:rPr lang="en-US" smtClean="0"/>
              <a:t>(b)  CW3, CW4 &amp; CW5 have a selection promotion board that considered these ranks at the same time. </a:t>
            </a:r>
            <a:endParaRPr lang="en-US" b="1" smtClean="0"/>
          </a:p>
          <a:p>
            <a:pPr>
              <a:spcBef>
                <a:spcPct val="0"/>
              </a:spcBef>
            </a:pPr>
            <a:endParaRPr lang="en-US" smtClean="0"/>
          </a:p>
          <a:p>
            <a:pPr>
              <a:spcBef>
                <a:spcPct val="0"/>
              </a:spcBef>
            </a:pPr>
            <a:r>
              <a:rPr lang="en-US" smtClean="0"/>
              <a:t>(2)  Boards are composed of at least 5 active duty officers.</a:t>
            </a:r>
          </a:p>
          <a:p>
            <a:pPr>
              <a:spcBef>
                <a:spcPct val="0"/>
              </a:spcBef>
            </a:pPr>
            <a:endParaRPr lang="en-US" smtClean="0"/>
          </a:p>
          <a:p>
            <a:pPr>
              <a:spcBef>
                <a:spcPct val="0"/>
              </a:spcBef>
            </a:pPr>
            <a:r>
              <a:rPr lang="en-US" smtClean="0"/>
              <a:t>(3)  Officers sitting on a board must be senior in grade to those under consideration by the board.</a:t>
            </a:r>
          </a:p>
          <a:p>
            <a:pPr>
              <a:spcBef>
                <a:spcPct val="0"/>
              </a:spcBef>
            </a:pPr>
            <a:endParaRPr lang="en-US" smtClean="0"/>
          </a:p>
          <a:p>
            <a:pPr>
              <a:spcBef>
                <a:spcPct val="0"/>
              </a:spcBef>
            </a:pPr>
            <a:r>
              <a:rPr lang="en-US" smtClean="0"/>
              <a:t>(4)  Annual schedules for boards are published by Human Resources Command in the form of MILPER Messages and are published online at Human Resources Command.</a:t>
            </a:r>
          </a:p>
        </p:txBody>
      </p:sp>
    </p:spTree>
    <p:extLst>
      <p:ext uri="{BB962C8B-B14F-4D97-AF65-F5344CB8AC3E}">
        <p14:creationId xmlns:p14="http://schemas.microsoft.com/office/powerpoint/2010/main" val="1705260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bwMode="auto">
          <a:xfrm>
            <a:off x="808038" y="400050"/>
            <a:ext cx="5267325" cy="3951288"/>
          </a:xfrm>
          <a:prstGeom prst="rect">
            <a:avLst/>
          </a:prstGeom>
          <a:solidFill>
            <a:srgbClr val="FFFFFF"/>
          </a:solidFill>
          <a:ln>
            <a:solidFill>
              <a:srgbClr val="000000"/>
            </a:solidFill>
            <a:miter lim="800000"/>
            <a:headEnd/>
            <a:tailEnd/>
          </a:ln>
        </p:spPr>
      </p:sp>
      <p:sp>
        <p:nvSpPr>
          <p:cNvPr id="135171" name="Rectangle 3"/>
          <p:cNvSpPr>
            <a:spLocks noGrp="1" noChangeArrowheads="1"/>
          </p:cNvSpPr>
          <p:nvPr>
            <p:ph type="body" idx="1"/>
          </p:nvPr>
        </p:nvSpPr>
        <p:spPr bwMode="auto">
          <a:xfrm>
            <a:off x="317500" y="4616450"/>
            <a:ext cx="6240463" cy="4184650"/>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  CENTRALIZED PROMOTION ELIGIBILITY</a:t>
            </a:r>
          </a:p>
          <a:p>
            <a:pPr>
              <a:spcBef>
                <a:spcPct val="0"/>
              </a:spcBef>
            </a:pPr>
            <a:endParaRPr lang="en-US" b="1" smtClean="0"/>
          </a:p>
          <a:p>
            <a:pPr>
              <a:spcBef>
                <a:spcPct val="0"/>
              </a:spcBef>
            </a:pPr>
            <a:r>
              <a:rPr lang="en-US" b="1" smtClean="0"/>
              <a:t>NOTE:  Refer students to AR 600-8-29, Para 1-10b.</a:t>
            </a:r>
          </a:p>
          <a:p>
            <a:pPr>
              <a:spcBef>
                <a:spcPct val="0"/>
              </a:spcBef>
            </a:pPr>
            <a:endParaRPr lang="en-US" b="1" smtClean="0"/>
          </a:p>
          <a:p>
            <a:pPr>
              <a:spcBef>
                <a:spcPct val="0"/>
              </a:spcBef>
            </a:pPr>
            <a:r>
              <a:rPr lang="en-US" smtClean="0"/>
              <a:t>Eligibility is similar to that of the decentralized system in that it is determined by the Army G1 and approved by the SECARMY.  Additionally, from an individual officer’s standpoint, eligibility is based on officer’s ADOR and TIG.</a:t>
            </a:r>
            <a:r>
              <a:rPr lang="en-US" b="1" smtClean="0"/>
              <a:t> </a:t>
            </a:r>
          </a:p>
          <a:p>
            <a:pPr>
              <a:spcBef>
                <a:spcPct val="0"/>
              </a:spcBef>
            </a:pPr>
            <a:endParaRPr lang="en-US" b="1" smtClean="0"/>
          </a:p>
        </p:txBody>
      </p:sp>
    </p:spTree>
    <p:extLst>
      <p:ext uri="{BB962C8B-B14F-4D97-AF65-F5344CB8AC3E}">
        <p14:creationId xmlns:p14="http://schemas.microsoft.com/office/powerpoint/2010/main" val="11953386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bwMode="auto">
          <a:xfrm>
            <a:off x="930275" y="530225"/>
            <a:ext cx="5022850" cy="3768725"/>
          </a:xfrm>
          <a:prstGeom prst="rect">
            <a:avLst/>
          </a:prstGeo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287338" y="4652963"/>
            <a:ext cx="6300787" cy="4184650"/>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APPROVAL AUTHORITY</a:t>
            </a:r>
          </a:p>
          <a:p>
            <a:pPr>
              <a:spcBef>
                <a:spcPct val="0"/>
              </a:spcBef>
            </a:pPr>
            <a:endParaRPr lang="en-US" b="1" smtClean="0"/>
          </a:p>
          <a:p>
            <a:pPr>
              <a:spcBef>
                <a:spcPct val="0"/>
              </a:spcBef>
            </a:pPr>
            <a:r>
              <a:rPr lang="en-US" smtClean="0"/>
              <a:t>United States law establishes the Army’s promotion authorities.  The President of US is the ultimate promotion authority, but has delegated authority to the Secretary of Defense for approval / disapproval of promotion board reports. The SECARMY has authority to approve or disapprove promotion board reports for WOs promotion, all selective continuation, and promotion review boards.</a:t>
            </a:r>
          </a:p>
          <a:p>
            <a:pPr>
              <a:spcBef>
                <a:spcPct val="0"/>
              </a:spcBef>
            </a:pPr>
            <a:endParaRPr lang="en-US" smtClean="0"/>
          </a:p>
          <a:p>
            <a:pPr>
              <a:spcBef>
                <a:spcPct val="0"/>
              </a:spcBef>
            </a:pPr>
            <a:r>
              <a:rPr lang="en-US" b="1" smtClean="0"/>
              <a:t>NOTE: Refer students to AR 600-8-29, Para 1-11.</a:t>
            </a:r>
          </a:p>
          <a:p>
            <a:pPr>
              <a:spcBef>
                <a:spcPct val="0"/>
              </a:spcBef>
            </a:pPr>
            <a:endParaRPr lang="en-US" smtClean="0"/>
          </a:p>
          <a:p>
            <a:pPr>
              <a:spcBef>
                <a:spcPct val="0"/>
              </a:spcBef>
            </a:pPr>
            <a:r>
              <a:rPr lang="en-US" smtClean="0"/>
              <a:t>(1)  Title 10 of the United States Code, The Defense Officer Personnel Management Act (DOPMA) and the Warrant Officer Management Act (WOMA) are some of the laws that govern officer promotions.  </a:t>
            </a:r>
          </a:p>
          <a:p>
            <a:pPr>
              <a:spcBef>
                <a:spcPct val="0"/>
              </a:spcBef>
            </a:pPr>
            <a:endParaRPr lang="en-US" smtClean="0"/>
          </a:p>
          <a:p>
            <a:pPr>
              <a:spcBef>
                <a:spcPct val="0"/>
              </a:spcBef>
            </a:pPr>
            <a:r>
              <a:rPr lang="en-US" smtClean="0"/>
              <a:t>(2)  An additional requirement is that the US Senate must confirm all promotions to the grade of MAJ and above according to 10 USC 624(c). </a:t>
            </a:r>
          </a:p>
        </p:txBody>
      </p:sp>
    </p:spTree>
    <p:extLst>
      <p:ext uri="{BB962C8B-B14F-4D97-AF65-F5344CB8AC3E}">
        <p14:creationId xmlns:p14="http://schemas.microsoft.com/office/powerpoint/2010/main" val="24018142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bwMode="auto">
          <a:xfrm>
            <a:off x="1111250" y="80963"/>
            <a:ext cx="4646613" cy="3486150"/>
          </a:xfrm>
          <a:prstGeom prst="rect">
            <a:avLst/>
          </a:prstGeom>
          <a:solidFill>
            <a:srgbClr val="FFFFFF"/>
          </a:solidFill>
          <a:ln>
            <a:solidFill>
              <a:srgbClr val="000000"/>
            </a:solidFill>
            <a:miter lim="800000"/>
            <a:headEnd/>
            <a:tailEnd/>
          </a:ln>
        </p:spPr>
      </p:sp>
      <p:sp>
        <p:nvSpPr>
          <p:cNvPr id="61443" name="Rectangle 3"/>
          <p:cNvSpPr>
            <a:spLocks noGrp="1" noChangeArrowheads="1"/>
          </p:cNvSpPr>
          <p:nvPr>
            <p:ph type="body" idx="1"/>
          </p:nvPr>
        </p:nvSpPr>
        <p:spPr bwMode="auto">
          <a:xfrm>
            <a:off x="192088" y="3646488"/>
            <a:ext cx="6497637" cy="5649912"/>
          </a:xfrm>
          <a:prstGeom prst="rect">
            <a:avLst/>
          </a:prstGeom>
          <a:solidFill>
            <a:srgbClr val="FFFFFF"/>
          </a:solidFill>
          <a:ln>
            <a:miter lim="800000"/>
            <a:headEnd/>
            <a:tailEnd/>
          </a:ln>
        </p:spPr>
        <p:txBody>
          <a:bodyPr lIns="92062" tIns="46031" rIns="92062" bIns="46031">
            <a:normAutofit fontScale="92500" lnSpcReduction="10000"/>
          </a:bodyPr>
          <a:lstStyle/>
          <a:p>
            <a:pPr>
              <a:spcBef>
                <a:spcPct val="0"/>
              </a:spcBef>
              <a:defRPr/>
            </a:pPr>
            <a:r>
              <a:rPr lang="en-US" b="1" dirty="0" smtClean="0"/>
              <a:t>SHOW SLIDE:  PROMOTION ZONES</a:t>
            </a:r>
          </a:p>
          <a:p>
            <a:pPr>
              <a:spcBef>
                <a:spcPct val="0"/>
              </a:spcBef>
              <a:defRPr/>
            </a:pPr>
            <a:endParaRPr lang="en-US" b="1" dirty="0" smtClean="0"/>
          </a:p>
          <a:p>
            <a:pPr>
              <a:spcBef>
                <a:spcPct val="0"/>
              </a:spcBef>
              <a:defRPr/>
            </a:pPr>
            <a:r>
              <a:rPr lang="en-US" dirty="0" smtClean="0"/>
              <a:t>There are three chances for an officer to be promoted to the next higher rank: </a:t>
            </a:r>
          </a:p>
          <a:p>
            <a:pPr>
              <a:spcBef>
                <a:spcPct val="0"/>
              </a:spcBef>
              <a:defRPr/>
            </a:pPr>
            <a:endParaRPr lang="en-US" dirty="0" smtClean="0"/>
          </a:p>
          <a:p>
            <a:pPr>
              <a:spcBef>
                <a:spcPct val="0"/>
              </a:spcBef>
              <a:defRPr/>
            </a:pPr>
            <a:r>
              <a:rPr lang="en-US" b="1" dirty="0" smtClean="0"/>
              <a:t>NOTE: Refer students to AR 600-8-29, Para 1-17 and 1-34a and d.</a:t>
            </a:r>
            <a:endParaRPr lang="en-US" dirty="0" smtClean="0"/>
          </a:p>
          <a:p>
            <a:pPr>
              <a:spcBef>
                <a:spcPct val="0"/>
              </a:spcBef>
              <a:defRPr/>
            </a:pPr>
            <a:endParaRPr lang="en-US" dirty="0" smtClean="0"/>
          </a:p>
          <a:p>
            <a:pPr>
              <a:spcBef>
                <a:spcPct val="0"/>
              </a:spcBef>
              <a:defRPr/>
            </a:pPr>
            <a:r>
              <a:rPr lang="en-US" dirty="0" smtClean="0"/>
              <a:t>(1)  </a:t>
            </a:r>
            <a:r>
              <a:rPr lang="en-US" b="1" dirty="0" smtClean="0"/>
              <a:t>Below the zone promotion </a:t>
            </a:r>
            <a:r>
              <a:rPr lang="en-US" dirty="0" smtClean="0"/>
              <a:t>– ahead of peers or year group. This pertains to all grades except CPT, BG &amp; MG. (i.e., to MAJ, LTC &amp; COL).  Make sure to note that the regulation states that officers are not promoted to CW3 below the zone, however there has been a change to the regulation.  The basic idea is that only outstanding officers are selected in this zone.  Non-selection for below the zone is normal and not considered detrimental to an officer.  As mentioned earlier, the total number of officers selected in this category cannot exceed 10% of the total officers recommended, but the Secretary of Defense may authorize up to 15%.</a:t>
            </a:r>
            <a:r>
              <a:rPr lang="en-US" b="1" dirty="0" smtClean="0"/>
              <a:t> </a:t>
            </a:r>
          </a:p>
          <a:p>
            <a:pPr>
              <a:spcBef>
                <a:spcPct val="0"/>
              </a:spcBef>
              <a:defRPr/>
            </a:pPr>
            <a:endParaRPr lang="en-US" dirty="0" smtClean="0"/>
          </a:p>
          <a:p>
            <a:pPr>
              <a:spcBef>
                <a:spcPct val="0"/>
              </a:spcBef>
              <a:defRPr/>
            </a:pPr>
            <a:r>
              <a:rPr lang="en-US" dirty="0" smtClean="0"/>
              <a:t>(2)  </a:t>
            </a:r>
            <a:r>
              <a:rPr lang="en-US" b="1" dirty="0" smtClean="0"/>
              <a:t>In the zone promotion </a:t>
            </a:r>
            <a:r>
              <a:rPr lang="en-US" dirty="0" smtClean="0"/>
              <a:t>– with peers; normal career progression. This is technically your second look, but only the first one that counts.  Non-selection during this look is an officer’s first non-select.  The next promotion board then reevaluates the officer the following year to obtain promotion in the above-the-zone look.</a:t>
            </a:r>
          </a:p>
          <a:p>
            <a:pPr>
              <a:spcBef>
                <a:spcPct val="0"/>
              </a:spcBef>
              <a:defRPr/>
            </a:pPr>
            <a:endParaRPr lang="en-US" dirty="0" smtClean="0"/>
          </a:p>
          <a:p>
            <a:pPr>
              <a:spcBef>
                <a:spcPct val="0"/>
              </a:spcBef>
              <a:defRPr/>
            </a:pPr>
            <a:r>
              <a:rPr lang="en-US" dirty="0" smtClean="0"/>
              <a:t>(3)  </a:t>
            </a:r>
            <a:r>
              <a:rPr lang="en-US" b="1" dirty="0" smtClean="0"/>
              <a:t>Above the zone promotion </a:t>
            </a:r>
            <a:r>
              <a:rPr lang="en-US" dirty="0" smtClean="0"/>
              <a:t>– behind peers; third and last realistic chance.  Any officer who fails to be selected for promotion two times will be subject to the provisions listed in Para 1-13a.  Officers selected for selective continuation will continue to be considered for promotion until separated.</a:t>
            </a:r>
          </a:p>
          <a:p>
            <a:pPr>
              <a:spcBef>
                <a:spcPct val="0"/>
              </a:spcBef>
              <a:defRPr/>
            </a:pPr>
            <a:endParaRPr lang="en-US" dirty="0" smtClean="0"/>
          </a:p>
          <a:p>
            <a:pPr>
              <a:spcBef>
                <a:spcPct val="0"/>
              </a:spcBef>
              <a:buFontTx/>
              <a:buAutoNum type="alphaLcParenBoth"/>
              <a:defRPr/>
            </a:pPr>
            <a:r>
              <a:rPr lang="en-US" dirty="0" smtClean="0"/>
              <a:t>  Promotion zones are determined by DOR, and all fall roughly along year-group lines.  </a:t>
            </a:r>
          </a:p>
          <a:p>
            <a:pPr>
              <a:spcBef>
                <a:spcPct val="0"/>
              </a:spcBef>
              <a:buFontTx/>
              <a:buAutoNum type="alphaLcParenBoth"/>
              <a:defRPr/>
            </a:pPr>
            <a:endParaRPr lang="en-US" dirty="0" smtClean="0"/>
          </a:p>
          <a:p>
            <a:pPr>
              <a:spcBef>
                <a:spcPct val="0"/>
              </a:spcBef>
              <a:defRPr/>
            </a:pPr>
            <a:r>
              <a:rPr lang="en-US" b="1" dirty="0" smtClean="0"/>
              <a:t>NOTE:  Refer students to page 3, Para 1-10c(4).</a:t>
            </a:r>
            <a:endParaRPr lang="en-US" dirty="0" smtClean="0"/>
          </a:p>
          <a:p>
            <a:pPr>
              <a:spcBef>
                <a:spcPct val="0"/>
              </a:spcBef>
              <a:defRPr/>
            </a:pPr>
            <a:endParaRPr lang="en-US" dirty="0" smtClean="0"/>
          </a:p>
          <a:p>
            <a:pPr>
              <a:spcBef>
                <a:spcPct val="0"/>
              </a:spcBef>
              <a:defRPr/>
            </a:pPr>
            <a:r>
              <a:rPr lang="en-US" dirty="0" smtClean="0"/>
              <a:t>(b)  CPTs, MAJs, and LTCs must serve at least 3 years TIG to be considered for promotion.</a:t>
            </a:r>
          </a:p>
          <a:p>
            <a:pPr>
              <a:spcBef>
                <a:spcPct val="0"/>
              </a:spcBef>
              <a:defRPr/>
            </a:pPr>
            <a:endParaRPr lang="en-US" b="1" dirty="0" smtClean="0"/>
          </a:p>
          <a:p>
            <a:pPr>
              <a:spcBef>
                <a:spcPct val="0"/>
              </a:spcBef>
              <a:defRPr/>
            </a:pPr>
            <a:r>
              <a:rPr lang="en-US" dirty="0" smtClean="0"/>
              <a:t>(4)  After the promotion board adjourns, it normally takes 60 to 90 days of processing and distribution time before the board results are released.  The results are released world-wide at a date / time specified by HRC.  Until the release date / time, board results must be maintained in a “close hold” status.  Once the results are distributed to the promotion work center (Brigade / BCT S1 - approximately 2 weeks before the release date), they must ensure that the officers on the list are still in a promotable status and not flagged.</a:t>
            </a:r>
          </a:p>
          <a:p>
            <a:pPr>
              <a:spcBef>
                <a:spcPct val="0"/>
              </a:spcBef>
              <a:defRPr/>
            </a:pPr>
            <a:endParaRPr lang="en-US" sz="1000" dirty="0" smtClean="0"/>
          </a:p>
        </p:txBody>
      </p:sp>
    </p:spTree>
    <p:extLst>
      <p:ext uri="{BB962C8B-B14F-4D97-AF65-F5344CB8AC3E}">
        <p14:creationId xmlns:p14="http://schemas.microsoft.com/office/powerpoint/2010/main" val="38343090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bwMode="auto">
          <a:xfrm>
            <a:off x="922338" y="495300"/>
            <a:ext cx="5038725" cy="3779838"/>
          </a:xfrm>
          <a:prstGeom prst="rect">
            <a:avLst/>
          </a:prstGeom>
          <a:solidFill>
            <a:srgbClr val="FFFFFF"/>
          </a:solidFill>
          <a:ln>
            <a:solidFill>
              <a:srgbClr val="000000"/>
            </a:solidFill>
            <a:miter lim="800000"/>
            <a:headEnd/>
            <a:tailEnd/>
          </a:ln>
        </p:spPr>
      </p:sp>
      <p:sp>
        <p:nvSpPr>
          <p:cNvPr id="138243" name="Rectangle 3"/>
          <p:cNvSpPr>
            <a:spLocks noGrp="1" noChangeArrowheads="1"/>
          </p:cNvSpPr>
          <p:nvPr>
            <p:ph type="body" idx="1"/>
          </p:nvPr>
        </p:nvSpPr>
        <p:spPr bwMode="auto">
          <a:xfrm>
            <a:off x="196850" y="4648200"/>
            <a:ext cx="6489700" cy="4184650"/>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ORDER OF PROMOTION</a:t>
            </a:r>
          </a:p>
          <a:p>
            <a:pPr>
              <a:spcBef>
                <a:spcPct val="0"/>
              </a:spcBef>
            </a:pPr>
            <a:endParaRPr lang="en-US" b="1" smtClean="0"/>
          </a:p>
          <a:p>
            <a:pPr>
              <a:spcBef>
                <a:spcPct val="0"/>
              </a:spcBef>
            </a:pPr>
            <a:r>
              <a:rPr lang="en-US" b="1" smtClean="0"/>
              <a:t>NOTE: Refer students to AR 600-8-29</a:t>
            </a:r>
            <a:r>
              <a:rPr lang="en-US" smtClean="0"/>
              <a:t>, </a:t>
            </a:r>
            <a:r>
              <a:rPr lang="en-US" b="1" smtClean="0"/>
              <a:t>Para 1-17.</a:t>
            </a:r>
          </a:p>
          <a:p>
            <a:pPr>
              <a:spcBef>
                <a:spcPct val="0"/>
              </a:spcBef>
            </a:pPr>
            <a:endParaRPr lang="en-US" smtClean="0"/>
          </a:p>
          <a:p>
            <a:pPr>
              <a:spcBef>
                <a:spcPct val="0"/>
              </a:spcBef>
            </a:pPr>
            <a:r>
              <a:rPr lang="en-US" smtClean="0"/>
              <a:t>Officers selected for promotion by the board will be promoted from the promotion standing list based on their sequence number that is assigned by date of rank and other factors.  For United States Military Academy (USMA) officers they even go as far back as class rank to determine sequence number.  The number of officers promoted to a given rank in a particular month is a function of force structure and budgetary constraints and is announced by MILPER message monthly.</a:t>
            </a:r>
          </a:p>
          <a:p>
            <a:pPr>
              <a:spcBef>
                <a:spcPct val="0"/>
              </a:spcBef>
            </a:pPr>
            <a:endParaRPr lang="en-US" b="1" smtClean="0"/>
          </a:p>
          <a:p>
            <a:pPr>
              <a:spcBef>
                <a:spcPct val="0"/>
              </a:spcBef>
            </a:pPr>
            <a:r>
              <a:rPr lang="en-US" smtClean="0"/>
              <a:t>(1)  The sequence numbers are established based on seniority / ADOR.  Personnel selected from Above-the-Zone will have the lowest numbers (promoted first), while those selected from Below-the-Zone will have the highest (promoted last).</a:t>
            </a:r>
          </a:p>
          <a:p>
            <a:pPr>
              <a:spcBef>
                <a:spcPct val="0"/>
              </a:spcBef>
            </a:pPr>
            <a:endParaRPr lang="en-US" smtClean="0"/>
          </a:p>
          <a:p>
            <a:pPr>
              <a:spcBef>
                <a:spcPct val="0"/>
              </a:spcBef>
            </a:pPr>
            <a:r>
              <a:rPr lang="en-US" smtClean="0"/>
              <a:t>(2)  Each preceding year’s list is expired before anyone is promoted from the following year’s promotion list.  Typically, promotion lists run by fiscal year, with the first group of promotions taking place on 1 Oct and the last promotions expiring the list usually occurring on 1 Sep of the following calendar year.</a:t>
            </a:r>
          </a:p>
          <a:p>
            <a:pPr>
              <a:spcBef>
                <a:spcPct val="0"/>
              </a:spcBef>
            </a:pPr>
            <a:endParaRPr lang="en-US" smtClean="0"/>
          </a:p>
          <a:p>
            <a:pPr>
              <a:spcBef>
                <a:spcPct val="0"/>
              </a:spcBef>
            </a:pPr>
            <a:r>
              <a:rPr lang="en-US" smtClean="0"/>
              <a:t>(3)  Normally all Above-the-Zone selectees are promoted on 1 Oct and all Below-the-Zone selectees are promoted the following 1 Sep.</a:t>
            </a:r>
          </a:p>
        </p:txBody>
      </p:sp>
    </p:spTree>
    <p:extLst>
      <p:ext uri="{BB962C8B-B14F-4D97-AF65-F5344CB8AC3E}">
        <p14:creationId xmlns:p14="http://schemas.microsoft.com/office/powerpoint/2010/main" val="16597937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bwMode="auto">
          <a:xfrm>
            <a:off x="936625" y="141288"/>
            <a:ext cx="5010150" cy="3757612"/>
          </a:xfrm>
          <a:prstGeom prst="rect">
            <a:avLst/>
          </a:prstGeom>
          <a:solidFill>
            <a:srgbClr val="FFFFFF"/>
          </a:solidFill>
          <a:ln>
            <a:solidFill>
              <a:srgbClr val="000000"/>
            </a:solidFill>
            <a:miter lim="800000"/>
            <a:headEnd/>
            <a:tailEnd/>
          </a:ln>
        </p:spPr>
      </p:sp>
      <p:sp>
        <p:nvSpPr>
          <p:cNvPr id="139267" name="Rectangle 3"/>
          <p:cNvSpPr>
            <a:spLocks noGrp="1" noChangeArrowheads="1"/>
          </p:cNvSpPr>
          <p:nvPr>
            <p:ph type="body" idx="1"/>
          </p:nvPr>
        </p:nvSpPr>
        <p:spPr bwMode="auto">
          <a:xfrm>
            <a:off x="382588" y="4087813"/>
            <a:ext cx="6118225" cy="5192712"/>
          </a:xfrm>
          <a:prstGeom prst="rect">
            <a:avLst/>
          </a:prstGeom>
          <a:solidFill>
            <a:srgbClr val="FFFFFF"/>
          </a:solidFill>
          <a:ln>
            <a:miter lim="800000"/>
            <a:headEnd/>
            <a:tailEnd/>
          </a:ln>
        </p:spPr>
        <p:txBody>
          <a:bodyPr lIns="92062" tIns="46031" rIns="92062" bIns="46031"/>
          <a:lstStyle/>
          <a:p>
            <a:pPr>
              <a:spcBef>
                <a:spcPct val="0"/>
              </a:spcBef>
            </a:pPr>
            <a:r>
              <a:rPr lang="en-US" sz="1000" b="1" smtClean="0"/>
              <a:t>SHOW SLIDE:  PROMOTION ACCEPTANCE </a:t>
            </a:r>
          </a:p>
          <a:p>
            <a:pPr>
              <a:spcBef>
                <a:spcPct val="0"/>
              </a:spcBef>
            </a:pPr>
            <a:endParaRPr lang="en-US" sz="1000" b="1" smtClean="0"/>
          </a:p>
          <a:p>
            <a:pPr>
              <a:spcBef>
                <a:spcPct val="0"/>
              </a:spcBef>
            </a:pPr>
            <a:r>
              <a:rPr lang="en-US" sz="1000" b="1" smtClean="0"/>
              <a:t>NOTE: Refer students to AR 600-8-29, Para 1-18; AR 350-100, Para 2-5; and AR 601-100, Chapter 2.</a:t>
            </a:r>
          </a:p>
          <a:p>
            <a:pPr>
              <a:spcBef>
                <a:spcPct val="0"/>
              </a:spcBef>
            </a:pPr>
            <a:endParaRPr lang="en-US" sz="1000" b="1" smtClean="0"/>
          </a:p>
          <a:p>
            <a:pPr>
              <a:spcBef>
                <a:spcPct val="0"/>
              </a:spcBef>
            </a:pPr>
            <a:r>
              <a:rPr lang="en-US" sz="1000" smtClean="0"/>
              <a:t> Unless an officer declines a promotion in writing they will be promoted when their sequence number is announced.  If an officer decides to decline a promotion, the following actions occur: </a:t>
            </a:r>
          </a:p>
          <a:p>
            <a:pPr>
              <a:spcBef>
                <a:spcPct val="0"/>
              </a:spcBef>
            </a:pPr>
            <a:endParaRPr lang="en-US" sz="1000" b="1" smtClean="0"/>
          </a:p>
          <a:p>
            <a:pPr>
              <a:spcBef>
                <a:spcPct val="0"/>
              </a:spcBef>
            </a:pPr>
            <a:r>
              <a:rPr lang="en-US" sz="1000" smtClean="0"/>
              <a:t>(1)  Should be counseled by rater regarding impact of declination.</a:t>
            </a:r>
          </a:p>
          <a:p>
            <a:pPr>
              <a:spcBef>
                <a:spcPct val="0"/>
              </a:spcBef>
            </a:pPr>
            <a:endParaRPr lang="en-US" sz="1000" smtClean="0"/>
          </a:p>
          <a:p>
            <a:pPr>
              <a:spcBef>
                <a:spcPct val="0"/>
              </a:spcBef>
            </a:pPr>
            <a:r>
              <a:rPr lang="en-US" sz="1000" smtClean="0"/>
              <a:t>(2)  The officer will be deleted from promotion list; 2LT or WO1 who decline promotion are ineligible for subsequent ones.  Officers will separate upon expiration of service obligation. </a:t>
            </a:r>
            <a:endParaRPr lang="en-US" sz="1000" b="1" smtClean="0"/>
          </a:p>
          <a:p>
            <a:pPr>
              <a:spcBef>
                <a:spcPct val="0"/>
              </a:spcBef>
            </a:pPr>
            <a:endParaRPr lang="en-US" sz="1000" smtClean="0"/>
          </a:p>
          <a:p>
            <a:pPr>
              <a:spcBef>
                <a:spcPct val="0"/>
              </a:spcBef>
            </a:pPr>
            <a:r>
              <a:rPr lang="en-US" sz="1000" smtClean="0"/>
              <a:t>(a)  Commissioned officers, regardless of rank, do not incur a service obligation for accepting a promotion.  However, to retire at the promoted grade requires completion of successful periods of service respectively:</a:t>
            </a:r>
          </a:p>
          <a:p>
            <a:pPr>
              <a:spcBef>
                <a:spcPct val="0"/>
              </a:spcBef>
            </a:pPr>
            <a:endParaRPr lang="en-US" sz="1000" smtClean="0"/>
          </a:p>
          <a:p>
            <a:pPr>
              <a:spcBef>
                <a:spcPct val="0"/>
              </a:spcBef>
            </a:pPr>
            <a:r>
              <a:rPr lang="en-US" sz="1000" smtClean="0"/>
              <a:t>GEN / LTG – no TIG, but do have to have consent of Senate.</a:t>
            </a:r>
          </a:p>
          <a:p>
            <a:pPr>
              <a:spcBef>
                <a:spcPct val="0"/>
              </a:spcBef>
            </a:pPr>
            <a:r>
              <a:rPr lang="en-US" sz="1000" smtClean="0"/>
              <a:t>MG, BG, COL, and LTC – 3 years TIG.</a:t>
            </a:r>
          </a:p>
          <a:p>
            <a:pPr>
              <a:spcBef>
                <a:spcPct val="0"/>
              </a:spcBef>
            </a:pPr>
            <a:r>
              <a:rPr lang="en-US" sz="1000" smtClean="0"/>
              <a:t>MAJ, CPT and 1LT – 6 months TIG.</a:t>
            </a:r>
          </a:p>
          <a:p>
            <a:pPr>
              <a:spcBef>
                <a:spcPct val="0"/>
              </a:spcBef>
            </a:pPr>
            <a:endParaRPr lang="en-US" sz="1000" smtClean="0"/>
          </a:p>
          <a:p>
            <a:pPr>
              <a:spcBef>
                <a:spcPct val="0"/>
              </a:spcBef>
            </a:pPr>
            <a:r>
              <a:rPr lang="en-US" sz="1000" b="1" smtClean="0"/>
              <a:t>NOTE:  Refer students to AR 350-100, 2-5, and Para 1-18b.</a:t>
            </a:r>
          </a:p>
          <a:p>
            <a:pPr>
              <a:spcBef>
                <a:spcPct val="0"/>
              </a:spcBef>
            </a:pPr>
            <a:endParaRPr lang="en-US" sz="1000" smtClean="0"/>
          </a:p>
          <a:p>
            <a:pPr>
              <a:spcBef>
                <a:spcPct val="0"/>
              </a:spcBef>
            </a:pPr>
            <a:r>
              <a:rPr lang="en-US" sz="1000" smtClean="0"/>
              <a:t>(b)  Commissioned Officer, other than Regular Army (OTRA) officers, who decline a Regular Army appointment upon promotion to MAJ will be released from active duty according to AR 601-100 and AR 635-100.</a:t>
            </a:r>
            <a:endParaRPr lang="en-US" sz="1000" b="1" smtClean="0"/>
          </a:p>
          <a:p>
            <a:pPr>
              <a:spcBef>
                <a:spcPct val="0"/>
              </a:spcBef>
            </a:pPr>
            <a:endParaRPr lang="en-US" sz="1000" b="1" smtClean="0"/>
          </a:p>
          <a:p>
            <a:pPr>
              <a:spcBef>
                <a:spcPct val="0"/>
              </a:spcBef>
            </a:pPr>
            <a:r>
              <a:rPr lang="en-US" sz="1000" b="1" smtClean="0"/>
              <a:t>NOTE:  Refer students to AR 350-100, Paras 1-18b(1), 2-3, and 2-5. </a:t>
            </a:r>
            <a:endParaRPr lang="en-US" sz="1000" smtClean="0"/>
          </a:p>
          <a:p>
            <a:pPr>
              <a:spcBef>
                <a:spcPct val="0"/>
              </a:spcBef>
            </a:pPr>
            <a:endParaRPr lang="en-US" sz="1000" b="1" smtClean="0"/>
          </a:p>
          <a:p>
            <a:pPr>
              <a:spcBef>
                <a:spcPct val="0"/>
              </a:spcBef>
            </a:pPr>
            <a:r>
              <a:rPr lang="en-US" sz="1000" smtClean="0"/>
              <a:t> Warrant Officers incur a 6-year Active Duty Service obligation for accepting a warrant officer appointment.  Additionally, when a warrant officer accepts a promotion to CW3, CW4 or CW5, they incur a 2-year service obligation.</a:t>
            </a:r>
          </a:p>
        </p:txBody>
      </p:sp>
    </p:spTree>
    <p:extLst>
      <p:ext uri="{BB962C8B-B14F-4D97-AF65-F5344CB8AC3E}">
        <p14:creationId xmlns:p14="http://schemas.microsoft.com/office/powerpoint/2010/main" val="26005766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bwMode="auto">
          <a:xfrm>
            <a:off x="808038" y="442913"/>
            <a:ext cx="5267325" cy="3951287"/>
          </a:xfrm>
          <a:prstGeom prst="rect">
            <a:avLst/>
          </a:prstGeom>
          <a:solidFill>
            <a:srgbClr val="FFFFFF"/>
          </a:solidFill>
          <a:ln>
            <a:solidFill>
              <a:srgbClr val="000000"/>
            </a:solidFill>
            <a:miter lim="800000"/>
            <a:headEnd/>
            <a:tailEnd/>
          </a:ln>
        </p:spPr>
      </p:sp>
      <p:sp>
        <p:nvSpPr>
          <p:cNvPr id="140291" name="Rectangle 3"/>
          <p:cNvSpPr>
            <a:spLocks noGrp="1" noChangeArrowheads="1"/>
          </p:cNvSpPr>
          <p:nvPr>
            <p:ph type="body" idx="1"/>
          </p:nvPr>
        </p:nvSpPr>
        <p:spPr bwMode="auto">
          <a:xfrm>
            <a:off x="180975" y="4721225"/>
            <a:ext cx="6507163" cy="4184650"/>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PROMOTION CEREMONIES</a:t>
            </a:r>
          </a:p>
          <a:p>
            <a:pPr>
              <a:spcBef>
                <a:spcPct val="0"/>
              </a:spcBef>
            </a:pPr>
            <a:endParaRPr lang="en-US" b="1" smtClean="0"/>
          </a:p>
          <a:p>
            <a:pPr>
              <a:spcBef>
                <a:spcPct val="0"/>
              </a:spcBef>
            </a:pPr>
            <a:r>
              <a:rPr lang="en-US" b="1" smtClean="0"/>
              <a:t>NOTE:  Refer students to AR 600-8-29, Para 1-24.  </a:t>
            </a:r>
          </a:p>
          <a:p>
            <a:pPr>
              <a:spcBef>
                <a:spcPct val="0"/>
              </a:spcBef>
            </a:pPr>
            <a:endParaRPr lang="en-US" smtClean="0"/>
          </a:p>
          <a:p>
            <a:pPr>
              <a:spcBef>
                <a:spcPct val="0"/>
              </a:spcBef>
            </a:pPr>
            <a:r>
              <a:rPr lang="en-US" smtClean="0"/>
              <a:t>Promotion ceremonies are normally conducted on the effective date of the promotion.  In the following instances the promotion can occur early:</a:t>
            </a:r>
          </a:p>
          <a:p>
            <a:pPr>
              <a:spcBef>
                <a:spcPct val="0"/>
              </a:spcBef>
            </a:pPr>
            <a:endParaRPr lang="en-US" smtClean="0"/>
          </a:p>
          <a:p>
            <a:pPr>
              <a:spcBef>
                <a:spcPct val="0"/>
              </a:spcBef>
            </a:pPr>
            <a:r>
              <a:rPr lang="en-US" smtClean="0"/>
              <a:t>(1)  When the effective date of a promotion is on a weekend or national holiday, a promotion ceremony may be conducted on the last duty day before the effective date of promotion.</a:t>
            </a:r>
          </a:p>
          <a:p>
            <a:pPr>
              <a:spcBef>
                <a:spcPct val="0"/>
              </a:spcBef>
            </a:pPr>
            <a:endParaRPr lang="en-US" smtClean="0"/>
          </a:p>
          <a:p>
            <a:pPr>
              <a:spcBef>
                <a:spcPct val="0"/>
              </a:spcBef>
            </a:pPr>
            <a:r>
              <a:rPr lang="en-US" smtClean="0"/>
              <a:t>(2)  When the officer will be on leave or enroute to a new duty station (not including temporary duty) on the effective date of the promotion, a ceremony may be conducted not earlier than 15 calendar days before the effective date.  The ceremony should take place on the last duty day that the officer is present before the effective date.</a:t>
            </a:r>
          </a:p>
          <a:p>
            <a:pPr>
              <a:spcBef>
                <a:spcPct val="0"/>
              </a:spcBef>
            </a:pPr>
            <a:endParaRPr lang="en-US" smtClean="0"/>
          </a:p>
          <a:p>
            <a:pPr>
              <a:spcBef>
                <a:spcPct val="0"/>
              </a:spcBef>
            </a:pPr>
            <a:r>
              <a:rPr lang="en-US" smtClean="0"/>
              <a:t>(3)  Pay and seniority are not affected by the ceremony date.  They are determined by date on promotion order.</a:t>
            </a:r>
          </a:p>
          <a:p>
            <a:pPr>
              <a:spcBef>
                <a:spcPct val="0"/>
              </a:spcBef>
            </a:pPr>
            <a:endParaRPr lang="en-US" sz="1000" smtClean="0"/>
          </a:p>
        </p:txBody>
      </p:sp>
    </p:spTree>
    <p:extLst>
      <p:ext uri="{BB962C8B-B14F-4D97-AF65-F5344CB8AC3E}">
        <p14:creationId xmlns:p14="http://schemas.microsoft.com/office/powerpoint/2010/main" val="16311965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bwMode="auto">
          <a:xfrm>
            <a:off x="871538" y="130175"/>
            <a:ext cx="5140325" cy="3856038"/>
          </a:xfrm>
          <a:prstGeom prst="rect">
            <a:avLst/>
          </a:prstGeom>
          <a:solidFill>
            <a:srgbClr val="FFFFFF"/>
          </a:solidFill>
          <a:ln>
            <a:solidFill>
              <a:srgbClr val="000000"/>
            </a:solidFill>
            <a:miter lim="800000"/>
            <a:headEnd/>
            <a:tailEnd/>
          </a:ln>
        </p:spPr>
      </p:sp>
      <p:sp>
        <p:nvSpPr>
          <p:cNvPr id="65539" name="Rectangle 3"/>
          <p:cNvSpPr>
            <a:spLocks noGrp="1" noChangeArrowheads="1"/>
          </p:cNvSpPr>
          <p:nvPr>
            <p:ph type="body" idx="1"/>
          </p:nvPr>
        </p:nvSpPr>
        <p:spPr bwMode="auto">
          <a:xfrm>
            <a:off x="255588" y="4010025"/>
            <a:ext cx="6372225" cy="5229225"/>
          </a:xfrm>
          <a:prstGeom prst="rect">
            <a:avLst/>
          </a:prstGeom>
          <a:solidFill>
            <a:srgbClr val="FFFFFF"/>
          </a:solidFill>
          <a:ln>
            <a:miter lim="800000"/>
            <a:headEnd/>
            <a:tailEnd/>
          </a:ln>
        </p:spPr>
        <p:txBody>
          <a:bodyPr lIns="92062" tIns="46031" rIns="92062" bIns="46031"/>
          <a:lstStyle/>
          <a:p>
            <a:pPr>
              <a:spcBef>
                <a:spcPct val="0"/>
              </a:spcBef>
              <a:defRPr/>
            </a:pPr>
            <a:r>
              <a:rPr lang="en-US" b="1" dirty="0" smtClean="0"/>
              <a:t>SHOW SLIDE:  FROCKING CRITERIA</a:t>
            </a:r>
          </a:p>
          <a:p>
            <a:pPr>
              <a:spcBef>
                <a:spcPct val="0"/>
              </a:spcBef>
              <a:defRPr/>
            </a:pPr>
            <a:endParaRPr lang="en-US" b="1" dirty="0" smtClean="0"/>
          </a:p>
          <a:p>
            <a:pPr>
              <a:spcBef>
                <a:spcPct val="0"/>
              </a:spcBef>
              <a:defRPr/>
            </a:pPr>
            <a:r>
              <a:rPr lang="en-US" dirty="0" smtClean="0"/>
              <a:t>Frocking is the process that allows an officer to wear a rank higher than his current one. It is not a true  promotion.  It is normally done only for senior ranking officers, though all are potentially eligible.  It is used predominately in the joint arena where US officers must interact routinely with high level foreign officials and rank become critical to facilitate operations.  Army allocations exist for the number of officers that can be frocked at any one time.  For example, 2% of the total number of Colonels can be LTC(P)s who are frocked.  As the number of frocked officers is very limited, the critical test is whether the current rank of the officer severely restricts their job performance.</a:t>
            </a:r>
          </a:p>
          <a:p>
            <a:pPr>
              <a:spcBef>
                <a:spcPct val="0"/>
              </a:spcBef>
              <a:defRPr/>
            </a:pPr>
            <a:endParaRPr lang="en-US" dirty="0" smtClean="0"/>
          </a:p>
          <a:p>
            <a:pPr>
              <a:spcBef>
                <a:spcPct val="0"/>
              </a:spcBef>
              <a:defRPr/>
            </a:pPr>
            <a:r>
              <a:rPr lang="en-US" b="1" dirty="0" smtClean="0"/>
              <a:t>NOTE: Refer students to AR 600-8-29, Para 6-1 and DOD Directive 1334.2</a:t>
            </a:r>
          </a:p>
          <a:p>
            <a:pPr>
              <a:spcBef>
                <a:spcPct val="0"/>
              </a:spcBef>
              <a:defRPr/>
            </a:pPr>
            <a:endParaRPr lang="en-US" b="1" dirty="0" smtClean="0"/>
          </a:p>
          <a:p>
            <a:pPr>
              <a:spcBef>
                <a:spcPct val="0"/>
              </a:spcBef>
              <a:defRPr/>
            </a:pPr>
            <a:r>
              <a:rPr lang="en-US" dirty="0" smtClean="0"/>
              <a:t>In order to be eligible for frocking the following criteria must be met:</a:t>
            </a:r>
          </a:p>
          <a:p>
            <a:pPr>
              <a:spcBef>
                <a:spcPts val="0"/>
              </a:spcBef>
              <a:defRPr/>
            </a:pPr>
            <a:endParaRPr lang="en-US" dirty="0" smtClean="0"/>
          </a:p>
          <a:p>
            <a:pPr marL="228600" indent="-228600">
              <a:spcBef>
                <a:spcPts val="0"/>
              </a:spcBef>
              <a:buFontTx/>
              <a:buAutoNum type="arabicParenBoth"/>
              <a:defRPr/>
            </a:pPr>
            <a:r>
              <a:rPr lang="en-US" dirty="0" smtClean="0"/>
              <a:t>Must be currently on a promotion list.</a:t>
            </a:r>
          </a:p>
          <a:p>
            <a:pPr marL="228600" indent="-228600">
              <a:spcBef>
                <a:spcPts val="0"/>
              </a:spcBef>
              <a:buFontTx/>
              <a:buAutoNum type="arabicParenBoth"/>
              <a:defRPr/>
            </a:pPr>
            <a:r>
              <a:rPr lang="en-US" dirty="0" smtClean="0"/>
              <a:t>Must be serving in a position for the frocked grade.</a:t>
            </a:r>
          </a:p>
          <a:p>
            <a:pPr marL="228600" indent="-228600">
              <a:spcBef>
                <a:spcPts val="0"/>
              </a:spcBef>
              <a:buFontTx/>
              <a:buAutoNum type="arabicParenBoth" startAt="3"/>
              <a:defRPr/>
            </a:pPr>
            <a:r>
              <a:rPr lang="en-US" dirty="0" smtClean="0"/>
              <a:t>Must have the concurrence of the gaining unit.</a:t>
            </a:r>
          </a:p>
          <a:p>
            <a:pPr marL="228600" indent="-228600">
              <a:spcBef>
                <a:spcPts val="0"/>
              </a:spcBef>
              <a:buFontTx/>
              <a:buAutoNum type="arabicParenBoth" startAt="3"/>
              <a:defRPr/>
            </a:pPr>
            <a:r>
              <a:rPr lang="en-US" dirty="0" smtClean="0"/>
              <a:t>Can assume the frocked rank no earlier than two days before assuming the job that requires the frocked rank.</a:t>
            </a:r>
          </a:p>
          <a:p>
            <a:pPr>
              <a:spcBef>
                <a:spcPts val="0"/>
              </a:spcBef>
              <a:defRPr/>
            </a:pPr>
            <a:endParaRPr lang="en-US" dirty="0" smtClean="0"/>
          </a:p>
          <a:p>
            <a:pPr>
              <a:spcBef>
                <a:spcPts val="0"/>
              </a:spcBef>
              <a:defRPr/>
            </a:pPr>
            <a:r>
              <a:rPr lang="en-US" dirty="0" smtClean="0"/>
              <a:t> Additional guidelines associated with frocking include:</a:t>
            </a:r>
          </a:p>
          <a:p>
            <a:pPr>
              <a:spcBef>
                <a:spcPts val="0"/>
              </a:spcBef>
              <a:defRPr/>
            </a:pPr>
            <a:endParaRPr lang="en-US" dirty="0" smtClean="0"/>
          </a:p>
          <a:p>
            <a:pPr marL="228600" indent="-228600">
              <a:spcBef>
                <a:spcPts val="0"/>
              </a:spcBef>
              <a:buFontTx/>
              <a:buAutoNum type="arabicParenBoth"/>
              <a:defRPr/>
            </a:pPr>
            <a:r>
              <a:rPr lang="en-US" dirty="0" smtClean="0"/>
              <a:t>Officer may wear the frocked rank during PCS.</a:t>
            </a:r>
          </a:p>
          <a:p>
            <a:pPr marL="228600" indent="-228600">
              <a:spcBef>
                <a:spcPts val="0"/>
              </a:spcBef>
              <a:buFontTx/>
              <a:buAutoNum type="arabicParenBoth"/>
              <a:defRPr/>
            </a:pPr>
            <a:r>
              <a:rPr lang="en-US" dirty="0" smtClean="0"/>
              <a:t>Frocked time does not counts towards seniority for future promotion.</a:t>
            </a:r>
          </a:p>
          <a:p>
            <a:pPr marL="228600" indent="-228600">
              <a:spcBef>
                <a:spcPts val="0"/>
              </a:spcBef>
              <a:buFontTx/>
              <a:buAutoNum type="arabicParenBoth" startAt="3"/>
              <a:defRPr/>
            </a:pPr>
            <a:r>
              <a:rPr lang="en-US" dirty="0" smtClean="0"/>
              <a:t>Frocked time does not count as time in grade for retirement purposes.</a:t>
            </a:r>
          </a:p>
          <a:p>
            <a:pPr marL="228600" indent="-228600">
              <a:spcBef>
                <a:spcPts val="0"/>
              </a:spcBef>
              <a:buFontTx/>
              <a:buAutoNum type="arabicParenBoth" startAt="3"/>
              <a:defRPr/>
            </a:pPr>
            <a:r>
              <a:rPr lang="en-US" dirty="0" smtClean="0"/>
              <a:t>(4)  ID card and DA photo will not reflect frocked rank.</a:t>
            </a:r>
          </a:p>
        </p:txBody>
      </p:sp>
    </p:spTree>
    <p:extLst>
      <p:ext uri="{BB962C8B-B14F-4D97-AF65-F5344CB8AC3E}">
        <p14:creationId xmlns:p14="http://schemas.microsoft.com/office/powerpoint/2010/main" val="13144259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bwMode="auto">
          <a:xfrm>
            <a:off x="938213" y="696913"/>
            <a:ext cx="5006975" cy="3756025"/>
          </a:xfrm>
          <a:prstGeom prst="rect">
            <a:avLst/>
          </a:prstGeom>
          <a:solidFill>
            <a:srgbClr val="FFFFFF"/>
          </a:solidFill>
          <a:ln>
            <a:solidFill>
              <a:srgbClr val="000000"/>
            </a:solidFill>
            <a:miter lim="800000"/>
            <a:headEnd/>
            <a:tailEnd/>
          </a:ln>
        </p:spPr>
      </p:sp>
      <p:sp>
        <p:nvSpPr>
          <p:cNvPr id="142339" name="Rectangle 3"/>
          <p:cNvSpPr>
            <a:spLocks noGrp="1" noChangeArrowheads="1"/>
          </p:cNvSpPr>
          <p:nvPr>
            <p:ph type="body" idx="1"/>
          </p:nvPr>
        </p:nvSpPr>
        <p:spPr bwMode="auto">
          <a:xfrm>
            <a:off x="174625" y="4738688"/>
            <a:ext cx="6526213" cy="4184650"/>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CRITICALLY OR TERMINALLY ILL</a:t>
            </a:r>
          </a:p>
          <a:p>
            <a:pPr>
              <a:spcBef>
                <a:spcPct val="0"/>
              </a:spcBef>
            </a:pPr>
            <a:endParaRPr lang="en-US" b="1" smtClean="0"/>
          </a:p>
          <a:p>
            <a:pPr>
              <a:spcBef>
                <a:spcPct val="0"/>
              </a:spcBef>
            </a:pPr>
            <a:r>
              <a:rPr lang="en-US" b="1" smtClean="0"/>
              <a:t>NOTE:  Refer students to AR 600-8-29, Para 1-28</a:t>
            </a:r>
          </a:p>
          <a:p>
            <a:pPr>
              <a:spcBef>
                <a:spcPct val="0"/>
              </a:spcBef>
            </a:pPr>
            <a:endParaRPr lang="en-US" b="1" smtClean="0"/>
          </a:p>
          <a:p>
            <a:pPr>
              <a:spcBef>
                <a:spcPct val="0"/>
              </a:spcBef>
            </a:pPr>
            <a:r>
              <a:rPr lang="en-US" smtClean="0"/>
              <a:t>No legal basis exists to promote a critically or terminally ill officer to a higher rank.  If the officer is currently in a promotable status, the CG HRC and the Army G1 will determine the validity of promoting the officer early based on information provided by the medical treatment facility.  Officers who do not receive a promotion prior to death are eligible for a posthumous promotion consideration.</a:t>
            </a:r>
          </a:p>
          <a:p>
            <a:pPr>
              <a:spcBef>
                <a:spcPct val="0"/>
              </a:spcBef>
            </a:pPr>
            <a:endParaRPr lang="en-US" smtClean="0"/>
          </a:p>
          <a:p>
            <a:pPr>
              <a:spcBef>
                <a:spcPct val="0"/>
              </a:spcBef>
            </a:pPr>
            <a:endParaRPr lang="en-US" smtClean="0"/>
          </a:p>
          <a:p>
            <a:pPr>
              <a:spcBef>
                <a:spcPct val="0"/>
              </a:spcBef>
            </a:pPr>
            <a:endParaRPr lang="en-US" smtClean="0"/>
          </a:p>
        </p:txBody>
      </p:sp>
    </p:spTree>
    <p:extLst>
      <p:ext uri="{BB962C8B-B14F-4D97-AF65-F5344CB8AC3E}">
        <p14:creationId xmlns:p14="http://schemas.microsoft.com/office/powerpoint/2010/main" val="1411732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bwMode="auto">
          <a:xfrm>
            <a:off x="1117600" y="696913"/>
            <a:ext cx="4646613" cy="3486150"/>
          </a:xfrm>
          <a:prstGeom prst="rect">
            <a:avLst/>
          </a:prstGeom>
          <a:solidFill>
            <a:srgbClr val="FFFFFF"/>
          </a:solidFill>
          <a:ln>
            <a:solidFill>
              <a:srgbClr val="000000"/>
            </a:solidFill>
            <a:miter lim="800000"/>
            <a:headEnd/>
            <a:tailEnd/>
          </a:ln>
        </p:spPr>
      </p:sp>
      <p:sp>
        <p:nvSpPr>
          <p:cNvPr id="143363" name="Rectangle 3"/>
          <p:cNvSpPr>
            <a:spLocks noGrp="1" noChangeArrowheads="1"/>
          </p:cNvSpPr>
          <p:nvPr>
            <p:ph type="body" idx="1"/>
          </p:nvPr>
        </p:nvSpPr>
        <p:spPr bwMode="auto">
          <a:xfrm>
            <a:off x="230188" y="4733925"/>
            <a:ext cx="6415087" cy="4184650"/>
          </a:xfrm>
          <a:prstGeom prst="rect">
            <a:avLst/>
          </a:prstGeom>
          <a:solidFill>
            <a:srgbClr val="FFFFFF"/>
          </a:solidFill>
          <a:ln>
            <a:miter lim="800000"/>
            <a:headEnd/>
            <a:tailEnd/>
          </a:ln>
        </p:spPr>
        <p:txBody>
          <a:bodyPr lIns="92062" tIns="46031" rIns="92062" bIns="46031"/>
          <a:lstStyle/>
          <a:p>
            <a:pPr>
              <a:spcBef>
                <a:spcPct val="0"/>
              </a:spcBef>
            </a:pPr>
            <a:r>
              <a:rPr lang="en-US" b="1" smtClean="0"/>
              <a:t>SHOW SLIDE:  POSTHUMOUS PROMOTIONS</a:t>
            </a:r>
          </a:p>
          <a:p>
            <a:pPr>
              <a:spcBef>
                <a:spcPct val="0"/>
              </a:spcBef>
            </a:pPr>
            <a:endParaRPr lang="en-US" b="1" smtClean="0"/>
          </a:p>
          <a:p>
            <a:pPr>
              <a:spcBef>
                <a:spcPct val="0"/>
              </a:spcBef>
            </a:pPr>
            <a:r>
              <a:rPr lang="en-US" smtClean="0"/>
              <a:t>Officers are eligible for a posthumous promotion provided the following:</a:t>
            </a:r>
          </a:p>
          <a:p>
            <a:pPr>
              <a:spcBef>
                <a:spcPct val="0"/>
              </a:spcBef>
            </a:pPr>
            <a:endParaRPr lang="en-US" smtClean="0"/>
          </a:p>
          <a:p>
            <a:pPr>
              <a:spcBef>
                <a:spcPct val="0"/>
              </a:spcBef>
            </a:pPr>
            <a:r>
              <a:rPr lang="en-US" smtClean="0"/>
              <a:t>(1)  Officer was in a promotable status at the time of death.</a:t>
            </a:r>
          </a:p>
          <a:p>
            <a:pPr>
              <a:spcBef>
                <a:spcPct val="0"/>
              </a:spcBef>
            </a:pPr>
            <a:endParaRPr lang="en-US" smtClean="0"/>
          </a:p>
          <a:p>
            <a:pPr>
              <a:spcBef>
                <a:spcPct val="0"/>
              </a:spcBef>
            </a:pPr>
            <a:r>
              <a:rPr lang="en-US" smtClean="0"/>
              <a:t>(2)  Death is not due to own misconduct.</a:t>
            </a:r>
          </a:p>
          <a:p>
            <a:pPr>
              <a:spcBef>
                <a:spcPct val="0"/>
              </a:spcBef>
            </a:pPr>
            <a:endParaRPr lang="en-US" smtClean="0"/>
          </a:p>
          <a:p>
            <a:pPr>
              <a:spcBef>
                <a:spcPct val="0"/>
              </a:spcBef>
            </a:pPr>
            <a:r>
              <a:rPr lang="en-US" smtClean="0"/>
              <a:t>(3)  Officer not on an unauthorized absence.</a:t>
            </a:r>
          </a:p>
          <a:p>
            <a:pPr>
              <a:spcBef>
                <a:spcPct val="0"/>
              </a:spcBef>
            </a:pPr>
            <a:endParaRPr lang="en-US" smtClean="0"/>
          </a:p>
          <a:p>
            <a:pPr>
              <a:spcBef>
                <a:spcPct val="0"/>
              </a:spcBef>
            </a:pPr>
            <a:r>
              <a:rPr lang="en-US" smtClean="0"/>
              <a:t>(4)  Normally requests for posthumous promotions are approved and the higher rank is then reflected on all official documents and is allowed on the gravestone of the officer as well.</a:t>
            </a:r>
          </a:p>
          <a:p>
            <a:pPr>
              <a:spcBef>
                <a:spcPct val="0"/>
              </a:spcBef>
            </a:pPr>
            <a:endParaRPr lang="en-US" smtClean="0"/>
          </a:p>
          <a:p>
            <a:pPr>
              <a:spcBef>
                <a:spcPct val="0"/>
              </a:spcBef>
            </a:pPr>
            <a:r>
              <a:rPr lang="en-US" smtClean="0"/>
              <a:t>No officers will receive any bonus, gratuity pay, or allowance because of a posthumous promotion; however, the officer’s name will be carried on military records in the higher grade and that grade may be included upon the burial marker in recognition of the officer’s lifetime accomplishments and contribution to the nation.</a:t>
            </a:r>
          </a:p>
        </p:txBody>
      </p:sp>
    </p:spTree>
    <p:extLst>
      <p:ext uri="{BB962C8B-B14F-4D97-AF65-F5344CB8AC3E}">
        <p14:creationId xmlns:p14="http://schemas.microsoft.com/office/powerpoint/2010/main" val="5984238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bwMode="auto">
          <a:xfrm>
            <a:off x="889000" y="0"/>
            <a:ext cx="5105400" cy="3829050"/>
          </a:xfrm>
          <a:prstGeom prst="rect">
            <a:avLst/>
          </a:prstGeom>
          <a:noFill/>
          <a:ln>
            <a:solidFill>
              <a:srgbClr val="000000"/>
            </a:solidFill>
            <a:miter lim="800000"/>
            <a:headEnd/>
            <a:tailEnd/>
          </a:ln>
        </p:spPr>
      </p:sp>
      <p:sp>
        <p:nvSpPr>
          <p:cNvPr id="68611" name="Rectangle 3"/>
          <p:cNvSpPr>
            <a:spLocks noGrp="1" noChangeArrowheads="1"/>
          </p:cNvSpPr>
          <p:nvPr>
            <p:ph type="body" idx="1"/>
          </p:nvPr>
        </p:nvSpPr>
        <p:spPr bwMode="auto">
          <a:xfrm>
            <a:off x="184150" y="4087813"/>
            <a:ext cx="6515100" cy="5045075"/>
          </a:xfrm>
          <a:prstGeom prst="rect">
            <a:avLst/>
          </a:prstGeom>
          <a:ln>
            <a:miter lim="800000"/>
            <a:headEnd/>
            <a:tailEnd/>
          </a:ln>
        </p:spPr>
        <p:txBody>
          <a:bodyPr>
            <a:normAutofit fontScale="92500"/>
          </a:bodyPr>
          <a:lstStyle/>
          <a:p>
            <a:pPr>
              <a:spcBef>
                <a:spcPct val="0"/>
              </a:spcBef>
              <a:defRPr/>
            </a:pPr>
            <a:r>
              <a:rPr lang="en-US" sz="1100" b="1" dirty="0" smtClean="0"/>
              <a:t>SHOW SLIDE:   SPECIALTY BRANCH PROMOTIONS</a:t>
            </a:r>
          </a:p>
          <a:p>
            <a:pPr>
              <a:spcBef>
                <a:spcPct val="0"/>
              </a:spcBef>
              <a:defRPr/>
            </a:pPr>
            <a:endParaRPr lang="en-US" sz="1100" b="1" dirty="0" smtClean="0"/>
          </a:p>
          <a:p>
            <a:pPr>
              <a:spcBef>
                <a:spcPct val="0"/>
              </a:spcBef>
              <a:defRPr/>
            </a:pPr>
            <a:r>
              <a:rPr lang="en-US" sz="1100" dirty="0" smtClean="0"/>
              <a:t>The officer promotion system reinforces all other personnel management programs to acquire and retain the right number of officers, with the proper skills, to meet the Army’s needs. The objective of promotion within the special branches is to maintain an orderly promotion flow that replaces losses, meets changing requirements, and recognizes uneven attrition rates within these competitive categories.  Provisions of the system include mandated floors by branch, functional area, or area of concentration and the optional employment of selection ceilings. Selection opportunity may vary among competitive categories based upon projected requirements in the higher grades. </a:t>
            </a:r>
          </a:p>
          <a:p>
            <a:pPr>
              <a:spcBef>
                <a:spcPct val="0"/>
              </a:spcBef>
              <a:defRPr/>
            </a:pPr>
            <a:endParaRPr lang="en-US" sz="1100" dirty="0" smtClean="0"/>
          </a:p>
          <a:p>
            <a:pPr>
              <a:spcBef>
                <a:spcPct val="0"/>
              </a:spcBef>
              <a:defRPr/>
            </a:pPr>
            <a:r>
              <a:rPr lang="en-US" sz="1100" b="1" dirty="0" smtClean="0"/>
              <a:t>NOTE:  Refer students to AR 600-8-29, Section II, Terms, Competitive Category and to Para 1-36a.</a:t>
            </a:r>
            <a:endParaRPr lang="en-US" sz="1100" dirty="0" smtClean="0"/>
          </a:p>
          <a:p>
            <a:pPr>
              <a:spcBef>
                <a:spcPct val="0"/>
              </a:spcBef>
              <a:defRPr/>
            </a:pPr>
            <a:endParaRPr lang="en-US" sz="1100" dirty="0" smtClean="0"/>
          </a:p>
          <a:p>
            <a:pPr>
              <a:spcBef>
                <a:spcPct val="0"/>
              </a:spcBef>
              <a:defRPr/>
            </a:pPr>
            <a:r>
              <a:rPr lang="en-US" sz="1100" dirty="0" smtClean="0"/>
              <a:t>AMEDD, JAG, and Chaplain Corps officers are each in their own competitive category for promotions.  They compete within their own branch and do not compete against other branches for promotions.  Therefore; each of the specialty branches have separate boards from the main Army competitive category.  The promotion screen authority for specialty branches is not HRC, it is the parent branch for each of the specialty branches.  This means that it is up to the Chief of Chaplains, the Judge Advocate General, or the Surgeon General to recommend all-fully-qualified officer lists to the Secretary of the Army </a:t>
            </a:r>
          </a:p>
          <a:p>
            <a:pPr>
              <a:spcBef>
                <a:spcPct val="0"/>
              </a:spcBef>
              <a:defRPr/>
            </a:pPr>
            <a:endParaRPr lang="en-US" sz="1100" b="1" dirty="0" smtClean="0"/>
          </a:p>
          <a:p>
            <a:pPr>
              <a:spcBef>
                <a:spcPct val="0"/>
              </a:spcBef>
              <a:defRPr/>
            </a:pPr>
            <a:r>
              <a:rPr lang="en-US" sz="1100" b="1" dirty="0" smtClean="0"/>
              <a:t>NOTE:  Refer students to AR 600-8-29, Para 3-1a</a:t>
            </a:r>
            <a:r>
              <a:rPr lang="en-US" sz="1100" dirty="0" smtClean="0"/>
              <a:t>. </a:t>
            </a:r>
            <a:endParaRPr lang="en-US" sz="1100" b="1" dirty="0" smtClean="0"/>
          </a:p>
          <a:p>
            <a:pPr>
              <a:spcBef>
                <a:spcPct val="0"/>
              </a:spcBef>
              <a:defRPr/>
            </a:pPr>
            <a:endParaRPr lang="en-US" sz="1100" b="1" dirty="0" smtClean="0"/>
          </a:p>
          <a:p>
            <a:pPr>
              <a:spcBef>
                <a:spcPct val="0"/>
              </a:spcBef>
              <a:defRPr/>
            </a:pPr>
            <a:r>
              <a:rPr lang="en-US" sz="1100" dirty="0" smtClean="0"/>
              <a:t>AMEDD officers on active duty who agree to serve as 2LTs while in professional education or training programs will not be promoted until their training is complete.  Their promotion eligibility date (PED) will be determined by HRC.  For example, a 2LT who is accepted at the Uniformed Services University of Health Services (USUHS) for medical school will stay a 2LT for four years until they graduate from medical school. </a:t>
            </a:r>
          </a:p>
          <a:p>
            <a:pPr>
              <a:spcBef>
                <a:spcPct val="0"/>
              </a:spcBef>
              <a:defRPr/>
            </a:pPr>
            <a:endParaRPr lang="en-US" sz="1100" dirty="0" smtClean="0"/>
          </a:p>
          <a:p>
            <a:pPr>
              <a:spcBef>
                <a:spcPct val="0"/>
              </a:spcBef>
              <a:defRPr/>
            </a:pPr>
            <a:r>
              <a:rPr lang="en-US" sz="1100" dirty="0" smtClean="0"/>
              <a:t>Most commissioned officers with less than one year of active duty service are not eligible for consideration by a promotion selection board.  However, officers in specialty branches are exempt from this rule. </a:t>
            </a:r>
          </a:p>
          <a:p>
            <a:pPr>
              <a:spcBef>
                <a:spcPct val="0"/>
              </a:spcBef>
              <a:defRPr/>
            </a:pPr>
            <a:endParaRPr lang="en-US" sz="1100" dirty="0" smtClean="0"/>
          </a:p>
          <a:p>
            <a:pPr>
              <a:spcBef>
                <a:spcPct val="0"/>
              </a:spcBef>
              <a:defRPr/>
            </a:pPr>
            <a:r>
              <a:rPr lang="en-US" sz="1100" dirty="0" smtClean="0"/>
              <a:t>AMEDD officers on the ADL who were twice not selected for promotion to major or lieutenant colonel may be voluntarily, or within specific provisions of a service grant, continued on active duty to fulfill an active duty service obligation.</a:t>
            </a:r>
          </a:p>
        </p:txBody>
      </p:sp>
    </p:spTree>
    <p:extLst>
      <p:ext uri="{BB962C8B-B14F-4D97-AF65-F5344CB8AC3E}">
        <p14:creationId xmlns:p14="http://schemas.microsoft.com/office/powerpoint/2010/main" val="25746382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p:cNvSpPr>
            <a:spLocks noGrp="1" noRot="1" noChangeAspect="1"/>
          </p:cNvSpPr>
          <p:nvPr>
            <p:ph type="sldImg"/>
          </p:nvPr>
        </p:nvSpPr>
        <p:spPr bwMode="auto">
          <a:xfrm>
            <a:off x="914400" y="685800"/>
            <a:ext cx="5054600" cy="3790950"/>
          </a:xfrm>
          <a:prstGeom prst="rect">
            <a:avLst/>
          </a:prstGeom>
          <a:noFill/>
          <a:ln w="12700">
            <a:solidFill>
              <a:srgbClr val="000000"/>
            </a:solidFill>
            <a:miter lim="800000"/>
            <a:headEnd/>
            <a:tailEnd/>
          </a:ln>
        </p:spPr>
      </p:sp>
      <p:sp>
        <p:nvSpPr>
          <p:cNvPr id="145411" name="Rectangle 3"/>
          <p:cNvSpPr txBox="1">
            <a:spLocks noChangeArrowheads="1"/>
          </p:cNvSpPr>
          <p:nvPr/>
        </p:nvSpPr>
        <p:spPr bwMode="auto">
          <a:xfrm>
            <a:off x="688975" y="4648200"/>
            <a:ext cx="5505450" cy="4183063"/>
          </a:xfrm>
          <a:prstGeom prst="rect">
            <a:avLst/>
          </a:prstGeom>
          <a:noFill/>
          <a:ln w="9525">
            <a:noFill/>
            <a:miter lim="800000"/>
            <a:headEnd/>
            <a:tailEnd/>
          </a:ln>
        </p:spPr>
        <p:txBody>
          <a:bodyPr/>
          <a:lstStyle/>
          <a:p>
            <a:pPr eaLnBrk="0" hangingPunct="0">
              <a:spcBef>
                <a:spcPct val="30000"/>
              </a:spcBef>
            </a:pPr>
            <a:r>
              <a:rPr lang="en-US" sz="1200" b="1"/>
              <a:t>SHOW SLIDE:  CHECK ON LEARNING</a:t>
            </a:r>
          </a:p>
          <a:p>
            <a:pPr eaLnBrk="0" hangingPunct="0">
              <a:spcBef>
                <a:spcPct val="30000"/>
              </a:spcBef>
            </a:pPr>
            <a:endParaRPr lang="en-US" sz="1200"/>
          </a:p>
          <a:p>
            <a:pPr eaLnBrk="0" hangingPunct="0">
              <a:spcBef>
                <a:spcPct val="30000"/>
              </a:spcBef>
            </a:pPr>
            <a:r>
              <a:rPr lang="en-US" sz="1200" b="1"/>
              <a:t>NOTE:  Conduct a check on learning and summarize the learning activity.</a:t>
            </a:r>
          </a:p>
          <a:p>
            <a:pPr eaLnBrk="0" hangingPunct="0">
              <a:spcBef>
                <a:spcPct val="30000"/>
              </a:spcBef>
            </a:pPr>
            <a:endParaRPr lang="en-US" sz="1200"/>
          </a:p>
        </p:txBody>
      </p:sp>
      <p:sp>
        <p:nvSpPr>
          <p:cNvPr id="4" name="Notes Placeholder 3"/>
          <p:cNvSpPr>
            <a:spLocks noGrp="1"/>
          </p:cNvSpPr>
          <p:nvPr>
            <p:ph type="body" idx="1"/>
          </p:nvPr>
        </p:nvSpPr>
        <p:spPr>
          <a:xfrm>
            <a:off x="688975" y="4416425"/>
            <a:ext cx="5505450" cy="4183063"/>
          </a:xfrm>
          <a:prstGeom prst="rect">
            <a:avLst/>
          </a:prstGeom>
        </p:spPr>
        <p:txBody>
          <a:bodyPr>
            <a:normAutofit/>
          </a:bodyPr>
          <a:lstStyle/>
          <a:p>
            <a:r>
              <a:rPr lang="en-US" b="1" dirty="0" smtClean="0"/>
              <a:t>SHOW SLIDE:  CHECK ON LEARNING</a:t>
            </a:r>
          </a:p>
          <a:p>
            <a:endParaRPr lang="en-US" b="1" dirty="0" smtClean="0"/>
          </a:p>
        </p:txBody>
      </p:sp>
    </p:spTree>
    <p:extLst>
      <p:ext uri="{BB962C8B-B14F-4D97-AF65-F5344CB8AC3E}">
        <p14:creationId xmlns:p14="http://schemas.microsoft.com/office/powerpoint/2010/main" val="27776408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p:cNvSpPr>
          <p:nvPr>
            <p:ph type="sldImg"/>
          </p:nvPr>
        </p:nvSpPr>
        <p:spPr bwMode="auto">
          <a:xfrm>
            <a:off x="1117600" y="696913"/>
            <a:ext cx="4646613" cy="3486150"/>
          </a:xfrm>
          <a:prstGeom prst="rect">
            <a:avLst/>
          </a:prstGeom>
          <a:noFill/>
          <a:ln w="12700">
            <a:solidFill>
              <a:srgbClr val="000000"/>
            </a:solidFill>
            <a:miter lim="800000"/>
            <a:headEnd/>
            <a:tailEnd/>
          </a:ln>
        </p:spPr>
      </p:sp>
      <p:sp>
        <p:nvSpPr>
          <p:cNvPr id="146435" name="Notes Placeholder 2"/>
          <p:cNvSpPr>
            <a:spLocks noGrp="1"/>
          </p:cNvSpPr>
          <p:nvPr>
            <p:ph type="body" idx="1"/>
          </p:nvPr>
        </p:nvSpPr>
        <p:spPr bwMode="auto">
          <a:xfrm>
            <a:off x="688975" y="4648200"/>
            <a:ext cx="5505450" cy="4183063"/>
          </a:xfrm>
          <a:prstGeom prst="rect">
            <a:avLst/>
          </a:prstGeom>
          <a:noFill/>
          <a:ln>
            <a:miter lim="800000"/>
            <a:headEnd/>
            <a:tailEnd/>
          </a:ln>
        </p:spPr>
        <p:txBody>
          <a:bodyPr/>
          <a:lstStyle/>
          <a:p>
            <a:r>
              <a:rPr lang="en-US" b="1" dirty="0" smtClean="0"/>
              <a:t>SECTIVE IV.  SUMMARY</a:t>
            </a:r>
          </a:p>
          <a:p>
            <a:endParaRPr lang="en-US" b="1" dirty="0" smtClean="0"/>
          </a:p>
          <a:p>
            <a:r>
              <a:rPr lang="en-US" b="1" dirty="0" smtClean="0"/>
              <a:t>NOTE:  Conduct a  check on learning and  summarize the learning activity</a:t>
            </a:r>
          </a:p>
          <a:p>
            <a:pPr>
              <a:spcBef>
                <a:spcPct val="0"/>
              </a:spcBef>
            </a:pPr>
            <a:endParaRPr lang="en-US" dirty="0" smtClean="0"/>
          </a:p>
          <a:p>
            <a:pPr>
              <a:spcBef>
                <a:spcPct val="0"/>
              </a:spcBef>
            </a:pPr>
            <a:r>
              <a:rPr lang="en-US" b="1" dirty="0" smtClean="0"/>
              <a:t>NOTE:  Summarize lesson and poll students for questions.</a:t>
            </a:r>
          </a:p>
        </p:txBody>
      </p:sp>
    </p:spTree>
    <p:extLst>
      <p:ext uri="{BB962C8B-B14F-4D97-AF65-F5344CB8AC3E}">
        <p14:creationId xmlns:p14="http://schemas.microsoft.com/office/powerpoint/2010/main" val="28150944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48483"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0"/>
              </a:spcBef>
              <a:spcAft>
                <a:spcPct val="0"/>
              </a:spcAft>
              <a:buClrTx/>
              <a:buSzTx/>
              <a:buFontTx/>
              <a:buNone/>
              <a:tabLst/>
              <a:defRPr/>
            </a:pPr>
            <a:r>
              <a:rPr lang="en-US" sz="1200" b="1" dirty="0" smtClean="0"/>
              <a:t>SHOW SLIDE:   DEPARTMENT OF THE ARMY SECRETARIAT FOR SELECTION BOARDS</a:t>
            </a:r>
          </a:p>
          <a:p>
            <a:pPr marL="0" marR="0" indent="0" algn="l" defTabSz="914400" rtl="0" eaLnBrk="0" fontAlgn="base" latinLnBrk="0" hangingPunct="0">
              <a:lnSpc>
                <a:spcPct val="100000"/>
              </a:lnSpc>
              <a:spcBef>
                <a:spcPct val="0"/>
              </a:spcBef>
              <a:spcAft>
                <a:spcPct val="0"/>
              </a:spcAft>
              <a:buClrTx/>
              <a:buSzTx/>
              <a:buFontTx/>
              <a:buNone/>
              <a:tabLst/>
              <a:defRPr/>
            </a:pPr>
            <a:endParaRPr lang="en-US" b="1" dirty="0" smtClean="0"/>
          </a:p>
          <a:p>
            <a:pPr marL="0" marR="0" indent="0" algn="l" defTabSz="914400" rtl="0" eaLnBrk="0" fontAlgn="base" latinLnBrk="0" hangingPunct="0">
              <a:lnSpc>
                <a:spcPct val="100000"/>
              </a:lnSpc>
              <a:spcBef>
                <a:spcPct val="0"/>
              </a:spcBef>
              <a:spcAft>
                <a:spcPct val="0"/>
              </a:spcAft>
              <a:buClrTx/>
              <a:buSzTx/>
              <a:buFontTx/>
              <a:buNone/>
              <a:tabLst/>
              <a:defRPr/>
            </a:pPr>
            <a:r>
              <a:rPr lang="en-US" b="1" dirty="0" smtClean="0"/>
              <a:t>Learning Step/Activity 3.  </a:t>
            </a:r>
            <a:r>
              <a:rPr lang="en-US" dirty="0" smtClean="0"/>
              <a:t>Review DA Selection Board process</a:t>
            </a:r>
          </a:p>
          <a:p>
            <a:pPr>
              <a:spcBef>
                <a:spcPct val="0"/>
              </a:spcBef>
            </a:pPr>
            <a:r>
              <a:rPr lang="en-US" b="0" dirty="0" smtClean="0"/>
              <a:t>Method of Instruction:  Conference/Discussion</a:t>
            </a:r>
          </a:p>
          <a:p>
            <a:pPr>
              <a:spcBef>
                <a:spcPct val="0"/>
              </a:spcBef>
            </a:pPr>
            <a:r>
              <a:rPr lang="en-US" b="0" dirty="0" smtClean="0"/>
              <a:t>Instructor to Student Ratio: 1:16</a:t>
            </a:r>
          </a:p>
          <a:p>
            <a:pPr>
              <a:spcBef>
                <a:spcPct val="0"/>
              </a:spcBef>
            </a:pPr>
            <a:r>
              <a:rPr lang="en-US" b="0" dirty="0" smtClean="0"/>
              <a:t>Time  of Instruction: 40 </a:t>
            </a:r>
            <a:r>
              <a:rPr lang="en-US" b="0" dirty="0" err="1" smtClean="0"/>
              <a:t>mins</a:t>
            </a:r>
            <a:endParaRPr lang="en-US" dirty="0" smtClean="0"/>
          </a:p>
        </p:txBody>
      </p:sp>
      <p:sp>
        <p:nvSpPr>
          <p:cNvPr id="148484" name="Slide Number Placeholder 3"/>
          <p:cNvSpPr>
            <a:spLocks noGrp="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B0253231-88FD-4DEF-B514-C1A9C79BCDDA}" type="slidenum">
              <a:rPr lang="en-US"/>
              <a:pPr/>
              <a:t>37</a:t>
            </a:fld>
            <a:endParaRPr lang="en-US"/>
          </a:p>
        </p:txBody>
      </p:sp>
    </p:spTree>
    <p:extLst>
      <p:ext uri="{BB962C8B-B14F-4D97-AF65-F5344CB8AC3E}">
        <p14:creationId xmlns:p14="http://schemas.microsoft.com/office/powerpoint/2010/main" val="13341171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FE28AC95-F91B-419B-B519-BBF371F10BD2}" type="slidenum">
              <a:rPr lang="en-US"/>
              <a:pPr/>
              <a:t>39</a:t>
            </a:fld>
            <a:endParaRPr lang="en-US"/>
          </a:p>
        </p:txBody>
      </p:sp>
      <p:sp>
        <p:nvSpPr>
          <p:cNvPr id="149507" name="Rectangle 2"/>
          <p:cNvSpPr>
            <a:spLocks noGrp="1" noRot="1" noChangeAspect="1" noChangeArrowheads="1" noTextEdit="1"/>
          </p:cNvSpPr>
          <p:nvPr>
            <p:ph type="sldImg"/>
          </p:nvPr>
        </p:nvSpPr>
        <p:spPr bwMode="auto">
          <a:xfrm>
            <a:off x="1119188" y="695325"/>
            <a:ext cx="4649787" cy="3487738"/>
          </a:xfrm>
          <a:prstGeom prst="rect">
            <a:avLst/>
          </a:prstGeom>
          <a:noFill/>
          <a:ln>
            <a:miter lim="800000"/>
            <a:headEnd/>
            <a:tailEnd/>
          </a:ln>
        </p:spPr>
      </p:sp>
      <p:sp>
        <p:nvSpPr>
          <p:cNvPr id="149508" name="Rectangle 3"/>
          <p:cNvSpPr>
            <a:spLocks noGrp="1" noChangeArrowheads="1"/>
          </p:cNvSpPr>
          <p:nvPr>
            <p:ph type="body" idx="1"/>
          </p:nvPr>
        </p:nvSpPr>
        <p:spPr bwMode="auto">
          <a:xfrm>
            <a:off x="914400" y="4418013"/>
            <a:ext cx="5053013" cy="4181475"/>
          </a:xfrm>
          <a:prstGeom prst="rect">
            <a:avLst/>
          </a:prstGeom>
          <a:noFill/>
          <a:ln>
            <a:miter lim="800000"/>
            <a:headEnd/>
            <a:tailEnd/>
          </a:ln>
        </p:spPr>
        <p:txBody>
          <a:bodyPr lIns="92155" tIns="46080" rIns="92155" bIns="46080"/>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200" b="1" dirty="0" smtClean="0"/>
              <a:t>SHOW SLIDE:   AUTHORITIES AND REFERENCES</a:t>
            </a:r>
          </a:p>
          <a:p>
            <a:pPr eaLnBrk="1" hangingPunct="1"/>
            <a:endParaRPr lang="en-US" dirty="0" smtClean="0"/>
          </a:p>
          <a:p>
            <a:pPr eaLnBrk="1" hangingPunct="1"/>
            <a:endParaRPr lang="en-US" dirty="0" smtClean="0"/>
          </a:p>
          <a:p>
            <a:pPr eaLnBrk="1" hangingPunct="1"/>
            <a:r>
              <a:rPr lang="en-US" dirty="0" smtClean="0"/>
              <a:t>Each of the authorities listed above are the building blocks for the selection board process.  Promotion boards are rooted in law – Title 10, USC.  The guidance given in law is refined through the use of Department of Defense Instructions, Department of the Army memorandums, and Army regulation.  </a:t>
            </a:r>
          </a:p>
        </p:txBody>
      </p:sp>
    </p:spTree>
    <p:extLst>
      <p:ext uri="{BB962C8B-B14F-4D97-AF65-F5344CB8AC3E}">
        <p14:creationId xmlns:p14="http://schemas.microsoft.com/office/powerpoint/2010/main" val="5590597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5"/>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pPr eaLnBrk="0" hangingPunct="0">
              <a:lnSpc>
                <a:spcPct val="90000"/>
              </a:lnSpc>
              <a:buClr>
                <a:srgbClr val="FFFF00"/>
              </a:buClr>
              <a:buFont typeface="Wingdings 2" pitchFamily="18" charset="2"/>
              <a:buNone/>
            </a:pPr>
            <a:fld id="{861370E3-D99F-4CEE-B28B-44D8CB7252A7}" type="slidenum">
              <a:rPr lang="en-US" b="1">
                <a:solidFill>
                  <a:srgbClr val="000000"/>
                </a:solidFill>
                <a:latin typeface="Arial Unicode MS" pitchFamily="34" charset="-128"/>
              </a:rPr>
              <a:pPr eaLnBrk="0" hangingPunct="0">
                <a:lnSpc>
                  <a:spcPct val="90000"/>
                </a:lnSpc>
                <a:buClr>
                  <a:srgbClr val="FFFF00"/>
                </a:buClr>
                <a:buFont typeface="Wingdings 2" pitchFamily="18" charset="2"/>
                <a:buNone/>
              </a:pPr>
              <a:t>40</a:t>
            </a:fld>
            <a:endParaRPr lang="en-US" b="1">
              <a:solidFill>
                <a:srgbClr val="000000"/>
              </a:solidFill>
              <a:latin typeface="Arial Unicode MS" pitchFamily="34" charset="-128"/>
            </a:endParaRPr>
          </a:p>
        </p:txBody>
      </p:sp>
      <p:sp>
        <p:nvSpPr>
          <p:cNvPr id="150531" name="Rectangle 2"/>
          <p:cNvSpPr>
            <a:spLocks noGrp="1" noRot="1" noChangeAspect="1" noChangeArrowheads="1" noTextEdit="1"/>
          </p:cNvSpPr>
          <p:nvPr>
            <p:ph type="sldImg"/>
          </p:nvPr>
        </p:nvSpPr>
        <p:spPr bwMode="auto">
          <a:xfrm>
            <a:off x="1127125" y="698500"/>
            <a:ext cx="4640263" cy="3481388"/>
          </a:xfrm>
          <a:prstGeom prst="rect">
            <a:avLst/>
          </a:prstGeom>
          <a:noFill/>
          <a:ln>
            <a:miter lim="800000"/>
            <a:headEnd/>
            <a:tailEnd/>
          </a:ln>
        </p:spPr>
      </p:sp>
      <p:sp>
        <p:nvSpPr>
          <p:cNvPr id="150532" name="Rectangle 2"/>
          <p:cNvSpPr>
            <a:spLocks noGrp="1" noChangeArrowheads="1"/>
          </p:cNvSpPr>
          <p:nvPr>
            <p:ph type="body" idx="1"/>
          </p:nvPr>
        </p:nvSpPr>
        <p:spPr bwMode="auto">
          <a:xfrm>
            <a:off x="901700" y="4289425"/>
            <a:ext cx="5048250" cy="4181475"/>
          </a:xfrm>
          <a:prstGeom prst="rect">
            <a:avLst/>
          </a:prstGeom>
          <a:noFill/>
          <a:ln>
            <a:miter lim="800000"/>
            <a:headEnd/>
            <a:tailEnd/>
          </a:ln>
        </p:spPr>
        <p:txBody>
          <a:bodyPr lIns="93623" tIns="46811" rIns="93623" bIns="46811"/>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MEMORANDUM OF INSTRUCTION</a:t>
            </a:r>
          </a:p>
          <a:p>
            <a:endParaRPr lang="en-US" dirty="0" smtClean="0"/>
          </a:p>
          <a:p>
            <a:endParaRPr lang="en-US" dirty="0" smtClean="0"/>
          </a:p>
          <a:p>
            <a:r>
              <a:rPr lang="en-US" dirty="0" smtClean="0"/>
              <a:t>A board’s operating instructions come in the form of an MOI from the Secretary of the Army or other authority.  MOIs include the board mission and minimum and maximum selection capabilities.  The MOI also defines the eligible population by year group / zones of consideration and establishes a NLT date for all OERs to be submitted for review as a part of the officer’s file.  The MOI addresses joint qualification goals and selection capabilities as well as equal opportunity consideration.  The MOI does not mandate specific results or requirements, however, when a board fails to meet it’s mission as prescribed in the MOI, the specific shortfall must be addressed in the collective board members’ AAR to the convening authority (typically the SECARMY).     </a:t>
            </a:r>
          </a:p>
        </p:txBody>
      </p:sp>
    </p:spTree>
    <p:extLst>
      <p:ext uri="{BB962C8B-B14F-4D97-AF65-F5344CB8AC3E}">
        <p14:creationId xmlns:p14="http://schemas.microsoft.com/office/powerpoint/2010/main" val="25923078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5"/>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pPr eaLnBrk="0" hangingPunct="0">
              <a:lnSpc>
                <a:spcPct val="90000"/>
              </a:lnSpc>
              <a:buClr>
                <a:srgbClr val="FFFF00"/>
              </a:buClr>
              <a:buFont typeface="Wingdings 2" pitchFamily="18" charset="2"/>
              <a:buNone/>
            </a:pPr>
            <a:fld id="{B6A15ACD-B85E-4057-A864-CE04B31185D8}" type="slidenum">
              <a:rPr lang="en-US" b="1">
                <a:solidFill>
                  <a:srgbClr val="000000"/>
                </a:solidFill>
                <a:latin typeface="Arial Unicode MS" pitchFamily="34" charset="-128"/>
              </a:rPr>
              <a:pPr eaLnBrk="0" hangingPunct="0">
                <a:lnSpc>
                  <a:spcPct val="90000"/>
                </a:lnSpc>
                <a:buClr>
                  <a:srgbClr val="FFFF00"/>
                </a:buClr>
                <a:buFont typeface="Wingdings 2" pitchFamily="18" charset="2"/>
                <a:buNone/>
              </a:pPr>
              <a:t>41</a:t>
            </a:fld>
            <a:endParaRPr lang="en-US" b="1">
              <a:solidFill>
                <a:srgbClr val="000000"/>
              </a:solidFill>
              <a:latin typeface="Arial Unicode MS" pitchFamily="34" charset="-128"/>
            </a:endParaRPr>
          </a:p>
        </p:txBody>
      </p:sp>
      <p:sp>
        <p:nvSpPr>
          <p:cNvPr id="151555" name="Rectangle 2"/>
          <p:cNvSpPr>
            <a:spLocks noGrp="1" noRot="1" noChangeAspect="1" noChangeArrowheads="1" noTextEdit="1"/>
          </p:cNvSpPr>
          <p:nvPr>
            <p:ph type="sldImg"/>
          </p:nvPr>
        </p:nvSpPr>
        <p:spPr bwMode="auto">
          <a:xfrm>
            <a:off x="1119188" y="695325"/>
            <a:ext cx="4648200" cy="3486150"/>
          </a:xfrm>
          <a:prstGeom prst="rect">
            <a:avLst/>
          </a:prstGeom>
          <a:noFill/>
          <a:ln>
            <a:miter lim="800000"/>
            <a:headEnd/>
            <a:tailEnd/>
          </a:ln>
        </p:spPr>
      </p:sp>
      <p:sp>
        <p:nvSpPr>
          <p:cNvPr id="151556" name="Rectangle 5"/>
          <p:cNvSpPr>
            <a:spLocks noGrp="1" noChangeArrowheads="1"/>
          </p:cNvSpPr>
          <p:nvPr>
            <p:ph type="body" idx="1"/>
          </p:nvPr>
        </p:nvSpPr>
        <p:spPr bwMode="auto">
          <a:xfrm>
            <a:off x="901700" y="4338638"/>
            <a:ext cx="5048250" cy="4181475"/>
          </a:xfrm>
          <a:prstGeom prst="rect">
            <a:avLst/>
          </a:prstGeom>
          <a:noFill/>
          <a:ln>
            <a:miter lim="800000"/>
            <a:headEnd/>
            <a:tailEnd/>
          </a:ln>
        </p:spPr>
        <p:txBody>
          <a:bodyPr lIns="92889" tIns="46442" rIns="92889" bIns="46442"/>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200" b="1" dirty="0" smtClean="0"/>
              <a:t>SHOW SLIDE:   BOARD MEMERSHIP</a:t>
            </a:r>
          </a:p>
          <a:p>
            <a:pPr eaLnBrk="1" hangingPunct="1"/>
            <a:endParaRPr lang="en-US" dirty="0" smtClean="0"/>
          </a:p>
          <a:p>
            <a:pPr eaLnBrk="1" hangingPunct="1"/>
            <a:endParaRPr lang="en-US" dirty="0" smtClean="0"/>
          </a:p>
          <a:p>
            <a:pPr eaLnBrk="1" hangingPunct="1"/>
            <a:r>
              <a:rPr lang="en-US" dirty="0" smtClean="0"/>
              <a:t>Some of the base requirements derived in law state that a promotion board must have “5 or more officers of the same armed force as the officers under consideration by the board, …serving in a grade higher than the grade of the officers under consideration by the board…” and that no member may be “below major or lieutenant commander”.  The Army, through regulations and policy, chooses to be more restrictive and fair by regulating that all board members must be in the grade of Lieutenant Colonel or higher, and that boards, as a matter of policy, must follow specific branch, minority and gender requirements to ensure fair representation of the considered population.</a:t>
            </a:r>
          </a:p>
        </p:txBody>
      </p:sp>
    </p:spTree>
    <p:extLst>
      <p:ext uri="{BB962C8B-B14F-4D97-AF65-F5344CB8AC3E}">
        <p14:creationId xmlns:p14="http://schemas.microsoft.com/office/powerpoint/2010/main" val="42025930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5"/>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pPr eaLnBrk="0" hangingPunct="0">
              <a:lnSpc>
                <a:spcPct val="90000"/>
              </a:lnSpc>
              <a:buClr>
                <a:srgbClr val="FFFF00"/>
              </a:buClr>
              <a:buFont typeface="Wingdings 2" pitchFamily="18" charset="2"/>
              <a:buNone/>
            </a:pPr>
            <a:fld id="{045EFAEF-9C63-4824-A39D-E601D86EB9DA}" type="slidenum">
              <a:rPr lang="en-US" b="1">
                <a:solidFill>
                  <a:srgbClr val="000000"/>
                </a:solidFill>
                <a:latin typeface="Arial Unicode MS" pitchFamily="34" charset="-128"/>
              </a:rPr>
              <a:pPr eaLnBrk="0" hangingPunct="0">
                <a:lnSpc>
                  <a:spcPct val="90000"/>
                </a:lnSpc>
                <a:buClr>
                  <a:srgbClr val="FFFF00"/>
                </a:buClr>
                <a:buFont typeface="Wingdings 2" pitchFamily="18" charset="2"/>
                <a:buNone/>
              </a:pPr>
              <a:t>42</a:t>
            </a:fld>
            <a:endParaRPr lang="en-US" b="1">
              <a:solidFill>
                <a:srgbClr val="000000"/>
              </a:solidFill>
              <a:latin typeface="Arial Unicode MS" pitchFamily="34" charset="-128"/>
            </a:endParaRPr>
          </a:p>
        </p:txBody>
      </p:sp>
      <p:sp>
        <p:nvSpPr>
          <p:cNvPr id="152579" name="Rectangle 2"/>
          <p:cNvSpPr>
            <a:spLocks noGrp="1" noRot="1" noChangeAspect="1" noChangeArrowheads="1" noTextEdit="1"/>
          </p:cNvSpPr>
          <p:nvPr>
            <p:ph type="sldImg"/>
          </p:nvPr>
        </p:nvSpPr>
        <p:spPr bwMode="auto">
          <a:xfrm>
            <a:off x="1119188" y="695325"/>
            <a:ext cx="4648200" cy="3486150"/>
          </a:xfrm>
          <a:prstGeom prst="rect">
            <a:avLst/>
          </a:prstGeom>
          <a:noFill/>
          <a:ln>
            <a:miter lim="800000"/>
            <a:headEnd/>
            <a:tailEnd/>
          </a:ln>
        </p:spPr>
      </p:sp>
      <p:sp>
        <p:nvSpPr>
          <p:cNvPr id="152580" name="Rectangle 5"/>
          <p:cNvSpPr>
            <a:spLocks noGrp="1" noChangeArrowheads="1"/>
          </p:cNvSpPr>
          <p:nvPr>
            <p:ph type="body" idx="1"/>
          </p:nvPr>
        </p:nvSpPr>
        <p:spPr bwMode="auto">
          <a:xfrm>
            <a:off x="901700" y="4338638"/>
            <a:ext cx="5048250" cy="4181475"/>
          </a:xfrm>
          <a:prstGeom prst="rect">
            <a:avLst/>
          </a:prstGeom>
          <a:noFill/>
          <a:ln>
            <a:miter lim="800000"/>
            <a:headEnd/>
            <a:tailEnd/>
          </a:ln>
        </p:spPr>
        <p:txBody>
          <a:bodyPr lIns="92889" tIns="46442" rIns="92889" bIns="46442"/>
          <a:lstStyle/>
          <a:p>
            <a:pPr eaLnBrk="1" hangingPunct="1"/>
            <a:endParaRPr lang="en-US" smtClean="0"/>
          </a:p>
        </p:txBody>
      </p:sp>
    </p:spTree>
    <p:extLst>
      <p:ext uri="{BB962C8B-B14F-4D97-AF65-F5344CB8AC3E}">
        <p14:creationId xmlns:p14="http://schemas.microsoft.com/office/powerpoint/2010/main" val="12617200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1AA62932-A4C2-446F-BC95-2CA1F699FF89}" type="slidenum">
              <a:rPr lang="en-US">
                <a:solidFill>
                  <a:srgbClr val="000000"/>
                </a:solidFill>
              </a:rPr>
              <a:pPr/>
              <a:t>43</a:t>
            </a:fld>
            <a:endParaRPr lang="en-US">
              <a:solidFill>
                <a:srgbClr val="000000"/>
              </a:solidFill>
            </a:endParaRPr>
          </a:p>
        </p:txBody>
      </p:sp>
      <p:sp>
        <p:nvSpPr>
          <p:cNvPr id="153603" name="Rectangle 2"/>
          <p:cNvSpPr>
            <a:spLocks noGrp="1" noChangeArrowheads="1"/>
          </p:cNvSpPr>
          <p:nvPr>
            <p:ph type="body" idx="1"/>
          </p:nvPr>
        </p:nvSpPr>
        <p:spPr bwMode="auto">
          <a:xfrm>
            <a:off x="915988" y="4416425"/>
            <a:ext cx="5049837" cy="4183063"/>
          </a:xfrm>
          <a:prstGeom prst="rect">
            <a:avLst/>
          </a:prstGeom>
          <a:noFill/>
          <a:ln>
            <a:miter lim="800000"/>
            <a:headEnd/>
            <a:tailEnd/>
          </a:ln>
        </p:spPr>
        <p:txBody>
          <a:bodyPr lIns="92822" tIns="46411" rIns="92822" bIns="46411"/>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BOARD OPERATIONS</a:t>
            </a:r>
          </a:p>
          <a:p>
            <a:endParaRPr lang="en-US" dirty="0" smtClean="0"/>
          </a:p>
        </p:txBody>
      </p:sp>
      <p:sp>
        <p:nvSpPr>
          <p:cNvPr id="153604" name="Rectangle 3"/>
          <p:cNvSpPr>
            <a:spLocks noGrp="1" noRot="1" noChangeAspect="1" noChangeArrowheads="1" noTextEdit="1"/>
          </p:cNvSpPr>
          <p:nvPr>
            <p:ph type="sldImg"/>
          </p:nvPr>
        </p:nvSpPr>
        <p:spPr bwMode="auto">
          <a:xfrm>
            <a:off x="1128713" y="701675"/>
            <a:ext cx="4630737" cy="3473450"/>
          </a:xfrm>
          <a:prstGeom prst="rect">
            <a:avLst/>
          </a:prstGeom>
          <a:noFill/>
          <a:ln w="12700">
            <a:solidFill>
              <a:schemeClr val="tx1"/>
            </a:solidFill>
            <a:miter lim="800000"/>
            <a:headEnd/>
            <a:tailEnd/>
          </a:ln>
        </p:spPr>
      </p:sp>
    </p:spTree>
    <p:extLst>
      <p:ext uri="{BB962C8B-B14F-4D97-AF65-F5344CB8AC3E}">
        <p14:creationId xmlns:p14="http://schemas.microsoft.com/office/powerpoint/2010/main" val="5368980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54627"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09638" rtl="0" eaLnBrk="0" fontAlgn="base" latinLnBrk="0" hangingPunct="0">
              <a:lnSpc>
                <a:spcPct val="100000"/>
              </a:lnSpc>
              <a:spcBef>
                <a:spcPct val="30000"/>
              </a:spcBef>
              <a:spcAft>
                <a:spcPct val="0"/>
              </a:spcAft>
              <a:buClrTx/>
              <a:buSzTx/>
              <a:buFontTx/>
              <a:buNone/>
              <a:tabLst/>
              <a:defRPr/>
            </a:pPr>
            <a:r>
              <a:rPr lang="en-US" sz="1400" b="1" dirty="0" smtClean="0"/>
              <a:t>SHOW SLIDE:   MOI</a:t>
            </a:r>
          </a:p>
          <a:p>
            <a:pPr defTabSz="909638"/>
            <a:endParaRPr lang="en-US" sz="1300" dirty="0" smtClean="0"/>
          </a:p>
          <a:p>
            <a:pPr defTabSz="909638"/>
            <a:r>
              <a:rPr lang="en-US" sz="1300" dirty="0" smtClean="0"/>
              <a:t>We will conduct this board as three separate boards, going through all phases of the board process three times, MFE, FS, and OS; in that order.  From the MOI you will see the optimum and maximum selection rates for each competitive category.  For example, from MFE there is a maximum select rate of 213 officers from in, above, and below the zone, the board may not select more than that number.  The optimum selection rate is a number that will be used later in the below zone comparison process.  By law you are limited to selecting no more than 10% of the 213 MFE selects from below the zone, displayed here is the maximum below zone selection rate for each competitive category, MFE being 21.  Please note that there is NOT a minimum selection rate for below the zone.  </a:t>
            </a:r>
          </a:p>
          <a:p>
            <a:pPr defTabSz="909638"/>
            <a:endParaRPr lang="en-US" sz="1300" dirty="0" smtClean="0"/>
          </a:p>
        </p:txBody>
      </p:sp>
    </p:spTree>
    <p:extLst>
      <p:ext uri="{BB962C8B-B14F-4D97-AF65-F5344CB8AC3E}">
        <p14:creationId xmlns:p14="http://schemas.microsoft.com/office/powerpoint/2010/main" val="243433234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55651"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09638" rtl="0" eaLnBrk="0" fontAlgn="base" latinLnBrk="0" hangingPunct="0">
              <a:lnSpc>
                <a:spcPct val="100000"/>
              </a:lnSpc>
              <a:spcBef>
                <a:spcPct val="30000"/>
              </a:spcBef>
              <a:spcAft>
                <a:spcPct val="0"/>
              </a:spcAft>
              <a:buClrTx/>
              <a:buSzTx/>
              <a:buFontTx/>
              <a:buNone/>
              <a:tabLst/>
              <a:defRPr/>
            </a:pPr>
            <a:r>
              <a:rPr lang="en-US" sz="1400" b="1" dirty="0" smtClean="0"/>
              <a:t>SHOW SLIDE:   MOI (MFE SAMPLE)</a:t>
            </a:r>
          </a:p>
          <a:p>
            <a:pPr defTabSz="909638"/>
            <a:endParaRPr lang="en-US" sz="1300" dirty="0" smtClean="0"/>
          </a:p>
          <a:p>
            <a:pPr defTabSz="909638"/>
            <a:endParaRPr lang="en-US" sz="1300" dirty="0" smtClean="0"/>
          </a:p>
          <a:p>
            <a:pPr defTabSz="909638"/>
            <a:r>
              <a:rPr lang="en-US" sz="1300" dirty="0" smtClean="0"/>
              <a:t>Within each competitive category there are minimum selection requirements for certain branches or functional areas.  For example, within MFE; Air Defense has a minimum selection requirement of 13, Engineer branch has a minimum selection requirement of 22, and so on.  Branches not listed here, such as infantry and armor, will compete for the 141 at-large positions that can be filled by any branch, to include those listed here with selection requirements.  The at-large positions are awarded solely based on an officer’s position on the OML.  The number of 141 at-large positions is reached by subtracting the 72 critical skill requirements from the maximum selection rate of 213.  </a:t>
            </a:r>
          </a:p>
          <a:p>
            <a:pPr defTabSz="909638"/>
            <a:endParaRPr lang="en-US" sz="1300" dirty="0" smtClean="0"/>
          </a:p>
        </p:txBody>
      </p:sp>
    </p:spTree>
    <p:extLst>
      <p:ext uri="{BB962C8B-B14F-4D97-AF65-F5344CB8AC3E}">
        <p14:creationId xmlns:p14="http://schemas.microsoft.com/office/powerpoint/2010/main" val="35582260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56675"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defTabSz="909638"/>
            <a:r>
              <a:rPr lang="en-US" sz="1300" smtClean="0"/>
              <a:t>Force Sustainment has similar requirements with a max select rate of 155.</a:t>
            </a:r>
          </a:p>
          <a:p>
            <a:pPr defTabSz="909638"/>
            <a:endParaRPr lang="en-US" sz="1300" smtClean="0"/>
          </a:p>
        </p:txBody>
      </p:sp>
    </p:spTree>
    <p:extLst>
      <p:ext uri="{BB962C8B-B14F-4D97-AF65-F5344CB8AC3E}">
        <p14:creationId xmlns:p14="http://schemas.microsoft.com/office/powerpoint/2010/main" val="347783466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57699"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defTabSz="909638"/>
            <a:r>
              <a:rPr lang="en-US" sz="1300" smtClean="0"/>
              <a:t>Finally, Operations Support has similar requirements with a max select rate of 141, but these are more specific in the regional foreign area officer requirements.</a:t>
            </a:r>
          </a:p>
          <a:p>
            <a:pPr defTabSz="909638"/>
            <a:endParaRPr lang="en-US" sz="1300" smtClean="0"/>
          </a:p>
        </p:txBody>
      </p:sp>
    </p:spTree>
    <p:extLst>
      <p:ext uri="{BB962C8B-B14F-4D97-AF65-F5344CB8AC3E}">
        <p14:creationId xmlns:p14="http://schemas.microsoft.com/office/powerpoint/2010/main" val="13478397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58723"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defTabSz="909638"/>
            <a:r>
              <a:rPr lang="en-US" sz="1300" smtClean="0"/>
              <a:t>This is a four phase operation, I will go into each phase in detail.  We will complete all phases on MFE first before we begin phase one for FS, and then OS.  Phase one begins with the identification of fully qualified officers. </a:t>
            </a:r>
          </a:p>
          <a:p>
            <a:pPr defTabSz="909638"/>
            <a:endParaRPr lang="en-US" sz="1300" smtClean="0"/>
          </a:p>
        </p:txBody>
      </p:sp>
    </p:spTree>
    <p:extLst>
      <p:ext uri="{BB962C8B-B14F-4D97-AF65-F5344CB8AC3E}">
        <p14:creationId xmlns:p14="http://schemas.microsoft.com/office/powerpoint/2010/main" val="9551640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59747"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defTabSz="909638"/>
            <a:endParaRPr lang="en-US" sz="1300" dirty="0" smtClean="0"/>
          </a:p>
          <a:p>
            <a:pPr marL="0" marR="0" indent="0" algn="l" defTabSz="909638" rtl="0" eaLnBrk="0" fontAlgn="base" latinLnBrk="0" hangingPunct="0">
              <a:lnSpc>
                <a:spcPct val="100000"/>
              </a:lnSpc>
              <a:spcBef>
                <a:spcPct val="30000"/>
              </a:spcBef>
              <a:spcAft>
                <a:spcPct val="0"/>
              </a:spcAft>
              <a:buClrTx/>
              <a:buSzTx/>
              <a:buFontTx/>
              <a:buNone/>
              <a:tabLst/>
              <a:defRPr/>
            </a:pPr>
            <a:r>
              <a:rPr lang="en-US" sz="1400" b="1" dirty="0" smtClean="0"/>
              <a:t>SHOW SLIDE:   PHASE I</a:t>
            </a:r>
          </a:p>
          <a:p>
            <a:pPr defTabSz="909638"/>
            <a:endParaRPr lang="en-US" sz="1300" dirty="0" smtClean="0"/>
          </a:p>
          <a:p>
            <a:pPr defTabSz="909638"/>
            <a:r>
              <a:rPr lang="en-US" sz="1300" dirty="0" smtClean="0"/>
              <a:t>In phase one you will execute what is called a ‘hard vote’ using a 1 through 6 plus or minus scale on all in and above zone files.  As you vote you will identify possible cases to show cause for retention on active duty/retention in an active status.  When complete we will generate an order of merit list and draw a fully qualified line.  In this, as in all phases, I ask that you take note of your AAR comments for consolidation at the end of the board.</a:t>
            </a:r>
          </a:p>
          <a:p>
            <a:pPr defTabSz="909638"/>
            <a:endParaRPr lang="en-US" sz="1300" dirty="0" smtClean="0"/>
          </a:p>
        </p:txBody>
      </p:sp>
    </p:spTree>
    <p:extLst>
      <p:ext uri="{BB962C8B-B14F-4D97-AF65-F5344CB8AC3E}">
        <p14:creationId xmlns:p14="http://schemas.microsoft.com/office/powerpoint/2010/main" val="278308277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60771"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r>
              <a:rPr lang="en-US" smtClean="0"/>
              <a:t>PROMOTION WORD PICTURE</a:t>
            </a:r>
          </a:p>
          <a:p>
            <a:r>
              <a:rPr lang="en-US" smtClean="0"/>
              <a:t>This is an example of an in and above zone hard vote word picture.  The board will have the option later to adopt or modify the word picture.  You’ll see on the left the 1 through 6 scale, this cannot be modified as it is a function of the selection board system.  The plus and minus identifiers can be used to increase the total possible number of scores you can give an officer; for example, a score of 5 is higher than a 5-, which is higher than a 4+, and so on.  Note that a score of 1 is always a recommendation for the officer to show cause.  Here we have the fully qualified line drawn between a score of 2 and 3.  The fully qualified line serves to separate those officers that should not be selected based on performance.  The board will also have the option to raise or lower the fully qualified line.  Lowering the line will increase the number of fully qualified officers that may be used to fill requirements to meet the needs of the army, but may also increase the number of lower-quality officers in that pool.  Raising the line will decrease the quantity of fully qualified officers and the board may run the risk of not meeting the requirements set forth in the MOI.  </a:t>
            </a:r>
          </a:p>
        </p:txBody>
      </p:sp>
      <p:sp>
        <p:nvSpPr>
          <p:cNvPr id="160772" name="Slide Number Placeholder 3"/>
          <p:cNvSpPr>
            <a:spLocks noGrp="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0459394D-1CDB-4058-8350-AE982812E13C}" type="slidenum">
              <a:rPr lang="en-US"/>
              <a:pPr/>
              <a:t>50</a:t>
            </a:fld>
            <a:endParaRPr lang="en-US"/>
          </a:p>
        </p:txBody>
      </p:sp>
    </p:spTree>
    <p:extLst>
      <p:ext uri="{BB962C8B-B14F-4D97-AF65-F5344CB8AC3E}">
        <p14:creationId xmlns:p14="http://schemas.microsoft.com/office/powerpoint/2010/main" val="26099690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61795"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r>
              <a:rPr lang="en-US" smtClean="0"/>
              <a:t>Graphically depicted; you hard-vote the in an above zone population and we establish an order of merit list.  The highest score an officer can receive is 114 +19; that is, all 19 board members giving a score of 6+.  6 x 19 is 114, and the 19 plusses would add up to +19; the plusses and minuses do not affect the whole number score.  The lowest score an officer can receive is 19; that is, all board members giving an officer a score of 1, or a recommendation to show cause.  If you draw the fully qualified line between 2 and 3 on the word picture, it will require a score of 57 to be fully qualified; so we’ll draw a line between a score of 56 and 57.  Officers below this line are not fully qualified and will NOT be selected for promotion; you must first be fully qualified before you can be best qualified.  Any questions at this point?</a:t>
            </a:r>
          </a:p>
        </p:txBody>
      </p:sp>
      <p:sp>
        <p:nvSpPr>
          <p:cNvPr id="161796" name="Slide Number Placeholder 3"/>
          <p:cNvSpPr>
            <a:spLocks noGrp="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F9B7FE14-C7F4-4AB3-9F59-E82C5368EA5C}" type="slidenum">
              <a:rPr lang="en-US"/>
              <a:pPr/>
              <a:t>51</a:t>
            </a:fld>
            <a:endParaRPr lang="en-US"/>
          </a:p>
        </p:txBody>
      </p:sp>
    </p:spTree>
    <p:extLst>
      <p:ext uri="{BB962C8B-B14F-4D97-AF65-F5344CB8AC3E}">
        <p14:creationId xmlns:p14="http://schemas.microsoft.com/office/powerpoint/2010/main" val="230470774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62819"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09638" rtl="0" eaLnBrk="0" fontAlgn="base" latinLnBrk="0" hangingPunct="0">
              <a:lnSpc>
                <a:spcPct val="100000"/>
              </a:lnSpc>
              <a:spcBef>
                <a:spcPct val="30000"/>
              </a:spcBef>
              <a:spcAft>
                <a:spcPct val="0"/>
              </a:spcAft>
              <a:buClrTx/>
              <a:buSzTx/>
              <a:buFontTx/>
              <a:buNone/>
              <a:tabLst/>
              <a:defRPr/>
            </a:pPr>
            <a:r>
              <a:rPr lang="en-US" sz="1400" b="1" dirty="0" smtClean="0"/>
              <a:t>SHOW SLIDE:   CONCEPT OF THE OPERATION</a:t>
            </a:r>
          </a:p>
          <a:p>
            <a:pPr defTabSz="909638"/>
            <a:endParaRPr lang="en-US" sz="1300" dirty="0" smtClean="0"/>
          </a:p>
          <a:p>
            <a:pPr defTabSz="909638"/>
            <a:endParaRPr lang="en-US" sz="1300" dirty="0" smtClean="0"/>
          </a:p>
          <a:p>
            <a:pPr defTabSz="909638"/>
            <a:r>
              <a:rPr lang="en-US" sz="1300" dirty="0" smtClean="0"/>
              <a:t>In phase two we will identify potential below zone selects</a:t>
            </a:r>
          </a:p>
          <a:p>
            <a:pPr defTabSz="909638"/>
            <a:endParaRPr lang="en-US" sz="1300" dirty="0" smtClean="0"/>
          </a:p>
        </p:txBody>
      </p:sp>
    </p:spTree>
    <p:extLst>
      <p:ext uri="{BB962C8B-B14F-4D97-AF65-F5344CB8AC3E}">
        <p14:creationId xmlns:p14="http://schemas.microsoft.com/office/powerpoint/2010/main" val="25155336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63843"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PHASE II</a:t>
            </a:r>
          </a:p>
          <a:p>
            <a:endParaRPr lang="en-US" dirty="0" smtClean="0"/>
          </a:p>
          <a:p>
            <a:endParaRPr lang="en-US" dirty="0" smtClean="0"/>
          </a:p>
          <a:p>
            <a:r>
              <a:rPr lang="en-US" dirty="0" smtClean="0"/>
              <a:t>AR 600-8-29 states that below zone promotions are an essential part of the promotion system, they are intended to provide officers of EXCEPTIONAL ABILITY an opportunity to advance quickly, it helps the army retain high quality officers, and it gives officers an incentive to perform at their highest level. </a:t>
            </a:r>
          </a:p>
        </p:txBody>
      </p:sp>
      <p:sp>
        <p:nvSpPr>
          <p:cNvPr id="163844" name="Slide Number Placeholder 3"/>
          <p:cNvSpPr>
            <a:spLocks noGrp="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9DEA14A6-C90B-4FB7-BE67-0A508A4EA7ED}" type="slidenum">
              <a:rPr lang="en-US"/>
              <a:pPr/>
              <a:t>53</a:t>
            </a:fld>
            <a:endParaRPr lang="en-US"/>
          </a:p>
        </p:txBody>
      </p:sp>
    </p:spTree>
    <p:extLst>
      <p:ext uri="{BB962C8B-B14F-4D97-AF65-F5344CB8AC3E}">
        <p14:creationId xmlns:p14="http://schemas.microsoft.com/office/powerpoint/2010/main" val="54375893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64867"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PHASE II CONT…</a:t>
            </a:r>
          </a:p>
          <a:p>
            <a:endParaRPr lang="en-US" dirty="0" smtClean="0"/>
          </a:p>
          <a:p>
            <a:endParaRPr lang="en-US" dirty="0" smtClean="0"/>
          </a:p>
          <a:p>
            <a:r>
              <a:rPr lang="en-US" dirty="0" smtClean="0"/>
              <a:t>(AC PROMOTION)</a:t>
            </a:r>
          </a:p>
          <a:p>
            <a:r>
              <a:rPr lang="en-US" dirty="0" smtClean="0"/>
              <a:t>DA MEMO 600-2 goes on to state that officers selected from below the zone will replace those who otherwise would be promoted, therefore they must be CLEARLY SUPERIOR to those who would otherwise be promoted.  </a:t>
            </a:r>
          </a:p>
        </p:txBody>
      </p:sp>
      <p:sp>
        <p:nvSpPr>
          <p:cNvPr id="164868" name="Slide Number Placeholder 3"/>
          <p:cNvSpPr>
            <a:spLocks noGrp="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F6D20AA0-DCD0-401B-A736-20A57FB1B6AA}" type="slidenum">
              <a:rPr lang="en-US"/>
              <a:pPr/>
              <a:t>54</a:t>
            </a:fld>
            <a:endParaRPr lang="en-US"/>
          </a:p>
        </p:txBody>
      </p:sp>
    </p:spTree>
    <p:extLst>
      <p:ext uri="{BB962C8B-B14F-4D97-AF65-F5344CB8AC3E}">
        <p14:creationId xmlns:p14="http://schemas.microsoft.com/office/powerpoint/2010/main" val="349718375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65891"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I</a:t>
            </a:r>
            <a:r>
              <a:rPr lang="en-US" sz="1200" b="1" dirty="0" smtClean="0"/>
              <a:t>SHOW SLIDE:   PHASE II CONT…</a:t>
            </a:r>
          </a:p>
          <a:p>
            <a:endParaRPr lang="en-US" dirty="0" smtClean="0"/>
          </a:p>
          <a:p>
            <a:endParaRPr lang="en-US" dirty="0" smtClean="0"/>
          </a:p>
          <a:p>
            <a:r>
              <a:rPr lang="en-US" dirty="0" smtClean="0"/>
              <a:t>n phase two you will execute what is called a screen vote on all below zone files using a yes/no/show cause word picture.  From this vote we will establish an OML, the board will then deliberate and will decide how many files to push over to the hard vote.  You’ll vote these files using a hard vote word picture, and then we’ll establish our final OML before below zone comparison.</a:t>
            </a:r>
          </a:p>
        </p:txBody>
      </p:sp>
      <p:sp>
        <p:nvSpPr>
          <p:cNvPr id="165892" name="Slide Number Placeholder 3"/>
          <p:cNvSpPr>
            <a:spLocks noGrp="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E5B7C294-B37C-46C3-BB3A-78F71CCAFC56}" type="slidenum">
              <a:rPr lang="en-US"/>
              <a:pPr/>
              <a:t>55</a:t>
            </a:fld>
            <a:endParaRPr lang="en-US"/>
          </a:p>
        </p:txBody>
      </p:sp>
    </p:spTree>
    <p:extLst>
      <p:ext uri="{BB962C8B-B14F-4D97-AF65-F5344CB8AC3E}">
        <p14:creationId xmlns:p14="http://schemas.microsoft.com/office/powerpoint/2010/main" val="249155175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66915"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BZ SCREEN VOTE WORD PICTURE</a:t>
            </a:r>
          </a:p>
          <a:p>
            <a:endParaRPr lang="en-US" dirty="0" smtClean="0"/>
          </a:p>
          <a:p>
            <a:endParaRPr lang="en-US" dirty="0" smtClean="0"/>
          </a:p>
          <a:p>
            <a:r>
              <a:rPr lang="en-US" dirty="0" smtClean="0"/>
              <a:t>PROMOTION WORD PICTURE</a:t>
            </a:r>
          </a:p>
          <a:p>
            <a:r>
              <a:rPr lang="en-US" dirty="0" smtClean="0"/>
              <a:t>This is an example of a yes/no/show cause word picture.  Simply put, a ‘yes’ means that you believe the file merits further consideration for BZ promotion; ‘no’ means they do not.  In this phase you will also have the opportunity to recommend that officers show cause for retention on active duty.  During this initial screen vote you are quickly evaluating a file for further consideration, past boards have shown that your pace should be somewhere between 100-120 files an hour.  </a:t>
            </a:r>
          </a:p>
        </p:txBody>
      </p:sp>
    </p:spTree>
    <p:extLst>
      <p:ext uri="{BB962C8B-B14F-4D97-AF65-F5344CB8AC3E}">
        <p14:creationId xmlns:p14="http://schemas.microsoft.com/office/powerpoint/2010/main" val="65487568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67939"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PHASE II</a:t>
            </a:r>
          </a:p>
          <a:p>
            <a:endParaRPr lang="en-US" dirty="0" smtClean="0"/>
          </a:p>
          <a:p>
            <a:endParaRPr lang="en-US" dirty="0" smtClean="0"/>
          </a:p>
          <a:p>
            <a:r>
              <a:rPr lang="en-US" dirty="0" smtClean="0"/>
              <a:t>Once the screen vote is complete I will generate a chart similar to this, showing you how many files received each possible number of ‘yes’ votes, from 19 to 0.  You can see here that 6 files received 19 ‘yes’ votes, and we have a running total column, now at 6.  9 files received 18 ‘yes’ votes, for a running total of 15, and so on; all the way to 272 files, the total number of BZ files screen voted.  The board will then deliberate and decide by a show-of-hands majority vote how many files to ‘hard vote’.  In your deliberations it may be useful to  consider the max selection rate of below zone officers from the MOI.  In this example the max select rate for BZ officers is 15, and the board elects to send 31 files to a hard vote; that is, all officers receiving 17 or more yes votes.  </a:t>
            </a:r>
          </a:p>
        </p:txBody>
      </p:sp>
      <p:sp>
        <p:nvSpPr>
          <p:cNvPr id="167940" name="Slide Number Placeholder 3"/>
          <p:cNvSpPr>
            <a:spLocks noGrp="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E124395C-A681-421F-B8AA-56745BDFD9AF}" type="slidenum">
              <a:rPr lang="en-US"/>
              <a:pPr/>
              <a:t>57</a:t>
            </a:fld>
            <a:endParaRPr lang="en-US"/>
          </a:p>
        </p:txBody>
      </p:sp>
    </p:spTree>
    <p:extLst>
      <p:ext uri="{BB962C8B-B14F-4D97-AF65-F5344CB8AC3E}">
        <p14:creationId xmlns:p14="http://schemas.microsoft.com/office/powerpoint/2010/main" val="369215179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68963"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BZ HARD VOTE WORD PICTURE</a:t>
            </a:r>
          </a:p>
          <a:p>
            <a:endParaRPr lang="en-US" dirty="0" smtClean="0"/>
          </a:p>
          <a:p>
            <a:r>
              <a:rPr lang="en-US" dirty="0" smtClean="0"/>
              <a:t>PROMOTION WORD PICTURE</a:t>
            </a:r>
          </a:p>
          <a:p>
            <a:r>
              <a:rPr lang="en-US" dirty="0" smtClean="0"/>
              <a:t>This is an example of a Below Zone hard vote word picture; again, the board will have the option to adopt or modify this word picture after the practice vote.  You’ll see you have a 2 through 6 plus or minus scale, and do not have the option to ‘show cause’ as you had this opportunity during the screen vote.  </a:t>
            </a:r>
          </a:p>
        </p:txBody>
      </p:sp>
    </p:spTree>
    <p:extLst>
      <p:ext uri="{BB962C8B-B14F-4D97-AF65-F5344CB8AC3E}">
        <p14:creationId xmlns:p14="http://schemas.microsoft.com/office/powerpoint/2010/main" val="220656197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Rot="1" noChangeAspect="1" noChangeArrowheads="1" noTextEdit="1"/>
          </p:cNvSpPr>
          <p:nvPr>
            <p:ph type="sldImg"/>
          </p:nvPr>
        </p:nvSpPr>
        <p:spPr bwMode="auto">
          <a:xfrm>
            <a:off x="1117600" y="696913"/>
            <a:ext cx="4648200" cy="3486150"/>
          </a:xfrm>
          <a:prstGeom prst="rect">
            <a:avLst/>
          </a:prstGeom>
          <a:noFill/>
          <a:ln>
            <a:miter lim="800000"/>
            <a:headEnd/>
            <a:tailEnd/>
          </a:ln>
        </p:spPr>
      </p:sp>
      <p:sp>
        <p:nvSpPr>
          <p:cNvPr id="169987" name="Rectangle 3"/>
          <p:cNvSpPr>
            <a:spLocks noGrp="1" noChangeArrowheads="1"/>
          </p:cNvSpPr>
          <p:nvPr>
            <p:ph type="body" idx="1"/>
          </p:nvPr>
        </p:nvSpPr>
        <p:spPr bwMode="auto">
          <a:xfrm>
            <a:off x="919163" y="4414838"/>
            <a:ext cx="5043487" cy="4184650"/>
          </a:xfrm>
          <a:prstGeom prst="rect">
            <a:avLst/>
          </a:prstGeom>
          <a:noFill/>
          <a:ln>
            <a:miter lim="800000"/>
            <a:headEnd/>
            <a:tailEnd/>
          </a:ln>
        </p:spPr>
        <p:txBody>
          <a:bodyPr lIns="92336" tIns="46166" rIns="92336" bIns="46166"/>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200" b="1" dirty="0" smtClean="0"/>
              <a:t>SHOW SLIDE:  PHASE II</a:t>
            </a:r>
          </a:p>
          <a:p>
            <a:pPr eaLnBrk="1" hangingPunct="1"/>
            <a:endParaRPr lang="en-US" dirty="0" smtClean="0"/>
          </a:p>
          <a:p>
            <a:pPr eaLnBrk="1" hangingPunct="1"/>
            <a:endParaRPr lang="en-US" dirty="0" smtClean="0"/>
          </a:p>
          <a:p>
            <a:pPr eaLnBrk="1" hangingPunct="1"/>
            <a:r>
              <a:rPr lang="en-US" dirty="0" smtClean="0"/>
              <a:t>Graphically depicted, the board decided to send all officers with 17 or more ‘yes’ votes to the hard vote, that is, 31 files.  From the hard vote we will generate an OML.  Given the max select rate of 15 BZ officers from the MOI, we will take the top 15 officers from that OML into the next phase for below zone comparison.  Any questions at this point?</a:t>
            </a:r>
          </a:p>
        </p:txBody>
      </p:sp>
    </p:spTree>
    <p:extLst>
      <p:ext uri="{BB962C8B-B14F-4D97-AF65-F5344CB8AC3E}">
        <p14:creationId xmlns:p14="http://schemas.microsoft.com/office/powerpoint/2010/main" val="332163770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71011"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09638" rtl="0" eaLnBrk="0" fontAlgn="base" latinLnBrk="0" hangingPunct="0">
              <a:lnSpc>
                <a:spcPct val="100000"/>
              </a:lnSpc>
              <a:spcBef>
                <a:spcPct val="30000"/>
              </a:spcBef>
              <a:spcAft>
                <a:spcPct val="0"/>
              </a:spcAft>
              <a:buClrTx/>
              <a:buSzTx/>
              <a:buFontTx/>
              <a:buNone/>
              <a:tabLst/>
              <a:defRPr/>
            </a:pPr>
            <a:r>
              <a:rPr lang="en-US" sz="1400" b="1" dirty="0" smtClean="0"/>
              <a:t>SHOW SLIDE:  CONCEPT OF THE OPERATIONS</a:t>
            </a:r>
          </a:p>
          <a:p>
            <a:pPr defTabSz="909638"/>
            <a:endParaRPr lang="en-US" sz="1300" dirty="0" smtClean="0"/>
          </a:p>
          <a:p>
            <a:pPr defTabSz="909638"/>
            <a:r>
              <a:rPr lang="en-US" sz="1300" dirty="0" smtClean="0"/>
              <a:t>In phase three we will identify best qualified officers</a:t>
            </a:r>
          </a:p>
          <a:p>
            <a:pPr defTabSz="909638"/>
            <a:endParaRPr lang="en-US" sz="1300" dirty="0" smtClean="0"/>
          </a:p>
        </p:txBody>
      </p:sp>
    </p:spTree>
    <p:extLst>
      <p:ext uri="{BB962C8B-B14F-4D97-AF65-F5344CB8AC3E}">
        <p14:creationId xmlns:p14="http://schemas.microsoft.com/office/powerpoint/2010/main" val="346799963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72035"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PHASE III</a:t>
            </a:r>
          </a:p>
          <a:p>
            <a:endParaRPr lang="en-US" dirty="0" smtClean="0"/>
          </a:p>
          <a:p>
            <a:endParaRPr lang="en-US" dirty="0" smtClean="0"/>
          </a:p>
          <a:p>
            <a:r>
              <a:rPr lang="en-US" dirty="0" smtClean="0"/>
              <a:t>We will start by breaking any ties if necessary.  We will draw what is called a tentatively best qualified line, and then execute our below zone comparison.  From there we will fill the requirements set forth in the MOI.</a:t>
            </a:r>
          </a:p>
        </p:txBody>
      </p:sp>
      <p:sp>
        <p:nvSpPr>
          <p:cNvPr id="172036" name="Slide Number Placeholder 3"/>
          <p:cNvSpPr>
            <a:spLocks noGrp="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9C812E05-2C69-467C-A677-285F6D516D0A}" type="slidenum">
              <a:rPr lang="en-US"/>
              <a:pPr/>
              <a:t>61</a:t>
            </a:fld>
            <a:endParaRPr lang="en-US"/>
          </a:p>
        </p:txBody>
      </p:sp>
    </p:spTree>
    <p:extLst>
      <p:ext uri="{BB962C8B-B14F-4D97-AF65-F5344CB8AC3E}">
        <p14:creationId xmlns:p14="http://schemas.microsoft.com/office/powerpoint/2010/main" val="383346399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5B3AEC73-92C3-4474-A697-89C659229B00}" type="slidenum">
              <a:rPr lang="en-US">
                <a:solidFill>
                  <a:srgbClr val="000000"/>
                </a:solidFill>
              </a:rPr>
              <a:pPr/>
              <a:t>62</a:t>
            </a:fld>
            <a:endParaRPr lang="en-US">
              <a:solidFill>
                <a:srgbClr val="000000"/>
              </a:solidFill>
            </a:endParaRPr>
          </a:p>
        </p:txBody>
      </p:sp>
      <p:sp>
        <p:nvSpPr>
          <p:cNvPr id="173059" name="Rectangle 2"/>
          <p:cNvSpPr>
            <a:spLocks noGrp="1" noRot="1" noChangeAspect="1" noChangeArrowheads="1" noTextEdit="1"/>
          </p:cNvSpPr>
          <p:nvPr>
            <p:ph type="sldImg"/>
          </p:nvPr>
        </p:nvSpPr>
        <p:spPr bwMode="auto">
          <a:xfrm>
            <a:off x="1136650" y="708025"/>
            <a:ext cx="4610100" cy="3459163"/>
          </a:xfrm>
          <a:prstGeom prst="rect">
            <a:avLst/>
          </a:prstGeom>
          <a:noFill/>
          <a:ln>
            <a:miter lim="800000"/>
            <a:headEnd/>
            <a:tailEnd/>
          </a:ln>
        </p:spPr>
      </p:sp>
      <p:sp>
        <p:nvSpPr>
          <p:cNvPr id="173060" name="Rectangle 3"/>
          <p:cNvSpPr>
            <a:spLocks noGrp="1" noChangeArrowheads="1"/>
          </p:cNvSpPr>
          <p:nvPr>
            <p:ph type="body" idx="1"/>
          </p:nvPr>
        </p:nvSpPr>
        <p:spPr bwMode="auto">
          <a:xfrm>
            <a:off x="914400" y="4416425"/>
            <a:ext cx="5053013" cy="4181475"/>
          </a:xfrm>
          <a:prstGeom prst="rect">
            <a:avLst/>
          </a:prstGeom>
          <a:noFill/>
          <a:ln>
            <a:miter lim="800000"/>
            <a:headEnd/>
            <a:tailEnd/>
          </a:ln>
        </p:spPr>
        <p:txBody>
          <a:bodyPr lIns="92446" tIns="46223" rIns="92446" bIns="46223"/>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200" b="1" dirty="0" smtClean="0"/>
              <a:t>SHOW SLIDE:  PHASE III</a:t>
            </a:r>
          </a:p>
          <a:p>
            <a:pPr eaLnBrk="1" hangingPunct="1"/>
            <a:endParaRPr lang="en-US" dirty="0" smtClean="0"/>
          </a:p>
          <a:p>
            <a:pPr eaLnBrk="1" hangingPunct="1"/>
            <a:endParaRPr lang="en-US" dirty="0" smtClean="0"/>
          </a:p>
          <a:p>
            <a:pPr eaLnBrk="1" hangingPunct="1"/>
            <a:r>
              <a:rPr lang="en-US" dirty="0" smtClean="0"/>
              <a:t>(AC ACC PROMOTION)</a:t>
            </a:r>
          </a:p>
          <a:p>
            <a:pPr eaLnBrk="1" hangingPunct="1">
              <a:spcBef>
                <a:spcPct val="0"/>
              </a:spcBef>
            </a:pPr>
            <a:r>
              <a:rPr lang="en-US" dirty="0" smtClean="0"/>
              <a:t>In order to identify the best qualified officers we must have a clean OML without ties, where every officer holds their own position on the OML.  After we break ties we will draw a tentatively best qualified, or TBQ, line based on the optimum selection rate from the MOI.  For FS the optimum selection rate is 140 so we’ll draw the line between 140 and 141.  We use the TBQ line to give us the I/AZ files for use in below zone comparison. </a:t>
            </a:r>
          </a:p>
        </p:txBody>
      </p:sp>
    </p:spTree>
    <p:extLst>
      <p:ext uri="{BB962C8B-B14F-4D97-AF65-F5344CB8AC3E}">
        <p14:creationId xmlns:p14="http://schemas.microsoft.com/office/powerpoint/2010/main" val="320546377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C4514D05-DE06-42CD-8553-1D9734B0C077}" type="slidenum">
              <a:rPr lang="en-US">
                <a:solidFill>
                  <a:srgbClr val="000000"/>
                </a:solidFill>
              </a:rPr>
              <a:pPr/>
              <a:t>63</a:t>
            </a:fld>
            <a:endParaRPr lang="en-US">
              <a:solidFill>
                <a:srgbClr val="000000"/>
              </a:solidFill>
            </a:endParaRPr>
          </a:p>
        </p:txBody>
      </p:sp>
      <p:sp>
        <p:nvSpPr>
          <p:cNvPr id="174083" name="Rectangle 2"/>
          <p:cNvSpPr>
            <a:spLocks noGrp="1" noRot="1" noChangeAspect="1" noChangeArrowheads="1" noTextEdit="1"/>
          </p:cNvSpPr>
          <p:nvPr>
            <p:ph type="sldImg"/>
          </p:nvPr>
        </p:nvSpPr>
        <p:spPr bwMode="auto">
          <a:xfrm>
            <a:off x="1136650" y="708025"/>
            <a:ext cx="4610100" cy="3459163"/>
          </a:xfrm>
          <a:prstGeom prst="rect">
            <a:avLst/>
          </a:prstGeom>
          <a:noFill/>
          <a:ln>
            <a:miter lim="800000"/>
            <a:headEnd/>
            <a:tailEnd/>
          </a:ln>
        </p:spPr>
      </p:sp>
      <p:sp>
        <p:nvSpPr>
          <p:cNvPr id="174084" name="Rectangle 3"/>
          <p:cNvSpPr>
            <a:spLocks noGrp="1" noChangeArrowheads="1"/>
          </p:cNvSpPr>
          <p:nvPr>
            <p:ph type="body" idx="1"/>
          </p:nvPr>
        </p:nvSpPr>
        <p:spPr bwMode="auto">
          <a:xfrm>
            <a:off x="914400" y="4416425"/>
            <a:ext cx="5053013" cy="4181475"/>
          </a:xfrm>
          <a:prstGeom prst="rect">
            <a:avLst/>
          </a:prstGeom>
          <a:noFill/>
          <a:ln>
            <a:miter lim="800000"/>
            <a:headEnd/>
            <a:tailEnd/>
          </a:ln>
        </p:spPr>
        <p:txBody>
          <a:bodyPr lIns="92446" tIns="46223" rIns="92446" bIns="46223"/>
          <a:lstStyle/>
          <a:p>
            <a:pPr eaLnBrk="1" hangingPunct="1"/>
            <a:r>
              <a:rPr lang="en-US" smtClean="0"/>
              <a:t>(AC ACC PROMOTION)</a:t>
            </a:r>
          </a:p>
          <a:p>
            <a:pPr eaLnBrk="1" hangingPunct="1"/>
            <a:r>
              <a:rPr lang="en-US" smtClean="0"/>
              <a:t>In our example you’ll remember that we took the top 15 BZ files from the BZ hard vote, given the max select rate of 15 BZ officers.  These officers will be compared against the 15 I/AZ officers above the TBQ line; that is, OML positions 126 through 140.  </a:t>
            </a:r>
          </a:p>
        </p:txBody>
      </p:sp>
    </p:spTree>
    <p:extLst>
      <p:ext uri="{BB962C8B-B14F-4D97-AF65-F5344CB8AC3E}">
        <p14:creationId xmlns:p14="http://schemas.microsoft.com/office/powerpoint/2010/main" val="45199310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5"/>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pPr eaLnBrk="0" hangingPunct="0">
              <a:lnSpc>
                <a:spcPct val="70000"/>
              </a:lnSpc>
              <a:spcBef>
                <a:spcPct val="50000"/>
              </a:spcBef>
            </a:pPr>
            <a:fld id="{5BB0F6B2-AB2B-4B07-8E15-BF1C2C436F64}" type="slidenum">
              <a:rPr lang="en-US" b="1">
                <a:solidFill>
                  <a:srgbClr val="000000"/>
                </a:solidFill>
              </a:rPr>
              <a:pPr eaLnBrk="0" hangingPunct="0">
                <a:lnSpc>
                  <a:spcPct val="70000"/>
                </a:lnSpc>
                <a:spcBef>
                  <a:spcPct val="50000"/>
                </a:spcBef>
              </a:pPr>
              <a:t>64</a:t>
            </a:fld>
            <a:endParaRPr lang="en-US" b="1">
              <a:solidFill>
                <a:srgbClr val="000000"/>
              </a:solidFill>
            </a:endParaRPr>
          </a:p>
        </p:txBody>
      </p:sp>
      <p:sp>
        <p:nvSpPr>
          <p:cNvPr id="175107" name="Rectangle 2"/>
          <p:cNvSpPr>
            <a:spLocks noGrp="1" noRot="1" noChangeAspect="1" noChangeArrowheads="1" noTextEdit="1"/>
          </p:cNvSpPr>
          <p:nvPr>
            <p:ph type="sldImg"/>
          </p:nvPr>
        </p:nvSpPr>
        <p:spPr bwMode="auto">
          <a:xfrm>
            <a:off x="357188" y="127000"/>
            <a:ext cx="6170612" cy="4629150"/>
          </a:xfrm>
          <a:prstGeom prst="rect">
            <a:avLst/>
          </a:prstGeom>
          <a:noFill/>
          <a:ln>
            <a:miter lim="800000"/>
            <a:headEnd/>
            <a:tailEnd/>
          </a:ln>
        </p:spPr>
      </p:sp>
      <p:sp>
        <p:nvSpPr>
          <p:cNvPr id="175108"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754" tIns="46381" rIns="92754" bIns="46381"/>
          <a:lstStyle/>
          <a:p>
            <a:pPr marL="0" marR="0" indent="0" algn="l" defTabSz="923925" rtl="0" eaLnBrk="1" fontAlgn="base" latinLnBrk="0" hangingPunct="1">
              <a:lnSpc>
                <a:spcPct val="100000"/>
              </a:lnSpc>
              <a:spcBef>
                <a:spcPct val="0"/>
              </a:spcBef>
              <a:spcAft>
                <a:spcPct val="0"/>
              </a:spcAft>
              <a:buClrTx/>
              <a:buSzTx/>
              <a:buFontTx/>
              <a:buNone/>
              <a:tabLst/>
              <a:defRPr/>
            </a:pPr>
            <a:r>
              <a:rPr lang="en-US" sz="1200" b="1" dirty="0" smtClean="0"/>
              <a:t>SHOW SLIDE:  PHASE III</a:t>
            </a:r>
          </a:p>
          <a:p>
            <a:pPr defTabSz="923925" eaLnBrk="1" hangingPunct="1">
              <a:spcBef>
                <a:spcPct val="0"/>
              </a:spcBef>
            </a:pPr>
            <a:endParaRPr lang="en-US" dirty="0" smtClean="0">
              <a:cs typeface="Arial" charset="0"/>
            </a:endParaRPr>
          </a:p>
          <a:p>
            <a:pPr defTabSz="923925" eaLnBrk="1" hangingPunct="1">
              <a:spcBef>
                <a:spcPct val="0"/>
              </a:spcBef>
            </a:pPr>
            <a:endParaRPr lang="en-US" dirty="0" smtClean="0">
              <a:cs typeface="Arial" charset="0"/>
            </a:endParaRPr>
          </a:p>
          <a:p>
            <a:pPr defTabSz="923925" eaLnBrk="1" hangingPunct="1">
              <a:spcBef>
                <a:spcPct val="0"/>
              </a:spcBef>
            </a:pPr>
            <a:r>
              <a:rPr lang="en-US" dirty="0" smtClean="0">
                <a:cs typeface="Arial" charset="0"/>
              </a:rPr>
              <a:t>Here we have our I/AZ comparison group and the BZ comparison group.</a:t>
            </a:r>
          </a:p>
          <a:p>
            <a:pPr defTabSz="923925"/>
            <a:endParaRPr lang="en-US" dirty="0" smtClean="0"/>
          </a:p>
        </p:txBody>
      </p:sp>
    </p:spTree>
    <p:extLst>
      <p:ext uri="{BB962C8B-B14F-4D97-AF65-F5344CB8AC3E}">
        <p14:creationId xmlns:p14="http://schemas.microsoft.com/office/powerpoint/2010/main" val="153109397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5"/>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pPr eaLnBrk="0" hangingPunct="0">
              <a:lnSpc>
                <a:spcPct val="70000"/>
              </a:lnSpc>
              <a:spcBef>
                <a:spcPct val="50000"/>
              </a:spcBef>
            </a:pPr>
            <a:fld id="{23311E1F-C2BB-414C-A2BE-D3E1F1C1B54F}" type="slidenum">
              <a:rPr lang="en-US" b="1">
                <a:solidFill>
                  <a:srgbClr val="000000"/>
                </a:solidFill>
              </a:rPr>
              <a:pPr eaLnBrk="0" hangingPunct="0">
                <a:lnSpc>
                  <a:spcPct val="70000"/>
                </a:lnSpc>
                <a:spcBef>
                  <a:spcPct val="50000"/>
                </a:spcBef>
              </a:pPr>
              <a:t>65</a:t>
            </a:fld>
            <a:endParaRPr lang="en-US" b="1">
              <a:solidFill>
                <a:srgbClr val="000000"/>
              </a:solidFill>
            </a:endParaRPr>
          </a:p>
        </p:txBody>
      </p:sp>
      <p:sp>
        <p:nvSpPr>
          <p:cNvPr id="176131" name="Rectangle 2"/>
          <p:cNvSpPr>
            <a:spLocks noGrp="1" noRot="1" noChangeAspect="1" noChangeArrowheads="1" noTextEdit="1"/>
          </p:cNvSpPr>
          <p:nvPr>
            <p:ph type="sldImg"/>
          </p:nvPr>
        </p:nvSpPr>
        <p:spPr bwMode="auto">
          <a:xfrm>
            <a:off x="357188" y="127000"/>
            <a:ext cx="6170612" cy="4629150"/>
          </a:xfrm>
          <a:prstGeom prst="rect">
            <a:avLst/>
          </a:prstGeom>
          <a:noFill/>
          <a:ln>
            <a:miter lim="800000"/>
            <a:headEnd/>
            <a:tailEnd/>
          </a:ln>
        </p:spPr>
      </p:sp>
      <p:sp>
        <p:nvSpPr>
          <p:cNvPr id="176132"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754" tIns="46381" rIns="92754" bIns="46381"/>
          <a:lstStyle/>
          <a:p>
            <a:pPr marL="0" marR="0" indent="0" algn="l" defTabSz="923925" rtl="0" eaLnBrk="1" fontAlgn="base" latinLnBrk="0" hangingPunct="1">
              <a:lnSpc>
                <a:spcPct val="100000"/>
              </a:lnSpc>
              <a:spcBef>
                <a:spcPct val="0"/>
              </a:spcBef>
              <a:spcAft>
                <a:spcPct val="0"/>
              </a:spcAft>
              <a:buClrTx/>
              <a:buSzTx/>
              <a:buFontTx/>
              <a:buNone/>
              <a:tabLst/>
              <a:defRPr/>
            </a:pPr>
            <a:r>
              <a:rPr lang="en-US" sz="1200" b="1" dirty="0" smtClean="0"/>
              <a:t>SHOW SLIDE:  PHASE III</a:t>
            </a:r>
          </a:p>
          <a:p>
            <a:pPr defTabSz="923925" eaLnBrk="1" hangingPunct="1">
              <a:spcBef>
                <a:spcPct val="0"/>
              </a:spcBef>
            </a:pPr>
            <a:endParaRPr lang="en-US" dirty="0" smtClean="0">
              <a:cs typeface="Arial" charset="0"/>
            </a:endParaRPr>
          </a:p>
          <a:p>
            <a:pPr defTabSz="923925" eaLnBrk="1" hangingPunct="1">
              <a:spcBef>
                <a:spcPct val="0"/>
              </a:spcBef>
            </a:pPr>
            <a:endParaRPr lang="en-US" dirty="0" smtClean="0">
              <a:cs typeface="Arial" charset="0"/>
            </a:endParaRPr>
          </a:p>
          <a:p>
            <a:pPr defTabSz="923925" eaLnBrk="1" hangingPunct="1">
              <a:spcBef>
                <a:spcPct val="0"/>
              </a:spcBef>
            </a:pPr>
            <a:r>
              <a:rPr lang="en-US" dirty="0" smtClean="0">
                <a:cs typeface="Arial" charset="0"/>
              </a:rPr>
              <a:t>We will invert the BZ OML which will allow us to compare the lowest scoring BZ file against the highest scoring I/AZ file.  This entire process will be executed at your voting station.  We will send back the two files and you will decide if the Below Zone file is CLEARLY SUPERIOR to the I/AZ file. </a:t>
            </a:r>
            <a:endParaRPr lang="en-US" dirty="0" smtClean="0"/>
          </a:p>
        </p:txBody>
      </p:sp>
    </p:spTree>
    <p:extLst>
      <p:ext uri="{BB962C8B-B14F-4D97-AF65-F5344CB8AC3E}">
        <p14:creationId xmlns:p14="http://schemas.microsoft.com/office/powerpoint/2010/main" val="312966324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5"/>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pPr eaLnBrk="0" hangingPunct="0">
              <a:lnSpc>
                <a:spcPct val="70000"/>
              </a:lnSpc>
              <a:spcBef>
                <a:spcPct val="50000"/>
              </a:spcBef>
            </a:pPr>
            <a:fld id="{A274ECF3-D150-4E02-997D-9C6ABA4C1CB4}" type="slidenum">
              <a:rPr lang="en-US" b="1">
                <a:solidFill>
                  <a:srgbClr val="000000"/>
                </a:solidFill>
              </a:rPr>
              <a:pPr eaLnBrk="0" hangingPunct="0">
                <a:lnSpc>
                  <a:spcPct val="70000"/>
                </a:lnSpc>
                <a:spcBef>
                  <a:spcPct val="50000"/>
                </a:spcBef>
              </a:pPr>
              <a:t>66</a:t>
            </a:fld>
            <a:endParaRPr lang="en-US" b="1">
              <a:solidFill>
                <a:srgbClr val="000000"/>
              </a:solidFill>
            </a:endParaRPr>
          </a:p>
        </p:txBody>
      </p:sp>
      <p:sp>
        <p:nvSpPr>
          <p:cNvPr id="177155" name="Rectangle 2"/>
          <p:cNvSpPr>
            <a:spLocks noGrp="1" noRot="1" noChangeAspect="1" noChangeArrowheads="1" noTextEdit="1"/>
          </p:cNvSpPr>
          <p:nvPr>
            <p:ph type="sldImg"/>
          </p:nvPr>
        </p:nvSpPr>
        <p:spPr bwMode="auto">
          <a:xfrm>
            <a:off x="357188" y="127000"/>
            <a:ext cx="6170612" cy="4629150"/>
          </a:xfrm>
          <a:prstGeom prst="rect">
            <a:avLst/>
          </a:prstGeom>
          <a:noFill/>
          <a:ln>
            <a:miter lim="800000"/>
            <a:headEnd/>
            <a:tailEnd/>
          </a:ln>
        </p:spPr>
      </p:sp>
      <p:sp>
        <p:nvSpPr>
          <p:cNvPr id="177156"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754" tIns="46381" rIns="92754" bIns="46381"/>
          <a:lstStyle/>
          <a:p>
            <a:pPr marL="0" marR="0" indent="0" algn="l" defTabSz="914400" rtl="0" eaLnBrk="0" fontAlgn="base" latinLnBrk="0" hangingPunct="0">
              <a:lnSpc>
                <a:spcPct val="100000"/>
              </a:lnSpc>
              <a:spcBef>
                <a:spcPct val="0"/>
              </a:spcBef>
              <a:spcAft>
                <a:spcPct val="0"/>
              </a:spcAft>
              <a:buClrTx/>
              <a:buSzTx/>
              <a:buFontTx/>
              <a:buNone/>
              <a:tabLst/>
              <a:defRPr/>
            </a:pPr>
            <a:r>
              <a:rPr lang="en-US" sz="1200" b="1" dirty="0" smtClean="0"/>
              <a:t>SHOW SLIDE:  PHASE III</a:t>
            </a:r>
          </a:p>
          <a:p>
            <a:pPr>
              <a:spcBef>
                <a:spcPct val="0"/>
              </a:spcBef>
            </a:pPr>
            <a:endParaRPr lang="en-US" dirty="0" smtClean="0">
              <a:cs typeface="Arial" charset="0"/>
            </a:endParaRPr>
          </a:p>
          <a:p>
            <a:pPr>
              <a:spcBef>
                <a:spcPct val="0"/>
              </a:spcBef>
            </a:pPr>
            <a:endParaRPr lang="en-US" dirty="0" smtClean="0">
              <a:cs typeface="Arial" charset="0"/>
            </a:endParaRPr>
          </a:p>
          <a:p>
            <a:pPr>
              <a:spcBef>
                <a:spcPct val="0"/>
              </a:spcBef>
            </a:pPr>
            <a:r>
              <a:rPr lang="en-US" dirty="0" smtClean="0">
                <a:cs typeface="Arial" charset="0"/>
              </a:rPr>
              <a:t>If the lowest scoring BZ officer is found by a majority of the board to be CLEARLY SUPERIOR to the highest scoring I/AZ officer, all BZ officers scoring higher on the BZ OML are integrated onto the promotion list.  The board has already decided by their votes that the I/AZ file at OML 126 is superior to those below it on the OML; so if the BZ officer at OML position 15 is CLEARLY SUPERIOR to the I/AZ file at OML 126, then it stands to reason that the BZ officer is CLEARLY SUPERIOR to 127 through 140, and that BZ officers at OML positions 1 through 14 are also CLEARLY SUPERIOR.  The BZ officers will be integrated onto the promotion list and will replace those officers who otherwise would have been promoted.  Any questions at this point. </a:t>
            </a:r>
          </a:p>
        </p:txBody>
      </p:sp>
    </p:spTree>
    <p:extLst>
      <p:ext uri="{BB962C8B-B14F-4D97-AF65-F5344CB8AC3E}">
        <p14:creationId xmlns:p14="http://schemas.microsoft.com/office/powerpoint/2010/main" val="10398533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5"/>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pPr eaLnBrk="0" hangingPunct="0">
              <a:lnSpc>
                <a:spcPct val="70000"/>
              </a:lnSpc>
              <a:spcBef>
                <a:spcPct val="50000"/>
              </a:spcBef>
            </a:pPr>
            <a:fld id="{7151B576-615C-4225-ACEF-3EA974239D13}" type="slidenum">
              <a:rPr lang="en-US" b="1">
                <a:solidFill>
                  <a:srgbClr val="000000"/>
                </a:solidFill>
              </a:rPr>
              <a:pPr eaLnBrk="0" hangingPunct="0">
                <a:lnSpc>
                  <a:spcPct val="70000"/>
                </a:lnSpc>
                <a:spcBef>
                  <a:spcPct val="50000"/>
                </a:spcBef>
              </a:pPr>
              <a:t>67</a:t>
            </a:fld>
            <a:endParaRPr lang="en-US" b="1">
              <a:solidFill>
                <a:srgbClr val="000000"/>
              </a:solidFill>
            </a:endParaRPr>
          </a:p>
        </p:txBody>
      </p:sp>
      <p:sp>
        <p:nvSpPr>
          <p:cNvPr id="178179" name="Rectangle 2"/>
          <p:cNvSpPr>
            <a:spLocks noGrp="1" noRot="1" noChangeAspect="1" noChangeArrowheads="1" noTextEdit="1"/>
          </p:cNvSpPr>
          <p:nvPr>
            <p:ph type="sldImg"/>
          </p:nvPr>
        </p:nvSpPr>
        <p:spPr bwMode="auto">
          <a:xfrm>
            <a:off x="357188" y="127000"/>
            <a:ext cx="6170612" cy="4629150"/>
          </a:xfrm>
          <a:prstGeom prst="rect">
            <a:avLst/>
          </a:prstGeom>
          <a:noFill/>
          <a:ln>
            <a:miter lim="800000"/>
            <a:headEnd/>
            <a:tailEnd/>
          </a:ln>
        </p:spPr>
      </p:sp>
      <p:sp>
        <p:nvSpPr>
          <p:cNvPr id="178180"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754" tIns="46381" rIns="92754" bIns="46381"/>
          <a:lstStyle/>
          <a:p>
            <a:pPr marL="0" marR="0" indent="0" algn="l" defTabSz="914400" rtl="0" eaLnBrk="0" fontAlgn="base" latinLnBrk="0" hangingPunct="0">
              <a:lnSpc>
                <a:spcPct val="100000"/>
              </a:lnSpc>
              <a:spcBef>
                <a:spcPct val="0"/>
              </a:spcBef>
              <a:spcAft>
                <a:spcPct val="0"/>
              </a:spcAft>
              <a:buClrTx/>
              <a:buSzTx/>
              <a:buFontTx/>
              <a:buNone/>
              <a:tabLst/>
              <a:defRPr/>
            </a:pPr>
            <a:r>
              <a:rPr lang="en-US" sz="1200" b="1" dirty="0" smtClean="0"/>
              <a:t>SHOW SLIDE:  PHASE III</a:t>
            </a:r>
          </a:p>
          <a:p>
            <a:pPr>
              <a:spcBef>
                <a:spcPct val="0"/>
              </a:spcBef>
            </a:pPr>
            <a:endParaRPr lang="en-US" dirty="0" smtClean="0">
              <a:cs typeface="Arial" charset="0"/>
            </a:endParaRPr>
          </a:p>
          <a:p>
            <a:pPr>
              <a:spcBef>
                <a:spcPct val="0"/>
              </a:spcBef>
            </a:pPr>
            <a:endParaRPr lang="en-US" dirty="0" smtClean="0">
              <a:cs typeface="Arial" charset="0"/>
            </a:endParaRPr>
          </a:p>
          <a:p>
            <a:pPr>
              <a:spcBef>
                <a:spcPct val="0"/>
              </a:spcBef>
            </a:pPr>
            <a:r>
              <a:rPr lang="en-US" dirty="0" smtClean="0">
                <a:cs typeface="Arial" charset="0"/>
              </a:rPr>
              <a:t>If the BZ officer was not found to be clearly superior, that BZ file is eliminated and comparison goes to next BZ - I/AZ comparison group</a:t>
            </a:r>
          </a:p>
        </p:txBody>
      </p:sp>
    </p:spTree>
    <p:extLst>
      <p:ext uri="{BB962C8B-B14F-4D97-AF65-F5344CB8AC3E}">
        <p14:creationId xmlns:p14="http://schemas.microsoft.com/office/powerpoint/2010/main" val="383594575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5"/>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pPr eaLnBrk="0" hangingPunct="0">
              <a:lnSpc>
                <a:spcPct val="70000"/>
              </a:lnSpc>
              <a:spcBef>
                <a:spcPct val="50000"/>
              </a:spcBef>
            </a:pPr>
            <a:fld id="{5F58631D-D667-4C16-8FC4-99599709EFB1}" type="slidenum">
              <a:rPr lang="en-US" b="1">
                <a:solidFill>
                  <a:srgbClr val="000000"/>
                </a:solidFill>
              </a:rPr>
              <a:pPr eaLnBrk="0" hangingPunct="0">
                <a:lnSpc>
                  <a:spcPct val="70000"/>
                </a:lnSpc>
                <a:spcBef>
                  <a:spcPct val="50000"/>
                </a:spcBef>
              </a:pPr>
              <a:t>68</a:t>
            </a:fld>
            <a:endParaRPr lang="en-US" b="1">
              <a:solidFill>
                <a:srgbClr val="000000"/>
              </a:solidFill>
            </a:endParaRPr>
          </a:p>
        </p:txBody>
      </p:sp>
      <p:sp>
        <p:nvSpPr>
          <p:cNvPr id="179203" name="Rectangle 2"/>
          <p:cNvSpPr>
            <a:spLocks noGrp="1" noRot="1" noChangeAspect="1" noChangeArrowheads="1" noTextEdit="1"/>
          </p:cNvSpPr>
          <p:nvPr>
            <p:ph type="sldImg"/>
          </p:nvPr>
        </p:nvSpPr>
        <p:spPr bwMode="auto">
          <a:xfrm>
            <a:off x="357188" y="127000"/>
            <a:ext cx="6170612" cy="4629150"/>
          </a:xfrm>
          <a:prstGeom prst="rect">
            <a:avLst/>
          </a:prstGeom>
          <a:noFill/>
          <a:ln>
            <a:miter lim="800000"/>
            <a:headEnd/>
            <a:tailEnd/>
          </a:ln>
        </p:spPr>
      </p:sp>
      <p:sp>
        <p:nvSpPr>
          <p:cNvPr id="179204"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754" tIns="46381" rIns="92754" bIns="46381"/>
          <a:lstStyle/>
          <a:p>
            <a:pPr marL="0" marR="0" indent="0" algn="l" defTabSz="914400" rtl="0" eaLnBrk="0" fontAlgn="base" latinLnBrk="0" hangingPunct="0">
              <a:lnSpc>
                <a:spcPct val="100000"/>
              </a:lnSpc>
              <a:spcBef>
                <a:spcPct val="0"/>
              </a:spcBef>
              <a:spcAft>
                <a:spcPct val="0"/>
              </a:spcAft>
              <a:buClrTx/>
              <a:buSzTx/>
              <a:buFontTx/>
              <a:buNone/>
              <a:tabLst/>
              <a:defRPr/>
            </a:pPr>
            <a:r>
              <a:rPr lang="en-US" sz="1200" b="1" dirty="0" smtClean="0"/>
              <a:t>SHOW SLIDE:  PHASE III</a:t>
            </a:r>
          </a:p>
          <a:p>
            <a:pPr>
              <a:spcBef>
                <a:spcPct val="0"/>
              </a:spcBef>
            </a:pPr>
            <a:endParaRPr lang="en-US" dirty="0" smtClean="0">
              <a:cs typeface="Arial" charset="0"/>
            </a:endParaRPr>
          </a:p>
          <a:p>
            <a:pPr>
              <a:spcBef>
                <a:spcPct val="0"/>
              </a:spcBef>
            </a:pPr>
            <a:endParaRPr lang="en-US" dirty="0" smtClean="0">
              <a:cs typeface="Arial" charset="0"/>
            </a:endParaRPr>
          </a:p>
          <a:p>
            <a:pPr>
              <a:spcBef>
                <a:spcPct val="0"/>
              </a:spcBef>
            </a:pPr>
            <a:r>
              <a:rPr lang="en-US" dirty="0" smtClean="0">
                <a:cs typeface="Arial" charset="0"/>
              </a:rPr>
              <a:t>If the BZ officer in the next comparison group is found to be clearly superior, then that officer and all officers above them on the BZ OML will be integrated onto the promotion list, replacing those officers who otherwise would be promoted.</a:t>
            </a:r>
          </a:p>
        </p:txBody>
      </p:sp>
    </p:spTree>
    <p:extLst>
      <p:ext uri="{BB962C8B-B14F-4D97-AF65-F5344CB8AC3E}">
        <p14:creationId xmlns:p14="http://schemas.microsoft.com/office/powerpoint/2010/main" val="57379207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5"/>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pPr eaLnBrk="0" hangingPunct="0">
              <a:lnSpc>
                <a:spcPct val="70000"/>
              </a:lnSpc>
              <a:spcBef>
                <a:spcPct val="50000"/>
              </a:spcBef>
            </a:pPr>
            <a:fld id="{13A8907C-75D3-4AF2-9411-39F7F5FFB0F2}" type="slidenum">
              <a:rPr lang="en-US" b="1">
                <a:solidFill>
                  <a:srgbClr val="000000"/>
                </a:solidFill>
              </a:rPr>
              <a:pPr eaLnBrk="0" hangingPunct="0">
                <a:lnSpc>
                  <a:spcPct val="70000"/>
                </a:lnSpc>
                <a:spcBef>
                  <a:spcPct val="50000"/>
                </a:spcBef>
              </a:pPr>
              <a:t>69</a:t>
            </a:fld>
            <a:endParaRPr lang="en-US" b="1">
              <a:solidFill>
                <a:srgbClr val="000000"/>
              </a:solidFill>
            </a:endParaRPr>
          </a:p>
        </p:txBody>
      </p:sp>
      <p:sp>
        <p:nvSpPr>
          <p:cNvPr id="180227" name="Rectangle 2"/>
          <p:cNvSpPr>
            <a:spLocks noGrp="1" noRot="1" noChangeAspect="1" noChangeArrowheads="1" noTextEdit="1"/>
          </p:cNvSpPr>
          <p:nvPr>
            <p:ph type="sldImg"/>
          </p:nvPr>
        </p:nvSpPr>
        <p:spPr bwMode="auto">
          <a:xfrm>
            <a:off x="357188" y="127000"/>
            <a:ext cx="6170612" cy="4629150"/>
          </a:xfrm>
          <a:prstGeom prst="rect">
            <a:avLst/>
          </a:prstGeom>
          <a:noFill/>
          <a:ln>
            <a:miter lim="800000"/>
            <a:headEnd/>
            <a:tailEnd/>
          </a:ln>
        </p:spPr>
      </p:sp>
      <p:sp>
        <p:nvSpPr>
          <p:cNvPr id="180228"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754" tIns="46381" rIns="92754" bIns="46381"/>
          <a:lstStyle/>
          <a:p>
            <a:pPr marL="0" marR="0" indent="0" algn="l" defTabSz="914400" rtl="0" eaLnBrk="0" fontAlgn="base" latinLnBrk="0" hangingPunct="0">
              <a:lnSpc>
                <a:spcPct val="100000"/>
              </a:lnSpc>
              <a:spcBef>
                <a:spcPct val="0"/>
              </a:spcBef>
              <a:spcAft>
                <a:spcPct val="0"/>
              </a:spcAft>
              <a:buClrTx/>
              <a:buSzTx/>
              <a:buFontTx/>
              <a:buNone/>
              <a:tabLst/>
              <a:defRPr/>
            </a:pPr>
            <a:r>
              <a:rPr lang="en-US" sz="1200" b="1" dirty="0" smtClean="0"/>
              <a:t>SHOW SLIDE:  PHASE III</a:t>
            </a:r>
          </a:p>
          <a:p>
            <a:pPr>
              <a:spcBef>
                <a:spcPct val="0"/>
              </a:spcBef>
            </a:pPr>
            <a:endParaRPr lang="en-US" dirty="0" smtClean="0">
              <a:cs typeface="Arial" charset="0"/>
            </a:endParaRPr>
          </a:p>
          <a:p>
            <a:pPr>
              <a:spcBef>
                <a:spcPct val="0"/>
              </a:spcBef>
            </a:pPr>
            <a:endParaRPr lang="en-US" dirty="0" smtClean="0">
              <a:cs typeface="Arial" charset="0"/>
            </a:endParaRPr>
          </a:p>
          <a:p>
            <a:pPr>
              <a:spcBef>
                <a:spcPct val="0"/>
              </a:spcBef>
            </a:pPr>
            <a:r>
              <a:rPr lang="en-US" dirty="0" smtClean="0">
                <a:cs typeface="Arial" charset="0"/>
              </a:rPr>
              <a:t>This process will continue until a BZ officer is found to be clearly superior to their I/AZ comparison file, or until the BZ comparison group has been completely exhausted.  Any questions at this time?  </a:t>
            </a:r>
          </a:p>
        </p:txBody>
      </p:sp>
    </p:spTree>
    <p:extLst>
      <p:ext uri="{BB962C8B-B14F-4D97-AF65-F5344CB8AC3E}">
        <p14:creationId xmlns:p14="http://schemas.microsoft.com/office/powerpoint/2010/main" val="343293662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Rot="1" noChangeAspect="1" noChangeArrowheads="1" noTextEdit="1"/>
          </p:cNvSpPr>
          <p:nvPr>
            <p:ph type="sldImg"/>
          </p:nvPr>
        </p:nvSpPr>
        <p:spPr bwMode="auto">
          <a:xfrm>
            <a:off x="365125" y="127000"/>
            <a:ext cx="6170613" cy="4629150"/>
          </a:xfrm>
          <a:prstGeom prst="rect">
            <a:avLst/>
          </a:prstGeom>
          <a:noFill/>
          <a:ln>
            <a:miter lim="800000"/>
            <a:headEnd/>
            <a:tailEnd/>
          </a:ln>
        </p:spPr>
      </p:sp>
      <p:sp>
        <p:nvSpPr>
          <p:cNvPr id="181251" name="Rectangle 3"/>
          <p:cNvSpPr>
            <a:spLocks noGrp="1" noChangeArrowheads="1"/>
          </p:cNvSpPr>
          <p:nvPr>
            <p:ph type="body" idx="1"/>
          </p:nvPr>
        </p:nvSpPr>
        <p:spPr bwMode="auto">
          <a:xfrm>
            <a:off x="915988" y="4416425"/>
            <a:ext cx="5049837" cy="4181475"/>
          </a:xfrm>
          <a:prstGeom prst="rect">
            <a:avLst/>
          </a:prstGeom>
          <a:noFill/>
          <a:ln>
            <a:miter lim="800000"/>
            <a:headEnd/>
            <a:tailEnd/>
          </a:ln>
        </p:spPr>
        <p:txBody>
          <a:bodyPr lIns="92775" tIns="46388" rIns="92775" bIns="46388"/>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200" b="1" dirty="0" smtClean="0"/>
              <a:t>SHOW SLIDE:  PHASE III</a:t>
            </a:r>
          </a:p>
          <a:p>
            <a:pPr eaLnBrk="1" hangingPunct="1"/>
            <a:endParaRPr lang="en-US" dirty="0" smtClean="0"/>
          </a:p>
          <a:p>
            <a:pPr eaLnBrk="1" hangingPunct="1"/>
            <a:endParaRPr lang="en-US" dirty="0" smtClean="0"/>
          </a:p>
          <a:p>
            <a:pPr eaLnBrk="1" hangingPunct="1"/>
            <a:r>
              <a:rPr lang="en-US" dirty="0" smtClean="0"/>
              <a:t>For our example we’ll assume that the first BZ officer was found to be clearly superior to the I/AZ file.  All BZ officers will be administratively moved to the top of the OML for the purpose of filling requirements.  Here we have our TBQ line drawn at the optimum select rate of 140, we integrate the 15 BZ officers, and the total is 155, which is our maximum select rate.  </a:t>
            </a:r>
          </a:p>
        </p:txBody>
      </p:sp>
    </p:spTree>
    <p:extLst>
      <p:ext uri="{BB962C8B-B14F-4D97-AF65-F5344CB8AC3E}">
        <p14:creationId xmlns:p14="http://schemas.microsoft.com/office/powerpoint/2010/main" val="286642554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82275"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23925" rtl="0" eaLnBrk="1" fontAlgn="base" latinLnBrk="0" hangingPunct="1">
              <a:lnSpc>
                <a:spcPct val="100000"/>
              </a:lnSpc>
              <a:spcBef>
                <a:spcPct val="0"/>
              </a:spcBef>
              <a:spcAft>
                <a:spcPct val="0"/>
              </a:spcAft>
              <a:buClrTx/>
              <a:buSzTx/>
              <a:buFontTx/>
              <a:buNone/>
              <a:tabLst/>
              <a:defRPr/>
            </a:pPr>
            <a:r>
              <a:rPr lang="en-US" sz="1200" b="1" dirty="0" smtClean="0"/>
              <a:t>SHOW SLIDE:  ORDER OF MERIT LIST</a:t>
            </a:r>
          </a:p>
          <a:p>
            <a:pPr defTabSz="923925" eaLnBrk="1" hangingPunct="1">
              <a:spcBef>
                <a:spcPct val="0"/>
              </a:spcBef>
            </a:pPr>
            <a:endParaRPr lang="en-US" dirty="0" smtClean="0"/>
          </a:p>
          <a:p>
            <a:pPr defTabSz="923925" eaLnBrk="1" hangingPunct="1">
              <a:spcBef>
                <a:spcPct val="0"/>
              </a:spcBef>
            </a:pPr>
            <a:r>
              <a:rPr lang="en-US" dirty="0" smtClean="0"/>
              <a:t>(PROMOTION WITH SKILL REQUIREMENTS)</a:t>
            </a:r>
          </a:p>
          <a:p>
            <a:pPr defTabSz="923925" eaLnBrk="1" hangingPunct="1">
              <a:spcBef>
                <a:spcPct val="0"/>
              </a:spcBef>
            </a:pPr>
            <a:r>
              <a:rPr lang="en-US" dirty="0" smtClean="0"/>
              <a:t>Now we will fill requirements from the MOI.  In this example we have an OML from 1 to 16, from the MOI we have a optimum select rate of 9, a maximum select rate of 11, and a maximum BZ select rate of 2.  We also have skill requirements A, B, and C; which leaves us with 2 at-large positions.  In phase one we drew the fully qualified line, officers below this line are not fully qualified and may not be used to meet the needs of the army.  In phase three we drew our TBQ line based on the optimum select rate, and then administratively placed our clearly superior BZ officers at the top of the OML.  Next we will begin to fill our critical skill requirements from the top, starting with A, B, and then C; then we fill our at-large positions based on an officer’s position on the OML.  You will see that even though LTC Jacobs was higher on the OML, he is not best qualified to meet the needs of the army due to skill requirements.  Higher scoring does not necessarily mean best qualified based on the need for certain skills.  Any questions at this point?</a:t>
            </a:r>
          </a:p>
          <a:p>
            <a:pPr defTabSz="923925"/>
            <a:endParaRPr lang="en-US" dirty="0" smtClean="0"/>
          </a:p>
        </p:txBody>
      </p:sp>
      <p:sp>
        <p:nvSpPr>
          <p:cNvPr id="182276" name="Slide Number Placeholder 3"/>
          <p:cNvSpPr>
            <a:spLocks noGrp="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6EEF3604-017A-4AEA-81B1-50F432484006}" type="slidenum">
              <a:rPr lang="en-US">
                <a:solidFill>
                  <a:srgbClr val="000000"/>
                </a:solidFill>
              </a:rPr>
              <a:pPr/>
              <a:t>71</a:t>
            </a:fld>
            <a:endParaRPr lang="en-US">
              <a:solidFill>
                <a:srgbClr val="000000"/>
              </a:solidFill>
            </a:endParaRPr>
          </a:p>
        </p:txBody>
      </p:sp>
    </p:spTree>
    <p:extLst>
      <p:ext uri="{BB962C8B-B14F-4D97-AF65-F5344CB8AC3E}">
        <p14:creationId xmlns:p14="http://schemas.microsoft.com/office/powerpoint/2010/main" val="394444088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83299"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09638" rtl="0" eaLnBrk="0" fontAlgn="base" latinLnBrk="0" hangingPunct="0">
              <a:lnSpc>
                <a:spcPct val="100000"/>
              </a:lnSpc>
              <a:spcBef>
                <a:spcPct val="30000"/>
              </a:spcBef>
              <a:spcAft>
                <a:spcPct val="0"/>
              </a:spcAft>
              <a:buClrTx/>
              <a:buSzTx/>
              <a:buFontTx/>
              <a:buNone/>
              <a:tabLst/>
              <a:defRPr/>
            </a:pPr>
            <a:r>
              <a:rPr lang="en-US" sz="1400" b="1" dirty="0" smtClean="0"/>
              <a:t>SHOW SLIDE:  CONCEPT OF THE OPERATION</a:t>
            </a:r>
          </a:p>
          <a:p>
            <a:pPr defTabSz="909638"/>
            <a:endParaRPr lang="en-US" sz="1300" dirty="0" smtClean="0"/>
          </a:p>
          <a:p>
            <a:pPr defTabSz="909638"/>
            <a:endParaRPr lang="en-US" sz="1300" dirty="0" smtClean="0"/>
          </a:p>
          <a:p>
            <a:pPr defTabSz="909638"/>
            <a:r>
              <a:rPr lang="en-US" sz="1300" dirty="0" smtClean="0"/>
              <a:t>In phase four we will identify officers to show cause for retention on active duty. </a:t>
            </a:r>
          </a:p>
          <a:p>
            <a:pPr defTabSz="909638"/>
            <a:endParaRPr lang="en-US" sz="1300" dirty="0" smtClean="0"/>
          </a:p>
        </p:txBody>
      </p:sp>
    </p:spTree>
    <p:extLst>
      <p:ext uri="{BB962C8B-B14F-4D97-AF65-F5344CB8AC3E}">
        <p14:creationId xmlns:p14="http://schemas.microsoft.com/office/powerpoint/2010/main" val="411184000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200" b="1" dirty="0" smtClean="0"/>
              <a:t>SHOW SLIDE:  PHASE IV</a:t>
            </a:r>
          </a:p>
          <a:p>
            <a:pPr eaLnBrk="1" hangingPunct="1"/>
            <a:endParaRPr lang="en-US" dirty="0" smtClean="0"/>
          </a:p>
          <a:p>
            <a:pPr eaLnBrk="1" hangingPunct="1"/>
            <a:endParaRPr lang="en-US" dirty="0" smtClean="0"/>
          </a:p>
          <a:p>
            <a:pPr eaLnBrk="1" hangingPunct="1"/>
            <a:r>
              <a:rPr lang="en-US" dirty="0" smtClean="0"/>
              <a:t>(ACTIVE COMPONENT SLIDE)</a:t>
            </a:r>
          </a:p>
          <a:p>
            <a:pPr eaLnBrk="1" hangingPunct="1"/>
            <a:r>
              <a:rPr lang="en-US" dirty="0" smtClean="0"/>
              <a:t>In accordance with Army Regulation you can recommend an officer show cause for the reasons listed here.  The show cause process will begin if one or more voters gives an officer a score of ‘1’ in the hard vote, or ‘show cause’ in the screen vote.  In this phase we will send all voters the records of officers that received a show cause vote; you will review the files at your voting station and will elect to show cause, or not show cause the officer.  The board will then forward a recommendation to the commander of HRC if a majority of board members believe that an officer should show cause for retention on active duty.</a:t>
            </a:r>
          </a:p>
        </p:txBody>
      </p:sp>
      <p:sp>
        <p:nvSpPr>
          <p:cNvPr id="184323" name="Rectangle 3"/>
          <p:cNvSpPr>
            <a:spLocks noGrp="1" noRot="1" noChangeAspect="1" noChangeArrowheads="1" noTextEdit="1"/>
          </p:cNvSpPr>
          <p:nvPr>
            <p:ph type="sldImg"/>
          </p:nvPr>
        </p:nvSpPr>
        <p:spPr bwMode="auto">
          <a:xfrm>
            <a:off x="1117600" y="696913"/>
            <a:ext cx="4648200" cy="3486150"/>
          </a:xfrm>
          <a:prstGeom prst="rect">
            <a:avLst/>
          </a:prstGeom>
          <a:noFill/>
          <a:ln>
            <a:miter lim="800000"/>
            <a:headEnd/>
            <a:tailEnd/>
          </a:ln>
        </p:spPr>
      </p:sp>
    </p:spTree>
    <p:extLst>
      <p:ext uri="{BB962C8B-B14F-4D97-AF65-F5344CB8AC3E}">
        <p14:creationId xmlns:p14="http://schemas.microsoft.com/office/powerpoint/2010/main" val="368769425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Slide Image Placeholder 1"/>
          <p:cNvSpPr>
            <a:spLocks noGrp="1" noRot="1" noChangeAspect="1"/>
          </p:cNvSpPr>
          <p:nvPr>
            <p:ph type="sldImg"/>
          </p:nvPr>
        </p:nvSpPr>
        <p:spPr bwMode="auto">
          <a:xfrm>
            <a:off x="1117600" y="696913"/>
            <a:ext cx="4648200" cy="3486150"/>
          </a:xfrm>
          <a:prstGeom prst="rect">
            <a:avLst/>
          </a:prstGeom>
          <a:noFill/>
          <a:ln>
            <a:miter lim="800000"/>
            <a:headEnd/>
            <a:tailEnd/>
          </a:ln>
        </p:spPr>
      </p:sp>
      <p:sp>
        <p:nvSpPr>
          <p:cNvPr id="185347"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SUMMARY</a:t>
            </a:r>
          </a:p>
          <a:p>
            <a:endParaRPr lang="en-US" dirty="0" smtClean="0"/>
          </a:p>
          <a:p>
            <a:endParaRPr lang="en-US" dirty="0" smtClean="0"/>
          </a:p>
          <a:p>
            <a:r>
              <a:rPr lang="en-US" dirty="0" smtClean="0"/>
              <a:t>In summary, this is a four phase operation that we will complete three different times, once for each career division.  This board has four distinct missions; the selection of best qualified officers for promotion to colonel, the identification of officers that should show cause for retention on active duty, we will conduct a selective continuation board for lieutenant colonel, and there are five special boards.  Again, the SELCON board is held to select officers twice non-selected for promotion for continuation in their current grade for a period of three years, so if an above zone officer in the population is not selected they will be placed on the SELCON board unless already selectively continued in the past two years.  This board has a separate MOI, board reports, and AAR.  You will receive briefings on the SELCON and special boards at a later date.  Are there any questions at this point?</a:t>
            </a:r>
          </a:p>
        </p:txBody>
      </p:sp>
      <p:sp>
        <p:nvSpPr>
          <p:cNvPr id="185348" name="Slide Number Placeholder 3"/>
          <p:cNvSpPr>
            <a:spLocks noGrp="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7D89BF83-EC32-4C30-85B2-E4749D6625C7}" type="slidenum">
              <a:rPr lang="en-US"/>
              <a:pPr/>
              <a:t>74</a:t>
            </a:fld>
            <a:endParaRPr lang="en-US"/>
          </a:p>
        </p:txBody>
      </p:sp>
    </p:spTree>
    <p:extLst>
      <p:ext uri="{BB962C8B-B14F-4D97-AF65-F5344CB8AC3E}">
        <p14:creationId xmlns:p14="http://schemas.microsoft.com/office/powerpoint/2010/main" val="71368121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C14DBF86-AF7F-4728-BAED-48B2037A292E}" type="slidenum">
              <a:rPr lang="en-US">
                <a:solidFill>
                  <a:srgbClr val="000000"/>
                </a:solidFill>
              </a:rPr>
              <a:pPr/>
              <a:t>75</a:t>
            </a:fld>
            <a:endParaRPr lang="en-US">
              <a:solidFill>
                <a:srgbClr val="000000"/>
              </a:solidFill>
            </a:endParaRPr>
          </a:p>
        </p:txBody>
      </p:sp>
      <p:sp>
        <p:nvSpPr>
          <p:cNvPr id="186371" name="Rectangle 2"/>
          <p:cNvSpPr>
            <a:spLocks noGrp="1" noChangeArrowheads="1"/>
          </p:cNvSpPr>
          <p:nvPr>
            <p:ph type="body" idx="1"/>
          </p:nvPr>
        </p:nvSpPr>
        <p:spPr bwMode="auto">
          <a:xfrm>
            <a:off x="915988" y="4416425"/>
            <a:ext cx="5049837" cy="4183063"/>
          </a:xfrm>
          <a:prstGeom prst="rect">
            <a:avLst/>
          </a:prstGeom>
          <a:noFill/>
          <a:ln>
            <a:miter lim="800000"/>
            <a:headEnd/>
            <a:tailEnd/>
          </a:ln>
        </p:spPr>
        <p:txBody>
          <a:bodyPr lIns="92822" tIns="46411" rIns="92822" bIns="46411"/>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VOTER PHILOSOPHY</a:t>
            </a:r>
          </a:p>
          <a:p>
            <a:endParaRPr lang="en-US" dirty="0" smtClean="0"/>
          </a:p>
        </p:txBody>
      </p:sp>
      <p:sp>
        <p:nvSpPr>
          <p:cNvPr id="186372" name="Rectangle 3"/>
          <p:cNvSpPr>
            <a:spLocks noGrp="1" noRot="1" noChangeAspect="1" noChangeArrowheads="1" noTextEdit="1"/>
          </p:cNvSpPr>
          <p:nvPr>
            <p:ph type="sldImg"/>
          </p:nvPr>
        </p:nvSpPr>
        <p:spPr bwMode="auto">
          <a:xfrm>
            <a:off x="1128713" y="701675"/>
            <a:ext cx="4630737" cy="3473450"/>
          </a:xfrm>
          <a:prstGeom prst="rect">
            <a:avLst/>
          </a:prstGeom>
          <a:noFill/>
          <a:ln w="12700">
            <a:solidFill>
              <a:schemeClr val="tx1"/>
            </a:solidFill>
            <a:miter lim="800000"/>
            <a:headEnd/>
            <a:tailEnd/>
          </a:ln>
        </p:spPr>
      </p:sp>
    </p:spTree>
    <p:extLst>
      <p:ext uri="{BB962C8B-B14F-4D97-AF65-F5344CB8AC3E}">
        <p14:creationId xmlns:p14="http://schemas.microsoft.com/office/powerpoint/2010/main" val="113384890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ChangeArrowheads="1"/>
          </p:cNvSpPr>
          <p:nvPr/>
        </p:nvSpPr>
        <p:spPr bwMode="auto">
          <a:xfrm>
            <a:off x="3889375" y="-1588"/>
            <a:ext cx="2967038" cy="414338"/>
          </a:xfrm>
          <a:prstGeom prst="rect">
            <a:avLst/>
          </a:prstGeom>
          <a:noFill/>
          <a:ln w="9525">
            <a:noFill/>
            <a:miter lim="800000"/>
            <a:headEnd/>
            <a:tailEnd/>
          </a:ln>
        </p:spPr>
        <p:txBody>
          <a:bodyPr wrap="none" lIns="90717" tIns="45359" rIns="90717" bIns="45359" anchor="ctr"/>
          <a:lstStyle/>
          <a:p>
            <a:endParaRPr lang="en-US"/>
          </a:p>
        </p:txBody>
      </p:sp>
      <p:sp>
        <p:nvSpPr>
          <p:cNvPr id="187395" name="Rectangle 3"/>
          <p:cNvSpPr>
            <a:spLocks noChangeArrowheads="1"/>
          </p:cNvSpPr>
          <p:nvPr/>
        </p:nvSpPr>
        <p:spPr bwMode="auto">
          <a:xfrm>
            <a:off x="3889375" y="8782050"/>
            <a:ext cx="2967038" cy="514350"/>
          </a:xfrm>
          <a:prstGeom prst="rect">
            <a:avLst/>
          </a:prstGeom>
          <a:noFill/>
          <a:ln w="9525">
            <a:noFill/>
            <a:miter lim="800000"/>
            <a:headEnd/>
            <a:tailEnd/>
          </a:ln>
        </p:spPr>
        <p:txBody>
          <a:bodyPr lIns="19688" tIns="0" rIns="19688" bIns="0" anchor="b"/>
          <a:lstStyle/>
          <a:p>
            <a:pPr algn="r" defTabSz="942975"/>
            <a:r>
              <a:rPr lang="en-US" sz="1000" i="1"/>
              <a:t>24</a:t>
            </a:r>
          </a:p>
        </p:txBody>
      </p:sp>
      <p:sp>
        <p:nvSpPr>
          <p:cNvPr id="187396" name="Rectangle 4"/>
          <p:cNvSpPr>
            <a:spLocks noChangeArrowheads="1"/>
          </p:cNvSpPr>
          <p:nvPr/>
        </p:nvSpPr>
        <p:spPr bwMode="auto">
          <a:xfrm>
            <a:off x="23813" y="8782050"/>
            <a:ext cx="2967037" cy="514350"/>
          </a:xfrm>
          <a:prstGeom prst="rect">
            <a:avLst/>
          </a:prstGeom>
          <a:noFill/>
          <a:ln w="9525">
            <a:noFill/>
            <a:miter lim="800000"/>
            <a:headEnd/>
            <a:tailEnd/>
          </a:ln>
        </p:spPr>
        <p:txBody>
          <a:bodyPr wrap="none" lIns="90717" tIns="45359" rIns="90717" bIns="45359" anchor="ctr"/>
          <a:lstStyle/>
          <a:p>
            <a:endParaRPr lang="en-US"/>
          </a:p>
        </p:txBody>
      </p:sp>
      <p:sp>
        <p:nvSpPr>
          <p:cNvPr id="187397" name="Rectangle 5"/>
          <p:cNvSpPr>
            <a:spLocks noChangeArrowheads="1"/>
          </p:cNvSpPr>
          <p:nvPr/>
        </p:nvSpPr>
        <p:spPr bwMode="auto">
          <a:xfrm>
            <a:off x="23813" y="-1588"/>
            <a:ext cx="2967037" cy="414338"/>
          </a:xfrm>
          <a:prstGeom prst="rect">
            <a:avLst/>
          </a:prstGeom>
          <a:noFill/>
          <a:ln w="9525">
            <a:noFill/>
            <a:miter lim="800000"/>
            <a:headEnd/>
            <a:tailEnd/>
          </a:ln>
        </p:spPr>
        <p:txBody>
          <a:bodyPr wrap="none" lIns="90717" tIns="45359" rIns="90717" bIns="45359" anchor="ctr"/>
          <a:lstStyle/>
          <a:p>
            <a:endParaRPr lang="en-US"/>
          </a:p>
        </p:txBody>
      </p:sp>
      <p:sp>
        <p:nvSpPr>
          <p:cNvPr id="187398" name="Rectangle 6"/>
          <p:cNvSpPr>
            <a:spLocks noGrp="1" noChangeArrowheads="1"/>
          </p:cNvSpPr>
          <p:nvPr>
            <p:ph type="body" idx="1"/>
          </p:nvPr>
        </p:nvSpPr>
        <p:spPr bwMode="auto">
          <a:xfrm>
            <a:off x="603250" y="4414838"/>
            <a:ext cx="5673725" cy="4183062"/>
          </a:xfrm>
          <a:prstGeom prst="rect">
            <a:avLst/>
          </a:prstGeom>
          <a:noFill/>
          <a:ln>
            <a:miter lim="800000"/>
            <a:headEnd/>
            <a:tailEnd/>
          </a:ln>
        </p:spPr>
        <p:txBody>
          <a:bodyPr lIns="95153" tIns="47576" rIns="95153" bIns="47576"/>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2000" b="1" dirty="0" smtClean="0"/>
              <a:t>SHOW SLIDE:  HOW THEY VOTE</a:t>
            </a:r>
          </a:p>
          <a:p>
            <a:endParaRPr lang="en-US" sz="2000" b="1" dirty="0" smtClean="0"/>
          </a:p>
        </p:txBody>
      </p:sp>
      <p:sp>
        <p:nvSpPr>
          <p:cNvPr id="187399" name="Rectangle 7"/>
          <p:cNvSpPr>
            <a:spLocks noGrp="1" noRot="1" noChangeAspect="1" noChangeArrowheads="1" noTextEdit="1"/>
          </p:cNvSpPr>
          <p:nvPr>
            <p:ph type="sldImg"/>
          </p:nvPr>
        </p:nvSpPr>
        <p:spPr bwMode="auto">
          <a:xfrm>
            <a:off x="1127125" y="703263"/>
            <a:ext cx="4627563" cy="3471862"/>
          </a:xfrm>
          <a:prstGeom prst="rect">
            <a:avLst/>
          </a:prstGeom>
          <a:noFill/>
          <a:ln>
            <a:miter lim="800000"/>
            <a:headEnd/>
            <a:tailEnd/>
          </a:ln>
        </p:spPr>
      </p:sp>
    </p:spTree>
    <p:extLst>
      <p:ext uri="{BB962C8B-B14F-4D97-AF65-F5344CB8AC3E}">
        <p14:creationId xmlns:p14="http://schemas.microsoft.com/office/powerpoint/2010/main" val="19261694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696913"/>
            <a:ext cx="4648200" cy="3486150"/>
          </a:xfrm>
          <a:prstGeom prst="rect">
            <a:avLst/>
          </a:prstGeom>
          <a:noFill/>
          <a:ln w="12700">
            <a:solidFill>
              <a:prstClr val="black"/>
            </a:solidFill>
          </a:ln>
        </p:spPr>
      </p:sp>
      <p:sp>
        <p:nvSpPr>
          <p:cNvPr id="3" name="Notes Placeholder 2"/>
          <p:cNvSpPr>
            <a:spLocks noGrp="1"/>
          </p:cNvSpPr>
          <p:nvPr>
            <p:ph type="body" idx="1"/>
          </p:nvPr>
        </p:nvSpPr>
        <p:spPr>
          <a:xfrm>
            <a:off x="688975" y="4416425"/>
            <a:ext cx="5505450" cy="4183063"/>
          </a:xfrm>
          <a:prstGeom prst="rect">
            <a:avLst/>
          </a:prstGeom>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SHOW SLIDE:  HOW THEY VOTE</a:t>
            </a:r>
          </a:p>
          <a:p>
            <a:endParaRPr lang="en-US" dirty="0"/>
          </a:p>
        </p:txBody>
      </p:sp>
    </p:spTree>
    <p:extLst>
      <p:ext uri="{BB962C8B-B14F-4D97-AF65-F5344CB8AC3E}">
        <p14:creationId xmlns:p14="http://schemas.microsoft.com/office/powerpoint/2010/main" val="335243071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bwMode="auto">
          <a:xfrm>
            <a:off x="1119188" y="696913"/>
            <a:ext cx="4646612" cy="3484562"/>
          </a:xfrm>
          <a:prstGeom prst="rect">
            <a:avLst/>
          </a:prstGeom>
          <a:noFill/>
          <a:ln>
            <a:solidFill>
              <a:srgbClr val="000000"/>
            </a:solidFill>
            <a:miter lim="800000"/>
            <a:headEnd/>
            <a:tailEnd/>
          </a:ln>
        </p:spPr>
      </p:sp>
      <p:sp>
        <p:nvSpPr>
          <p:cNvPr id="141315" name="Rectangle 3"/>
          <p:cNvSpPr>
            <a:spLocks noGrp="1" noChangeArrowheads="1"/>
          </p:cNvSpPr>
          <p:nvPr>
            <p:ph type="body" idx="1"/>
          </p:nvPr>
        </p:nvSpPr>
        <p:spPr bwMode="auto">
          <a:xfrm>
            <a:off x="916330" y="4414838"/>
            <a:ext cx="5049156" cy="4184650"/>
          </a:xfrm>
          <a:prstGeom prst="rect">
            <a:avLst/>
          </a:prstGeom>
          <a:noFill/>
        </p:spPr>
        <p:txBody>
          <a:bodyPr wrap="square" lIns="93827" tIns="46915" rIns="93827" bIns="46915" numCol="1" anchor="t" anchorCtr="0" compatLnSpc="1">
            <a:prstTxWarp prst="textNoShape">
              <a:avLst/>
            </a:prstTxWarp>
          </a:bodyPr>
          <a:lstStyle/>
          <a:p>
            <a:pPr eaLnBrk="1" hangingPunct="1">
              <a:spcBef>
                <a:spcPct val="0"/>
              </a:spcBef>
            </a:pPr>
            <a:r>
              <a:rPr lang="en-US" dirty="0" smtClean="0"/>
              <a:t>Here is the dual monitor ASBS file review system that board members use.</a:t>
            </a:r>
          </a:p>
          <a:p>
            <a:pPr eaLnBrk="1" hangingPunct="1">
              <a:spcBef>
                <a:spcPct val="0"/>
              </a:spcBef>
            </a:pPr>
            <a:endParaRPr lang="en-US" dirty="0" smtClean="0"/>
          </a:p>
          <a:p>
            <a:pPr eaLnBrk="1" hangingPunct="1">
              <a:spcBef>
                <a:spcPct val="0"/>
              </a:spcBef>
            </a:pPr>
            <a:r>
              <a:rPr lang="en-US" dirty="0" smtClean="0"/>
              <a:t>Note the ORB is Visible</a:t>
            </a:r>
            <a:r>
              <a:rPr lang="en-US" baseline="0" dirty="0" smtClean="0"/>
              <a:t> on the right, Your Photo is immediately up front, and on the left are all of you OERS, Awards and Disciplinary data</a:t>
            </a:r>
            <a:endParaRPr lang="en-US" dirty="0" smtClean="0"/>
          </a:p>
        </p:txBody>
      </p:sp>
    </p:spTree>
    <p:extLst>
      <p:ext uri="{BB962C8B-B14F-4D97-AF65-F5344CB8AC3E}">
        <p14:creationId xmlns:p14="http://schemas.microsoft.com/office/powerpoint/2010/main" val="107888926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p:cNvSpPr>
            <a:spLocks noGrp="1" noRot="1" noChangeAspect="1" noTextEdit="1"/>
          </p:cNvSpPr>
          <p:nvPr>
            <p:ph type="sldImg"/>
          </p:nvPr>
        </p:nvSpPr>
        <p:spPr bwMode="auto">
          <a:xfrm>
            <a:off x="1116013" y="696913"/>
            <a:ext cx="4649787" cy="3486150"/>
          </a:xfrm>
          <a:prstGeom prst="rect">
            <a:avLst/>
          </a:prstGeom>
          <a:noFill/>
          <a:ln>
            <a:solidFill>
              <a:srgbClr val="000000"/>
            </a:solidFill>
            <a:miter lim="800000"/>
            <a:headEnd/>
            <a:tailEnd/>
          </a:ln>
        </p:spPr>
      </p:sp>
      <p:sp>
        <p:nvSpPr>
          <p:cNvPr id="143363" name="Notes Placeholder 2"/>
          <p:cNvSpPr>
            <a:spLocks noGrp="1"/>
          </p:cNvSpPr>
          <p:nvPr>
            <p:ph type="body" idx="1"/>
          </p:nvPr>
        </p:nvSpPr>
        <p:spPr bwMode="auto">
          <a:xfrm>
            <a:off x="688182" y="4416426"/>
            <a:ext cx="5505450" cy="4183063"/>
          </a:xfrm>
          <a:prstGeom prst="rect">
            <a:avLst/>
          </a:prstGeom>
          <a:noFill/>
        </p:spPr>
        <p:txBody>
          <a:bodyPr wrap="square" numCol="1" anchor="t" anchorCtr="0" compatLnSpc="1">
            <a:prstTxWarp prst="textNoShape">
              <a:avLst/>
            </a:prstTxWarp>
          </a:bodyPr>
          <a:lstStyle/>
          <a:p>
            <a:r>
              <a:rPr lang="en-US" dirty="0" smtClean="0"/>
              <a:t>Evaluations screenshot</a:t>
            </a:r>
          </a:p>
        </p:txBody>
      </p:sp>
      <p:sp>
        <p:nvSpPr>
          <p:cNvPr id="4" name="Slide Number Placeholder 3"/>
          <p:cNvSpPr>
            <a:spLocks noGrp="1"/>
          </p:cNvSpPr>
          <p:nvPr>
            <p:ph type="sldNum" sz="quarter" idx="5"/>
          </p:nvPr>
        </p:nvSpPr>
        <p:spPr>
          <a:xfrm>
            <a:off x="3898102" y="8829675"/>
            <a:ext cx="2982119" cy="465138"/>
          </a:xfrm>
          <a:prstGeom prst="rect">
            <a:avLst/>
          </a:prstGeom>
        </p:spPr>
        <p:txBody>
          <a:bodyPr/>
          <a:lstStyle/>
          <a:p>
            <a:pPr>
              <a:defRPr/>
            </a:pPr>
            <a:fld id="{E29184C3-91D5-4CFC-B065-B33F65A51F22}" type="slidenum">
              <a:rPr lang="en-US" smtClean="0"/>
              <a:pPr>
                <a:defRPr/>
              </a:pPr>
              <a:t>79</a:t>
            </a:fld>
            <a:endParaRPr lang="en-US" dirty="0"/>
          </a:p>
        </p:txBody>
      </p:sp>
    </p:spTree>
    <p:extLst>
      <p:ext uri="{BB962C8B-B14F-4D97-AF65-F5344CB8AC3E}">
        <p14:creationId xmlns:p14="http://schemas.microsoft.com/office/powerpoint/2010/main" val="2846120656"/>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bwMode="auto">
          <a:xfrm>
            <a:off x="1117600" y="698500"/>
            <a:ext cx="4646613" cy="3484563"/>
          </a:xfrm>
          <a:prstGeom prst="rect">
            <a:avLst/>
          </a:prstGeom>
          <a:noFill/>
          <a:ln>
            <a:solidFill>
              <a:srgbClr val="000000"/>
            </a:solidFill>
            <a:miter lim="800000"/>
            <a:headEnd/>
            <a:tailEnd/>
          </a:ln>
        </p:spPr>
      </p:sp>
      <p:sp>
        <p:nvSpPr>
          <p:cNvPr id="133123" name="Rectangle 3"/>
          <p:cNvSpPr>
            <a:spLocks noGrp="1" noChangeArrowheads="1"/>
          </p:cNvSpPr>
          <p:nvPr>
            <p:ph type="body" idx="1"/>
          </p:nvPr>
        </p:nvSpPr>
        <p:spPr bwMode="auto">
          <a:xfrm>
            <a:off x="688805" y="4414838"/>
            <a:ext cx="5504204" cy="4183062"/>
          </a:xfrm>
          <a:prstGeom prst="rect">
            <a:avLst/>
          </a:prstGeom>
          <a:noFill/>
        </p:spPr>
        <p:txBody>
          <a:bodyPr wrap="square" lIns="93667" tIns="46832" rIns="93667" bIns="46832" numCol="1" anchor="t" anchorCtr="0" compatLnSpc="1">
            <a:prstTxWarp prst="textNoShape">
              <a:avLst/>
            </a:prstTxWarp>
          </a:bodyPr>
          <a:lstStyle/>
          <a:p>
            <a:pPr eaLnBrk="1" hangingPunct="1">
              <a:spcBef>
                <a:spcPct val="0"/>
              </a:spcBef>
            </a:pPr>
            <a:r>
              <a:rPr lang="en-US" sz="1000" dirty="0" smtClean="0"/>
              <a:t>Board members typically look at the Senior Rater narrative and read the comments on performance, potential and recommended schooling or future positions.  In post board surveys, board members list the senior rater section (specifically the narrative) as the single most important element in helping them determine how to vote a file.  Next is the senior rater label and associated information (if it applicable for the rated officer’s rank).  This provides the name of the rated officer, the senior rater’s name, the date of the rating, the total number of ratings this Senior Rater has completed, and the number of times this officer has been senior rated by the same individual, as well as any corresponding Block Check. An additional factor that board members look at when there is a block check is the Senior Rater Population size.  This helps them determine if the senior rater has a small population, and might be limited in number of officers in the rating population.  Board members next look at the Duty Description in helping to determine the scope of responsibility of the officer and the length of the OER (the number of rated months). Additionally, the number of rated months on an OER helps to determine the weight that it may carry with a board member.  Board members understand that there are times when a 3 month OER may be required by regulation, and that the amount of time that the rater and senior rater have had to formulate comments on performance and potential is different than is the rating period is for 12 months.  Board members also list the rater’s narrative as that final confirmation in looking at comments on performance, potential, and future schooling and positions.  </a:t>
            </a:r>
          </a:p>
          <a:p>
            <a:pPr eaLnBrk="1" hangingPunct="1">
              <a:spcBef>
                <a:spcPct val="0"/>
              </a:spcBef>
            </a:pPr>
            <a:endParaRPr lang="en-US" sz="1000" dirty="0" smtClean="0"/>
          </a:p>
          <a:p>
            <a:pPr eaLnBrk="1" hangingPunct="1">
              <a:spcBef>
                <a:spcPct val="0"/>
              </a:spcBef>
            </a:pPr>
            <a:r>
              <a:rPr lang="en-US" sz="1000" dirty="0" smtClean="0"/>
              <a:t>Most notably, board members are able to determine when a senior rater is attempting to write a strong narrative versus an exclusive narrative.  These are typically done through the use of a percentage, or a numeric representation of where the rated officer falls in comparison to those other officers in the senior rater’s rating history.  Senior rater narratives should be quantified, qualified descriptive narratives of the senior raters passion, or lack thereof, for the rated officer.    </a:t>
            </a:r>
          </a:p>
        </p:txBody>
      </p:sp>
    </p:spTree>
    <p:extLst>
      <p:ext uri="{BB962C8B-B14F-4D97-AF65-F5344CB8AC3E}">
        <p14:creationId xmlns:p14="http://schemas.microsoft.com/office/powerpoint/2010/main" val="279847568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88419"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400" b="1" dirty="0" smtClean="0"/>
              <a:t>SHOW SLIDE:  PREPARING FOR YOUR NEXT BOARD</a:t>
            </a:r>
          </a:p>
          <a:p>
            <a:endParaRPr lang="en-US" sz="1300" dirty="0" smtClean="0"/>
          </a:p>
        </p:txBody>
      </p:sp>
    </p:spTree>
    <p:extLst>
      <p:ext uri="{BB962C8B-B14F-4D97-AF65-F5344CB8AC3E}">
        <p14:creationId xmlns:p14="http://schemas.microsoft.com/office/powerpoint/2010/main" val="3491330366"/>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Rot="1" noChangeAspect="1" noChangeArrowheads="1" noTextEdit="1"/>
          </p:cNvSpPr>
          <p:nvPr>
            <p:ph type="sldImg"/>
          </p:nvPr>
        </p:nvSpPr>
        <p:spPr bwMode="auto">
          <a:xfrm>
            <a:off x="1138238" y="762000"/>
            <a:ext cx="4635500" cy="3476625"/>
          </a:xfrm>
          <a:prstGeom prst="rect">
            <a:avLst/>
          </a:prstGeom>
          <a:noFill/>
          <a:ln>
            <a:miter lim="800000"/>
            <a:headEnd/>
            <a:tailEnd/>
          </a:ln>
        </p:spPr>
      </p:sp>
      <p:sp>
        <p:nvSpPr>
          <p:cNvPr id="189443" name="Rectangle 3"/>
          <p:cNvSpPr>
            <a:spLocks noGrp="1" noChangeArrowheads="1"/>
          </p:cNvSpPr>
          <p:nvPr>
            <p:ph type="body" idx="1"/>
          </p:nvPr>
        </p:nvSpPr>
        <p:spPr bwMode="auto">
          <a:xfrm>
            <a:off x="688975" y="4416425"/>
            <a:ext cx="5505450" cy="4183063"/>
          </a:xfrm>
          <a:prstGeom prst="rect">
            <a:avLst/>
          </a:prstGeom>
          <a:noFill/>
          <a:ln>
            <a:miter lim="800000"/>
            <a:headEnd/>
            <a:tailEnd/>
          </a:ln>
        </p:spPr>
        <p:txBody>
          <a:bodyPr lIns="92446" tIns="46223" rIns="92446" bIns="46223"/>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400" b="1" dirty="0" smtClean="0"/>
              <a:t>SHOW SLIDE:  RATERS/SENIORS RATERS</a:t>
            </a:r>
          </a:p>
          <a:p>
            <a:endParaRPr lang="en-US" sz="1300" dirty="0" smtClean="0"/>
          </a:p>
        </p:txBody>
      </p:sp>
    </p:spTree>
    <p:extLst>
      <p:ext uri="{BB962C8B-B14F-4D97-AF65-F5344CB8AC3E}">
        <p14:creationId xmlns:p14="http://schemas.microsoft.com/office/powerpoint/2010/main" val="3369698944"/>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709F30F1-F8F5-4660-8987-BA188FAE665D}" type="slidenum">
              <a:rPr lang="en-US">
                <a:solidFill>
                  <a:srgbClr val="000000"/>
                </a:solidFill>
              </a:rPr>
              <a:pPr/>
              <a:t>84</a:t>
            </a:fld>
            <a:endParaRPr lang="en-US">
              <a:solidFill>
                <a:srgbClr val="000000"/>
              </a:solidFill>
            </a:endParaRPr>
          </a:p>
        </p:txBody>
      </p:sp>
      <p:sp>
        <p:nvSpPr>
          <p:cNvPr id="190467" name="Rectangle 2"/>
          <p:cNvSpPr>
            <a:spLocks noGrp="1" noChangeArrowheads="1"/>
          </p:cNvSpPr>
          <p:nvPr>
            <p:ph type="body" idx="1"/>
          </p:nvPr>
        </p:nvSpPr>
        <p:spPr bwMode="auto">
          <a:xfrm>
            <a:off x="915988" y="4416425"/>
            <a:ext cx="5049837" cy="4183063"/>
          </a:xfrm>
          <a:prstGeom prst="rect">
            <a:avLst/>
          </a:prstGeom>
          <a:noFill/>
          <a:ln>
            <a:miter lim="800000"/>
            <a:headEnd/>
            <a:tailEnd/>
          </a:ln>
        </p:spPr>
        <p:txBody>
          <a:bodyPr lIns="92822" tIns="46411" rIns="92822" bIns="46411"/>
          <a:lstStyle/>
          <a:p>
            <a:endParaRPr lang="en-US" smtClean="0"/>
          </a:p>
        </p:txBody>
      </p:sp>
      <p:sp>
        <p:nvSpPr>
          <p:cNvPr id="190468" name="Rectangle 3"/>
          <p:cNvSpPr>
            <a:spLocks noGrp="1" noRot="1" noChangeAspect="1" noChangeArrowheads="1" noTextEdit="1"/>
          </p:cNvSpPr>
          <p:nvPr>
            <p:ph type="sldImg"/>
          </p:nvPr>
        </p:nvSpPr>
        <p:spPr bwMode="auto">
          <a:xfrm>
            <a:off x="1128713" y="701675"/>
            <a:ext cx="4630737" cy="3473450"/>
          </a:xfrm>
          <a:prstGeom prst="rect">
            <a:avLst/>
          </a:prstGeom>
          <a:noFill/>
          <a:ln w="12700">
            <a:solidFill>
              <a:schemeClr val="tx1"/>
            </a:solidFill>
            <a:miter lim="800000"/>
            <a:headEnd/>
            <a:tailEnd/>
          </a:ln>
        </p:spPr>
      </p:sp>
    </p:spTree>
    <p:extLst>
      <p:ext uri="{BB962C8B-B14F-4D97-AF65-F5344CB8AC3E}">
        <p14:creationId xmlns:p14="http://schemas.microsoft.com/office/powerpoint/2010/main" val="3637433958"/>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3F2117AE-5D8A-4AA7-A5DA-08176A5A2F5B}" type="slidenum">
              <a:rPr lang="en-US">
                <a:solidFill>
                  <a:srgbClr val="000000"/>
                </a:solidFill>
              </a:rPr>
              <a:pPr/>
              <a:t>85</a:t>
            </a:fld>
            <a:endParaRPr lang="en-US">
              <a:solidFill>
                <a:srgbClr val="000000"/>
              </a:solidFill>
            </a:endParaRPr>
          </a:p>
        </p:txBody>
      </p:sp>
      <p:sp>
        <p:nvSpPr>
          <p:cNvPr id="191491" name="Rectangle 2"/>
          <p:cNvSpPr>
            <a:spLocks noGrp="1" noChangeArrowheads="1"/>
          </p:cNvSpPr>
          <p:nvPr>
            <p:ph type="body" idx="1"/>
          </p:nvPr>
        </p:nvSpPr>
        <p:spPr bwMode="auto">
          <a:xfrm>
            <a:off x="915988" y="4416425"/>
            <a:ext cx="5049837" cy="4183063"/>
          </a:xfrm>
          <a:prstGeom prst="rect">
            <a:avLst/>
          </a:prstGeom>
          <a:noFill/>
          <a:ln>
            <a:miter lim="800000"/>
            <a:headEnd/>
            <a:tailEnd/>
          </a:ln>
        </p:spPr>
        <p:txBody>
          <a:bodyPr lIns="92822" tIns="46411" rIns="92822" bIns="46411"/>
          <a:lstStyle/>
          <a:p>
            <a:endParaRPr lang="en-US" smtClean="0"/>
          </a:p>
        </p:txBody>
      </p:sp>
      <p:sp>
        <p:nvSpPr>
          <p:cNvPr id="191492" name="Rectangle 3"/>
          <p:cNvSpPr>
            <a:spLocks noGrp="1" noRot="1" noChangeAspect="1" noChangeArrowheads="1" noTextEdit="1"/>
          </p:cNvSpPr>
          <p:nvPr>
            <p:ph type="sldImg"/>
          </p:nvPr>
        </p:nvSpPr>
        <p:spPr bwMode="auto">
          <a:xfrm>
            <a:off x="1128713" y="701675"/>
            <a:ext cx="4630737" cy="3473450"/>
          </a:xfrm>
          <a:prstGeom prst="rect">
            <a:avLst/>
          </a:prstGeom>
          <a:noFill/>
          <a:ln w="12700">
            <a:solidFill>
              <a:schemeClr val="tx1"/>
            </a:solidFill>
            <a:miter lim="800000"/>
            <a:headEnd/>
            <a:tailEnd/>
          </a:ln>
        </p:spPr>
      </p:sp>
    </p:spTree>
    <p:extLst>
      <p:ext uri="{BB962C8B-B14F-4D97-AF65-F5344CB8AC3E}">
        <p14:creationId xmlns:p14="http://schemas.microsoft.com/office/powerpoint/2010/main" val="301311398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A15211B1-11A4-47FF-8F17-E1057B31F8A3}" type="slidenum">
              <a:rPr lang="en-US">
                <a:solidFill>
                  <a:srgbClr val="000000"/>
                </a:solidFill>
              </a:rPr>
              <a:pPr/>
              <a:t>86</a:t>
            </a:fld>
            <a:endParaRPr lang="en-US">
              <a:solidFill>
                <a:srgbClr val="000000"/>
              </a:solidFill>
            </a:endParaRPr>
          </a:p>
        </p:txBody>
      </p:sp>
      <p:sp>
        <p:nvSpPr>
          <p:cNvPr id="192515" name="Rectangle 2"/>
          <p:cNvSpPr>
            <a:spLocks noGrp="1" noChangeArrowheads="1"/>
          </p:cNvSpPr>
          <p:nvPr>
            <p:ph type="body" idx="1"/>
          </p:nvPr>
        </p:nvSpPr>
        <p:spPr bwMode="auto">
          <a:xfrm>
            <a:off x="915988" y="4416425"/>
            <a:ext cx="5049837" cy="4183063"/>
          </a:xfrm>
          <a:prstGeom prst="rect">
            <a:avLst/>
          </a:prstGeom>
          <a:noFill/>
          <a:ln>
            <a:miter lim="800000"/>
            <a:headEnd/>
            <a:tailEnd/>
          </a:ln>
        </p:spPr>
        <p:txBody>
          <a:bodyPr lIns="92822" tIns="46411" rIns="92822" bIns="46411"/>
          <a:lstStyle/>
          <a:p>
            <a:endParaRPr lang="en-US" smtClean="0"/>
          </a:p>
        </p:txBody>
      </p:sp>
      <p:sp>
        <p:nvSpPr>
          <p:cNvPr id="192516" name="Rectangle 3"/>
          <p:cNvSpPr>
            <a:spLocks noGrp="1" noRot="1" noChangeAspect="1" noChangeArrowheads="1" noTextEdit="1"/>
          </p:cNvSpPr>
          <p:nvPr>
            <p:ph type="sldImg"/>
          </p:nvPr>
        </p:nvSpPr>
        <p:spPr bwMode="auto">
          <a:xfrm>
            <a:off x="1128713" y="701675"/>
            <a:ext cx="4630737" cy="3473450"/>
          </a:xfrm>
          <a:prstGeom prst="rect">
            <a:avLst/>
          </a:prstGeom>
          <a:noFill/>
          <a:ln w="12700">
            <a:solidFill>
              <a:schemeClr val="tx1"/>
            </a:solidFill>
            <a:miter lim="800000"/>
            <a:headEnd/>
            <a:tailEnd/>
          </a:ln>
        </p:spPr>
      </p:sp>
    </p:spTree>
    <p:extLst>
      <p:ext uri="{BB962C8B-B14F-4D97-AF65-F5344CB8AC3E}">
        <p14:creationId xmlns:p14="http://schemas.microsoft.com/office/powerpoint/2010/main" val="292782995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05E76422-A8AB-45D9-8CE3-E469400AB077}" type="slidenum">
              <a:rPr lang="en-US">
                <a:solidFill>
                  <a:srgbClr val="000000"/>
                </a:solidFill>
              </a:rPr>
              <a:pPr/>
              <a:t>87</a:t>
            </a:fld>
            <a:endParaRPr lang="en-US">
              <a:solidFill>
                <a:srgbClr val="000000"/>
              </a:solidFill>
            </a:endParaRPr>
          </a:p>
        </p:txBody>
      </p:sp>
      <p:sp>
        <p:nvSpPr>
          <p:cNvPr id="193539" name="Rectangle 2"/>
          <p:cNvSpPr>
            <a:spLocks noGrp="1" noChangeArrowheads="1"/>
          </p:cNvSpPr>
          <p:nvPr>
            <p:ph type="body" idx="1"/>
          </p:nvPr>
        </p:nvSpPr>
        <p:spPr bwMode="auto">
          <a:xfrm>
            <a:off x="915988" y="4416425"/>
            <a:ext cx="5049837" cy="4183063"/>
          </a:xfrm>
          <a:prstGeom prst="rect">
            <a:avLst/>
          </a:prstGeom>
          <a:noFill/>
          <a:ln>
            <a:miter lim="800000"/>
            <a:headEnd/>
            <a:tailEnd/>
          </a:ln>
        </p:spPr>
        <p:txBody>
          <a:bodyPr lIns="92822" tIns="46411" rIns="92822" bIns="46411"/>
          <a:lstStyle/>
          <a:p>
            <a:endParaRPr lang="en-US" smtClean="0"/>
          </a:p>
        </p:txBody>
      </p:sp>
      <p:sp>
        <p:nvSpPr>
          <p:cNvPr id="193540" name="Rectangle 3"/>
          <p:cNvSpPr>
            <a:spLocks noGrp="1" noRot="1" noChangeAspect="1" noChangeArrowheads="1" noTextEdit="1"/>
          </p:cNvSpPr>
          <p:nvPr>
            <p:ph type="sldImg"/>
          </p:nvPr>
        </p:nvSpPr>
        <p:spPr bwMode="auto">
          <a:xfrm>
            <a:off x="1128713" y="701675"/>
            <a:ext cx="4630737" cy="3473450"/>
          </a:xfrm>
          <a:prstGeom prst="rect">
            <a:avLst/>
          </a:prstGeom>
          <a:noFill/>
          <a:ln w="12700">
            <a:solidFill>
              <a:schemeClr val="tx1"/>
            </a:solidFill>
            <a:miter lim="800000"/>
            <a:headEnd/>
            <a:tailEnd/>
          </a:ln>
        </p:spPr>
      </p:sp>
    </p:spTree>
    <p:extLst>
      <p:ext uri="{BB962C8B-B14F-4D97-AF65-F5344CB8AC3E}">
        <p14:creationId xmlns:p14="http://schemas.microsoft.com/office/powerpoint/2010/main" val="2488166855"/>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5738C77F-7AA6-445C-9C4A-CFF803F43BA1}" type="slidenum">
              <a:rPr lang="en-US">
                <a:solidFill>
                  <a:srgbClr val="000000"/>
                </a:solidFill>
              </a:rPr>
              <a:pPr/>
              <a:t>88</a:t>
            </a:fld>
            <a:endParaRPr lang="en-US">
              <a:solidFill>
                <a:srgbClr val="000000"/>
              </a:solidFill>
            </a:endParaRPr>
          </a:p>
        </p:txBody>
      </p:sp>
      <p:sp>
        <p:nvSpPr>
          <p:cNvPr id="194563" name="Rectangle 2"/>
          <p:cNvSpPr>
            <a:spLocks noGrp="1" noChangeArrowheads="1"/>
          </p:cNvSpPr>
          <p:nvPr>
            <p:ph type="body" idx="1"/>
          </p:nvPr>
        </p:nvSpPr>
        <p:spPr bwMode="auto">
          <a:xfrm>
            <a:off x="915988" y="4416425"/>
            <a:ext cx="5049837" cy="4183063"/>
          </a:xfrm>
          <a:prstGeom prst="rect">
            <a:avLst/>
          </a:prstGeom>
          <a:noFill/>
          <a:ln>
            <a:miter lim="800000"/>
            <a:headEnd/>
            <a:tailEnd/>
          </a:ln>
        </p:spPr>
        <p:txBody>
          <a:bodyPr lIns="92822" tIns="46411" rIns="92822" bIns="46411"/>
          <a:lstStyle/>
          <a:p>
            <a:endParaRPr lang="en-US" smtClean="0"/>
          </a:p>
        </p:txBody>
      </p:sp>
      <p:sp>
        <p:nvSpPr>
          <p:cNvPr id="194564" name="Rectangle 3"/>
          <p:cNvSpPr>
            <a:spLocks noGrp="1" noRot="1" noChangeAspect="1" noChangeArrowheads="1" noTextEdit="1"/>
          </p:cNvSpPr>
          <p:nvPr>
            <p:ph type="sldImg"/>
          </p:nvPr>
        </p:nvSpPr>
        <p:spPr bwMode="auto">
          <a:xfrm>
            <a:off x="1128713" y="701675"/>
            <a:ext cx="4630737" cy="3473450"/>
          </a:xfrm>
          <a:prstGeom prst="rect">
            <a:avLst/>
          </a:prstGeom>
          <a:noFill/>
          <a:ln w="12700">
            <a:solidFill>
              <a:schemeClr val="tx1"/>
            </a:solidFill>
            <a:miter lim="800000"/>
            <a:headEnd/>
            <a:tailEnd/>
          </a:ln>
        </p:spPr>
      </p:sp>
    </p:spTree>
    <p:extLst>
      <p:ext uri="{BB962C8B-B14F-4D97-AF65-F5344CB8AC3E}">
        <p14:creationId xmlns:p14="http://schemas.microsoft.com/office/powerpoint/2010/main" val="3207460379"/>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40553EFC-9C58-4A91-8391-607436159398}" type="slidenum">
              <a:rPr lang="en-US">
                <a:solidFill>
                  <a:srgbClr val="000000"/>
                </a:solidFill>
              </a:rPr>
              <a:pPr/>
              <a:t>89</a:t>
            </a:fld>
            <a:endParaRPr lang="en-US">
              <a:solidFill>
                <a:srgbClr val="000000"/>
              </a:solidFill>
            </a:endParaRPr>
          </a:p>
        </p:txBody>
      </p:sp>
      <p:sp>
        <p:nvSpPr>
          <p:cNvPr id="195587" name="Rectangle 2"/>
          <p:cNvSpPr>
            <a:spLocks noGrp="1" noChangeArrowheads="1"/>
          </p:cNvSpPr>
          <p:nvPr>
            <p:ph type="body" idx="1"/>
          </p:nvPr>
        </p:nvSpPr>
        <p:spPr bwMode="auto">
          <a:xfrm>
            <a:off x="915988" y="4416425"/>
            <a:ext cx="5049837" cy="4183063"/>
          </a:xfrm>
          <a:prstGeom prst="rect">
            <a:avLst/>
          </a:prstGeom>
          <a:noFill/>
          <a:ln>
            <a:miter lim="800000"/>
            <a:headEnd/>
            <a:tailEnd/>
          </a:ln>
        </p:spPr>
        <p:txBody>
          <a:bodyPr lIns="92822" tIns="46411" rIns="92822" bIns="46411"/>
          <a:lstStyle/>
          <a:p>
            <a:endParaRPr lang="en-US" smtClean="0"/>
          </a:p>
        </p:txBody>
      </p:sp>
      <p:sp>
        <p:nvSpPr>
          <p:cNvPr id="195588" name="Rectangle 3"/>
          <p:cNvSpPr>
            <a:spLocks noGrp="1" noRot="1" noChangeAspect="1" noChangeArrowheads="1" noTextEdit="1"/>
          </p:cNvSpPr>
          <p:nvPr>
            <p:ph type="sldImg"/>
          </p:nvPr>
        </p:nvSpPr>
        <p:spPr bwMode="auto">
          <a:xfrm>
            <a:off x="1128713" y="701675"/>
            <a:ext cx="4630737" cy="3473450"/>
          </a:xfrm>
          <a:prstGeom prst="rect">
            <a:avLst/>
          </a:prstGeom>
          <a:noFill/>
          <a:ln w="12700">
            <a:solidFill>
              <a:schemeClr val="tx1"/>
            </a:solidFill>
            <a:miter lim="800000"/>
            <a:headEnd/>
            <a:tailEnd/>
          </a:ln>
        </p:spPr>
      </p:sp>
    </p:spTree>
    <p:extLst>
      <p:ext uri="{BB962C8B-B14F-4D97-AF65-F5344CB8AC3E}">
        <p14:creationId xmlns:p14="http://schemas.microsoft.com/office/powerpoint/2010/main" val="3920212131"/>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9DA8356A-AF23-40BB-84B7-F9704B8AED2C}" type="slidenum">
              <a:rPr lang="en-US">
                <a:solidFill>
                  <a:srgbClr val="000000"/>
                </a:solidFill>
              </a:rPr>
              <a:pPr/>
              <a:t>90</a:t>
            </a:fld>
            <a:endParaRPr lang="en-US">
              <a:solidFill>
                <a:srgbClr val="000000"/>
              </a:solidFill>
            </a:endParaRPr>
          </a:p>
        </p:txBody>
      </p:sp>
      <p:sp>
        <p:nvSpPr>
          <p:cNvPr id="196611" name="Rectangle 2"/>
          <p:cNvSpPr>
            <a:spLocks noGrp="1" noChangeArrowheads="1"/>
          </p:cNvSpPr>
          <p:nvPr>
            <p:ph type="body" idx="1"/>
          </p:nvPr>
        </p:nvSpPr>
        <p:spPr bwMode="auto">
          <a:xfrm>
            <a:off x="915988" y="4416425"/>
            <a:ext cx="5049837" cy="4183063"/>
          </a:xfrm>
          <a:prstGeom prst="rect">
            <a:avLst/>
          </a:prstGeom>
          <a:noFill/>
          <a:ln>
            <a:miter lim="800000"/>
            <a:headEnd/>
            <a:tailEnd/>
          </a:ln>
        </p:spPr>
        <p:txBody>
          <a:bodyPr lIns="92822" tIns="46411" rIns="92822" bIns="46411"/>
          <a:lstStyle/>
          <a:p>
            <a:endParaRPr lang="en-US" smtClean="0"/>
          </a:p>
        </p:txBody>
      </p:sp>
      <p:sp>
        <p:nvSpPr>
          <p:cNvPr id="196612" name="Rectangle 3"/>
          <p:cNvSpPr>
            <a:spLocks noGrp="1" noRot="1" noChangeAspect="1" noChangeArrowheads="1" noTextEdit="1"/>
          </p:cNvSpPr>
          <p:nvPr>
            <p:ph type="sldImg"/>
          </p:nvPr>
        </p:nvSpPr>
        <p:spPr bwMode="auto">
          <a:xfrm>
            <a:off x="1128713" y="701675"/>
            <a:ext cx="4630737" cy="3473450"/>
          </a:xfrm>
          <a:prstGeom prst="rect">
            <a:avLst/>
          </a:prstGeom>
          <a:noFill/>
          <a:ln w="12700">
            <a:solidFill>
              <a:schemeClr val="tx1"/>
            </a:solidFill>
            <a:miter lim="800000"/>
            <a:headEnd/>
            <a:tailEnd/>
          </a:ln>
        </p:spPr>
      </p:sp>
    </p:spTree>
    <p:extLst>
      <p:ext uri="{BB962C8B-B14F-4D97-AF65-F5344CB8AC3E}">
        <p14:creationId xmlns:p14="http://schemas.microsoft.com/office/powerpoint/2010/main" val="2314509515"/>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7"/>
          <p:cNvSpPr>
            <a:spLocks noGrp="1" noChangeArrowheads="1"/>
          </p:cNvSpPr>
          <p:nvPr>
            <p:ph type="sldNum" sz="quarter" idx="4294967295"/>
          </p:nvPr>
        </p:nvSpPr>
        <p:spPr bwMode="auto">
          <a:xfrm>
            <a:off x="3897313" y="8829675"/>
            <a:ext cx="2982912" cy="465138"/>
          </a:xfrm>
          <a:prstGeom prst="rect">
            <a:avLst/>
          </a:prstGeom>
          <a:noFill/>
          <a:ln>
            <a:miter lim="800000"/>
            <a:headEnd/>
            <a:tailEnd/>
          </a:ln>
        </p:spPr>
        <p:txBody>
          <a:bodyPr lIns="92446" tIns="46223" rIns="92446" bIns="46223"/>
          <a:lstStyle/>
          <a:p>
            <a:fld id="{E8E2D3C6-9EB0-4A84-BC38-EA27C6F857AF}" type="slidenum">
              <a:rPr lang="en-US">
                <a:solidFill>
                  <a:srgbClr val="000000"/>
                </a:solidFill>
              </a:rPr>
              <a:pPr/>
              <a:t>91</a:t>
            </a:fld>
            <a:endParaRPr lang="en-US">
              <a:solidFill>
                <a:srgbClr val="000000"/>
              </a:solidFill>
            </a:endParaRPr>
          </a:p>
        </p:txBody>
      </p:sp>
      <p:sp>
        <p:nvSpPr>
          <p:cNvPr id="197635" name="Rectangle 2"/>
          <p:cNvSpPr>
            <a:spLocks noGrp="1" noChangeArrowheads="1"/>
          </p:cNvSpPr>
          <p:nvPr>
            <p:ph type="body" idx="1"/>
          </p:nvPr>
        </p:nvSpPr>
        <p:spPr bwMode="auto">
          <a:xfrm>
            <a:off x="915988" y="4416425"/>
            <a:ext cx="5049837" cy="4183063"/>
          </a:xfrm>
          <a:prstGeom prst="rect">
            <a:avLst/>
          </a:prstGeom>
          <a:noFill/>
          <a:ln>
            <a:miter lim="800000"/>
            <a:headEnd/>
            <a:tailEnd/>
          </a:ln>
        </p:spPr>
        <p:txBody>
          <a:bodyPr lIns="92822" tIns="46411" rIns="92822" bIns="46411"/>
          <a:lstStyle/>
          <a:p>
            <a:endParaRPr lang="en-US" smtClean="0"/>
          </a:p>
        </p:txBody>
      </p:sp>
      <p:sp>
        <p:nvSpPr>
          <p:cNvPr id="197636" name="Rectangle 3"/>
          <p:cNvSpPr>
            <a:spLocks noGrp="1" noRot="1" noChangeAspect="1" noChangeArrowheads="1" noTextEdit="1"/>
          </p:cNvSpPr>
          <p:nvPr>
            <p:ph type="sldImg"/>
          </p:nvPr>
        </p:nvSpPr>
        <p:spPr bwMode="auto">
          <a:xfrm>
            <a:off x="1128713" y="701675"/>
            <a:ext cx="4630737" cy="3473450"/>
          </a:xfrm>
          <a:prstGeom prst="rect">
            <a:avLst/>
          </a:prstGeom>
          <a:noFill/>
          <a:ln w="12700">
            <a:solidFill>
              <a:schemeClr val="tx1"/>
            </a:solidFill>
            <a:miter lim="800000"/>
            <a:headEnd/>
            <a:tailEnd/>
          </a:ln>
        </p:spPr>
      </p:sp>
    </p:spTree>
    <p:extLst>
      <p:ext uri="{BB962C8B-B14F-4D97-AF65-F5344CB8AC3E}">
        <p14:creationId xmlns:p14="http://schemas.microsoft.com/office/powerpoint/2010/main" val="222258447"/>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Slide Image Placeholder 1"/>
          <p:cNvSpPr>
            <a:spLocks noGrp="1" noRot="1" noChangeAspect="1"/>
          </p:cNvSpPr>
          <p:nvPr>
            <p:ph type="sldImg"/>
          </p:nvPr>
        </p:nvSpPr>
        <p:spPr bwMode="auto">
          <a:xfrm>
            <a:off x="1117600" y="696913"/>
            <a:ext cx="4648200" cy="3486150"/>
          </a:xfrm>
          <a:prstGeom prst="rect">
            <a:avLst/>
          </a:prstGeom>
          <a:noFill/>
          <a:ln w="12700">
            <a:solidFill>
              <a:srgbClr val="000000"/>
            </a:solidFill>
            <a:miter lim="800000"/>
            <a:headEnd/>
            <a:tailEnd/>
          </a:ln>
        </p:spPr>
      </p:sp>
      <p:sp>
        <p:nvSpPr>
          <p:cNvPr id="198659"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a:lstStyle/>
          <a:p>
            <a:r>
              <a:rPr lang="en-US" b="1" smtClean="0"/>
              <a:t>SHOW SLIDE:  AUTHORITY AND REFERENCES</a:t>
            </a:r>
          </a:p>
          <a:p>
            <a:endParaRPr lang="en-US" b="1" smtClean="0"/>
          </a:p>
          <a:p>
            <a:r>
              <a:rPr lang="en-US" smtClean="0"/>
              <a:t>The legal basis for commissioned officer promotions is contained in Title 10, United States Code (USC).  This law prescribes:</a:t>
            </a:r>
          </a:p>
          <a:p>
            <a:endParaRPr lang="en-US" smtClean="0"/>
          </a:p>
          <a:p>
            <a:pPr>
              <a:buFontTx/>
              <a:buChar char="•"/>
            </a:pPr>
            <a:r>
              <a:rPr lang="en-US" smtClean="0"/>
              <a:t> Strength and grade authorizations</a:t>
            </a:r>
          </a:p>
          <a:p>
            <a:pPr>
              <a:buFontTx/>
              <a:buChar char="•"/>
            </a:pPr>
            <a:r>
              <a:rPr lang="en-US" smtClean="0"/>
              <a:t> Promotion list components</a:t>
            </a:r>
          </a:p>
          <a:p>
            <a:pPr>
              <a:buFontTx/>
              <a:buChar char="•"/>
            </a:pPr>
            <a:r>
              <a:rPr lang="en-US" smtClean="0"/>
              <a:t> Promotion procedures</a:t>
            </a:r>
          </a:p>
          <a:p>
            <a:pPr>
              <a:buFontTx/>
              <a:buChar char="•"/>
            </a:pPr>
            <a:r>
              <a:rPr lang="en-US" smtClean="0"/>
              <a:t> Separation procedures resulting from non-selection</a:t>
            </a:r>
          </a:p>
          <a:p>
            <a:endParaRPr lang="en-US" smtClean="0"/>
          </a:p>
          <a:p>
            <a:r>
              <a:rPr lang="en-US" smtClean="0"/>
              <a:t>The statutory requirements of Title 10 USC are carried out through DOD Directives, Army Regulations, and policy developed by the Army G-1 to administer the officer promotion system.  While as an S-1 it is unlikely you will ever need to refer to anything but an Army Regulation, as an HR Subject Matter Expert, principal HR advisor to your commander, and HR professional, these references will provide you with the “big picture” on officer promotions.  I encourage you to review the hyperlinks when you have an opportunity.</a:t>
            </a:r>
            <a:endParaRPr lang="en-US" b="1" smtClean="0"/>
          </a:p>
        </p:txBody>
      </p:sp>
    </p:spTree>
    <p:extLst>
      <p:ext uri="{BB962C8B-B14F-4D97-AF65-F5344CB8AC3E}">
        <p14:creationId xmlns:p14="http://schemas.microsoft.com/office/powerpoint/2010/main" val="1865037376"/>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Slide Image Placeholder 1"/>
          <p:cNvSpPr>
            <a:spLocks noGrp="1" noRot="1" noChangeAspect="1"/>
          </p:cNvSpPr>
          <p:nvPr>
            <p:ph type="sldImg"/>
          </p:nvPr>
        </p:nvSpPr>
        <p:spPr bwMode="auto">
          <a:xfrm>
            <a:off x="1117600" y="696913"/>
            <a:ext cx="4648200" cy="3486150"/>
          </a:xfrm>
          <a:prstGeom prst="rect">
            <a:avLst/>
          </a:prstGeom>
          <a:noFill/>
          <a:ln w="12700">
            <a:solidFill>
              <a:srgbClr val="000000"/>
            </a:solidFill>
            <a:miter lim="800000"/>
            <a:headEnd/>
            <a:tailEnd/>
          </a:ln>
        </p:spPr>
      </p:sp>
      <p:sp>
        <p:nvSpPr>
          <p:cNvPr id="199683"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a:lstStyle/>
          <a:p>
            <a:r>
              <a:rPr lang="en-US" b="1" smtClean="0"/>
              <a:t>SHOW SLIDE:   FREQUENTLY ASKED QUESTIONS (FAQs)</a:t>
            </a:r>
            <a:endParaRPr lang="en-US" smtClean="0"/>
          </a:p>
        </p:txBody>
      </p:sp>
    </p:spTree>
    <p:extLst>
      <p:ext uri="{BB962C8B-B14F-4D97-AF65-F5344CB8AC3E}">
        <p14:creationId xmlns:p14="http://schemas.microsoft.com/office/powerpoint/2010/main" val="263453506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Slide Image Placeholder 1"/>
          <p:cNvSpPr>
            <a:spLocks noGrp="1" noRot="1" noChangeAspect="1"/>
          </p:cNvSpPr>
          <p:nvPr>
            <p:ph type="sldImg"/>
          </p:nvPr>
        </p:nvSpPr>
        <p:spPr bwMode="auto">
          <a:xfrm>
            <a:off x="1117600" y="696913"/>
            <a:ext cx="4648200" cy="3486150"/>
          </a:xfrm>
          <a:prstGeom prst="rect">
            <a:avLst/>
          </a:prstGeom>
          <a:noFill/>
          <a:ln w="12700">
            <a:solidFill>
              <a:srgbClr val="000000"/>
            </a:solidFill>
            <a:miter lim="800000"/>
            <a:headEnd/>
            <a:tailEnd/>
          </a:ln>
        </p:spPr>
      </p:sp>
      <p:sp>
        <p:nvSpPr>
          <p:cNvPr id="200707"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a:lstStyle/>
          <a:p>
            <a:r>
              <a:rPr lang="en-US" b="1" smtClean="0"/>
              <a:t>SHOW SLIDE:   FREQUENTLY ASKED QUESTIONS (FAQs)</a:t>
            </a:r>
            <a:endParaRPr lang="en-US" smtClean="0"/>
          </a:p>
          <a:p>
            <a:endParaRPr lang="en-US" smtClean="0"/>
          </a:p>
        </p:txBody>
      </p:sp>
    </p:spTree>
    <p:extLst>
      <p:ext uri="{BB962C8B-B14F-4D97-AF65-F5344CB8AC3E}">
        <p14:creationId xmlns:p14="http://schemas.microsoft.com/office/powerpoint/2010/main" val="2553415566"/>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Slide Image Placeholder 1"/>
          <p:cNvSpPr>
            <a:spLocks noGrp="1" noRot="1" noChangeAspect="1"/>
          </p:cNvSpPr>
          <p:nvPr>
            <p:ph type="sldImg"/>
          </p:nvPr>
        </p:nvSpPr>
        <p:spPr bwMode="auto">
          <a:xfrm>
            <a:off x="1117600" y="696913"/>
            <a:ext cx="4648200" cy="3486150"/>
          </a:xfrm>
          <a:prstGeom prst="rect">
            <a:avLst/>
          </a:prstGeom>
          <a:noFill/>
          <a:ln w="12700">
            <a:solidFill>
              <a:srgbClr val="000000"/>
            </a:solidFill>
            <a:miter lim="800000"/>
            <a:headEnd/>
            <a:tailEnd/>
          </a:ln>
        </p:spPr>
      </p:sp>
      <p:sp>
        <p:nvSpPr>
          <p:cNvPr id="201731" name="Notes Placeholder 2"/>
          <p:cNvSpPr>
            <a:spLocks noGrp="1"/>
          </p:cNvSpPr>
          <p:nvPr>
            <p:ph type="body" idx="1"/>
          </p:nvPr>
        </p:nvSpPr>
        <p:spPr bwMode="auto">
          <a:xfrm>
            <a:off x="688975" y="4416425"/>
            <a:ext cx="5505450" cy="4183063"/>
          </a:xfrm>
          <a:prstGeom prst="rect">
            <a:avLst/>
          </a:prstGeom>
          <a:noFill/>
          <a:ln>
            <a:miter lim="800000"/>
            <a:headEnd/>
            <a:tailEnd/>
          </a:ln>
        </p:spPr>
        <p:txBody>
          <a:bodyPr/>
          <a:lstStyle/>
          <a:p>
            <a:r>
              <a:rPr lang="en-US" b="1" smtClean="0"/>
              <a:t>SHOW SLIDE:   FREQUENTLY ASKED QUESTIONS (FAQs)</a:t>
            </a:r>
            <a:endParaRPr lang="en-US" smtClean="0"/>
          </a:p>
          <a:p>
            <a:endParaRPr lang="en-US" smtClean="0"/>
          </a:p>
        </p:txBody>
      </p:sp>
    </p:spTree>
    <p:extLst>
      <p:ext uri="{BB962C8B-B14F-4D97-AF65-F5344CB8AC3E}">
        <p14:creationId xmlns:p14="http://schemas.microsoft.com/office/powerpoint/2010/main" val="4201007436"/>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bwMode="auto">
          <a:xfrm>
            <a:off x="1117600" y="696913"/>
            <a:ext cx="4646613" cy="3486150"/>
          </a:xfrm>
          <a:prstGeom prst="rect">
            <a:avLst/>
          </a:prstGeom>
          <a:solidFill>
            <a:srgbClr val="FFFFFF"/>
          </a:solidFill>
          <a:ln>
            <a:solidFill>
              <a:srgbClr val="000000"/>
            </a:solidFill>
            <a:miter lim="800000"/>
            <a:headEnd/>
            <a:tailEnd/>
          </a:ln>
        </p:spPr>
      </p:sp>
      <p:sp>
        <p:nvSpPr>
          <p:cNvPr id="113667" name="Rectangle 3"/>
          <p:cNvSpPr>
            <a:spLocks noGrp="1" noChangeArrowheads="1"/>
          </p:cNvSpPr>
          <p:nvPr>
            <p:ph type="body" idx="1"/>
          </p:nvPr>
        </p:nvSpPr>
        <p:spPr bwMode="auto">
          <a:xfrm>
            <a:off x="571500" y="4414838"/>
            <a:ext cx="5719763" cy="4184650"/>
          </a:xfrm>
          <a:prstGeom prst="rect">
            <a:avLst/>
          </a:prstGeom>
          <a:solidFill>
            <a:srgbClr val="FFFFFF"/>
          </a:solidFill>
          <a:ln>
            <a:miter lim="800000"/>
            <a:headEnd/>
            <a:tailEnd/>
          </a:ln>
        </p:spPr>
        <p:txBody>
          <a:bodyPr lIns="92062" tIns="46031" rIns="92062" bIns="46031"/>
          <a:lstStyle/>
          <a:p>
            <a:pPr>
              <a:spcBef>
                <a:spcPct val="0"/>
              </a:spcBef>
            </a:pPr>
            <a:r>
              <a:rPr lang="en-US" b="1" dirty="0" smtClean="0"/>
              <a:t>SHOW SLIDE:  TERMINAL LEARNING OBJECTIVE</a:t>
            </a:r>
          </a:p>
          <a:p>
            <a:pPr>
              <a:spcBef>
                <a:spcPct val="0"/>
              </a:spcBef>
            </a:pPr>
            <a:endParaRPr lang="en-US" b="1" dirty="0" smtClean="0"/>
          </a:p>
        </p:txBody>
      </p:sp>
    </p:spTree>
    <p:extLst>
      <p:ext uri="{BB962C8B-B14F-4D97-AF65-F5344CB8AC3E}">
        <p14:creationId xmlns:p14="http://schemas.microsoft.com/office/powerpoint/2010/main" val="37394308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4A366C50-E239-420E-A470-031A7F3E1F17}" type="slidenum">
              <a:rPr lang="en-US"/>
              <a:pPr>
                <a:defRPr/>
              </a:pPr>
              <a:t>‹#›</a:t>
            </a:fld>
            <a:endParaRPr lang="en-US"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B689DCDB-C77F-4F7D-952B-5FC82F5CA993}" type="slidenum">
              <a:rPr lang="en-US"/>
              <a:pPr>
                <a:defRPr/>
              </a:pPr>
              <a:t>‹#›</a:t>
            </a:fld>
            <a:endParaRPr lang="en-US" dirty="0"/>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6AB023F2-AE89-430F-8B88-36AF3C5C62CE}" type="slidenum">
              <a:rPr lang="en-US"/>
              <a:pPr>
                <a:defRPr/>
              </a:pPr>
              <a:t>‹#›</a:t>
            </a:fld>
            <a:endParaRPr lang="en-US" dirty="0"/>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Footer Placeholder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F2785943-810B-4428-AD5C-BD28B68196F4}" type="slidenum">
              <a:rPr lang="en-US"/>
              <a:pPr>
                <a:defRPr/>
              </a:pPr>
              <a:t>‹#›</a:t>
            </a:fld>
            <a:endParaRPr lang="en-US" dirty="0"/>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pPr>
              <a:defRPr/>
            </a:pPr>
            <a:fld id="{8EB62D5B-D42E-4629-AFDA-68D89246F6EB}" type="slidenum">
              <a:rPr lang="en-US"/>
              <a:pPr>
                <a:defRPr/>
              </a:pPr>
              <a:t>‹#›</a:t>
            </a:fld>
            <a:endParaRPr lang="en-US" dirty="0"/>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7C1185E2-F6B5-4CD8-B9D1-5CF51607BEBF}" type="slidenum">
              <a:rPr lang="en-US"/>
              <a:pPr>
                <a:defRPr/>
              </a:pPr>
              <a:t>‹#›</a:t>
            </a:fld>
            <a:endParaRPr lang="en-US" dirty="0"/>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pPr>
              <a:defRPr/>
            </a:pPr>
            <a:fld id="{21B90117-B4C6-4A7D-B0BA-E785E6DE3A10}" type="slidenum">
              <a:rPr lang="en-US"/>
              <a:pPr>
                <a:defRPr/>
              </a:pPr>
              <a:t>‹#›</a:t>
            </a:fld>
            <a:endParaRPr lang="en-US" dirty="0"/>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Footer Placeholder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324C342E-3D36-4FDF-BB42-BCCBBD92975F}" type="slidenum">
              <a:rPr lang="en-US"/>
              <a:pPr>
                <a:defRPr/>
              </a:pPr>
              <a:t>‹#›</a:t>
            </a:fld>
            <a:endParaRPr lang="en-US" dirty="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Footer Placeholder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38C37550-2F4E-4589-82D1-E194CCD99967}" type="slidenum">
              <a:rPr lang="en-US"/>
              <a:pPr>
                <a:defRPr/>
              </a:pPr>
              <a:t>‹#›</a:t>
            </a:fld>
            <a:endParaRPr lang="en-US" dirty="0"/>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7A086972-D725-4EC6-A369-641350619BFF}" type="slidenum">
              <a:rPr lang="en-US"/>
              <a:pPr>
                <a:defRPr/>
              </a:pPr>
              <a:t>‹#›</a:t>
            </a:fld>
            <a:endParaRPr lang="en-US" dirty="0"/>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2400"/>
            <a:ext cx="2057400" cy="6278563"/>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2400"/>
            <a:ext cx="6019800" cy="62785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66EA2702-AB81-479D-B12B-7B09C46176AD}" type="slidenum">
              <a:rPr lang="en-US"/>
              <a:pPr>
                <a:defRPr/>
              </a:pPr>
              <a:t>‹#›</a:t>
            </a:fld>
            <a:endParaRPr lang="en-US" dirty="0"/>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Footer Placeholder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4556EBC9-13E8-43A4-92F7-DCC42FD474D3}" type="slidenum">
              <a:rPr lang="en-US"/>
              <a:pPr>
                <a:defRPr/>
              </a:pPr>
              <a:t>‹#›</a:t>
            </a:fld>
            <a:endParaRPr lang="en-US" dirty="0"/>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prstGeom prst="rect">
            <a:avLst/>
          </a:prstGeo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a:prstGeom prst="rect">
            <a:avLst/>
          </a:prstGeom>
        </p:spPr>
        <p:txBody>
          <a:bodyPr/>
          <a:lstStyle/>
          <a:p>
            <a:pPr lvl="0"/>
            <a:endParaRPr lang="en-US" noProof="0" dirty="0" smtClean="0"/>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9419E9BB-564D-4774-879A-92D00DC27726}" type="slidenum">
              <a:rPr lang="en-US"/>
              <a:pPr>
                <a:defRPr/>
              </a:pPr>
              <a:t>‹#›</a:t>
            </a:fld>
            <a:endParaRPr lang="en-US" dirty="0"/>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48156F8F-1695-44DA-BE7A-4D3E023E6AB1}" type="slidenum">
              <a:rPr lang="en-US"/>
              <a:pPr>
                <a:defRPr/>
              </a:pPr>
              <a:t>‹#›</a:t>
            </a:fld>
            <a:endParaRPr lang="en-US" dirty="0"/>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4148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BDF41514-D4AE-4805-B02D-9147B4F0DDF1}" type="datetimeFigureOut">
              <a:rPr lang="en-US"/>
              <a:pPr>
                <a:defRPr/>
              </a:pPr>
              <a:t>2/5/2015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3997F41-093E-4963-AA3F-DB4E03B0A0B9}" type="slidenum">
              <a:rPr lang="en-US"/>
              <a:pPr>
                <a:defRPr/>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B4D2D25-3E53-47CF-BCD3-779D11DB7CC3}" type="datetimeFigureOut">
              <a:rPr lang="en-US"/>
              <a:pPr>
                <a:defRPr/>
              </a:pPr>
              <a:t>2/5/2015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B3A92D0-7345-462C-AE3B-0C5A2BD1D551}" type="slidenum">
              <a:rPr lang="en-US"/>
              <a:pPr>
                <a:defRPr/>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220A84B-5253-4B6D-B996-821A870A6FC3}" type="datetimeFigureOut">
              <a:rPr lang="en-US"/>
              <a:pPr>
                <a:defRPr/>
              </a:pPr>
              <a:t>2/5/2015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4BF7E41-2524-44F6-8544-87FDE6942AD2}" type="slidenum">
              <a:rPr lang="en-US"/>
              <a:pPr>
                <a:defRPr/>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730E616-9F37-41B4-BCD7-F11FA7791D2F}" type="datetimeFigureOut">
              <a:rPr lang="en-US"/>
              <a:pPr>
                <a:defRPr/>
              </a:pPr>
              <a:t>2/5/2015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E23709D-4F36-4A26-B642-5B616EA68C2A}" type="slidenum">
              <a:rPr lang="en-US"/>
              <a:pPr>
                <a:defRPr/>
              </a:pPr>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82102BC5-C296-426A-8ABF-006040685504}" type="datetimeFigureOut">
              <a:rPr lang="en-US"/>
              <a:pPr>
                <a:defRPr/>
              </a:pPr>
              <a:t>2/5/2015</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18AB209-702F-4A6C-ACA8-70B783949F28}" type="slidenum">
              <a:rPr lang="en-US"/>
              <a:pPr>
                <a:defRPr/>
              </a:pPr>
              <a:t>‹#›</a:t>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EEA67DE-9C3C-45A9-AEA4-7FE3F5464325}" type="datetimeFigureOut">
              <a:rPr lang="en-US"/>
              <a:pPr>
                <a:defRPr/>
              </a:pPr>
              <a:t>2/5/2015</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52FB07C-692F-4F84-85C4-1DB04CBE7B2E}" type="slidenum">
              <a:rPr lang="en-US"/>
              <a:pPr>
                <a:defRPr/>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A969A01-E6FB-4CC6-B638-6034995BB31B}" type="datetimeFigureOut">
              <a:rPr lang="en-US"/>
              <a:pPr>
                <a:defRPr/>
              </a:pPr>
              <a:t>2/5/2015</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67F5FA2-C3E4-4C7A-AE60-81707A2C710B}" type="slidenum">
              <a:rPr lang="en-US"/>
              <a:pPr>
                <a:defRPr/>
              </a:pPr>
              <a:t>‹#›</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2D6E6B6-55CE-434A-B25B-E2AEDF6E27CD}" type="datetimeFigureOut">
              <a:rPr lang="en-US"/>
              <a:pPr>
                <a:defRPr/>
              </a:pPr>
              <a:t>2/5/2015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3B0CC8D-C55F-456B-AB9B-C2CBBFFDD0FE}" type="slidenum">
              <a:rPr lang="en-US"/>
              <a:pPr>
                <a:defRPr/>
              </a:pPr>
              <a:t>‹#›</a:t>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960ACC9-6BD0-45CA-85E7-5FA7D47A014B}" type="datetimeFigureOut">
              <a:rPr lang="en-US"/>
              <a:pPr>
                <a:defRPr/>
              </a:pPr>
              <a:t>2/5/2015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2BC1C26-CB08-4525-8485-64C22D95B9F5}" type="slidenum">
              <a:rPr lang="en-US"/>
              <a:pPr>
                <a:defRPr/>
              </a:pPr>
              <a:t>‹#›</a:t>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741AB86-ACB0-4D12-9225-DC257A868DFB}" type="datetimeFigureOut">
              <a:rPr lang="en-US"/>
              <a:pPr>
                <a:defRPr/>
              </a:pPr>
              <a:t>2/5/2015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5A1C575-9FB8-4D55-8511-D53E6B18A42D}" type="slidenum">
              <a:rPr lang="en-US"/>
              <a:pPr>
                <a:defRPr/>
              </a:pPr>
              <a:t>‹#›</a:t>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CFCE4BF-51D2-413A-BCCB-EFA187FF197C}" type="datetimeFigureOut">
              <a:rPr lang="en-US"/>
              <a:pPr>
                <a:defRPr/>
              </a:pPr>
              <a:t>2/5/2015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EDD9B8D-5B95-4126-88BA-CFE23321D54C}"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image" Target="../media/image3.png"/><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7766" name="Rectangle 6"/>
          <p:cNvSpPr>
            <a:spLocks noGrp="1" noChangeArrowheads="1"/>
          </p:cNvSpPr>
          <p:nvPr>
            <p:ph type="sldNum" sz="quarter" idx="4"/>
          </p:nvPr>
        </p:nvSpPr>
        <p:spPr bwMode="auto">
          <a:xfrm>
            <a:off x="7010400" y="6381750"/>
            <a:ext cx="2133600" cy="476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1200" b="0">
                <a:cs typeface="+mn-cs"/>
              </a:defRPr>
            </a:lvl1pPr>
          </a:lstStyle>
          <a:p>
            <a:pPr>
              <a:defRPr/>
            </a:pPr>
            <a:fld id="{A8A4B7C5-E7E5-4CCF-9F0A-721E2B513E7A}" type="slidenum">
              <a:rPr lang="en-US"/>
              <a:pPr>
                <a:defRPr/>
              </a:pPr>
              <a:t>‹#›</a:t>
            </a:fld>
            <a:endParaRPr lang="en-US" dirty="0"/>
          </a:p>
        </p:txBody>
      </p:sp>
      <p:grpSp>
        <p:nvGrpSpPr>
          <p:cNvPr id="2051" name="Group 7"/>
          <p:cNvGrpSpPr>
            <a:grpSpLocks/>
          </p:cNvGrpSpPr>
          <p:nvPr userDrawn="1"/>
        </p:nvGrpSpPr>
        <p:grpSpPr bwMode="auto">
          <a:xfrm>
            <a:off x="85725" y="95250"/>
            <a:ext cx="1220788" cy="849313"/>
            <a:chOff x="0" y="65548"/>
            <a:chExt cx="1220770" cy="848852"/>
          </a:xfrm>
        </p:grpSpPr>
        <p:pic>
          <p:nvPicPr>
            <p:cNvPr id="2056" name="Picture 4" descr="Master Sergeant (MSG)"/>
            <p:cNvPicPr>
              <a:picLocks noChangeAspect="1" noChangeArrowheads="1"/>
            </p:cNvPicPr>
            <p:nvPr/>
          </p:nvPicPr>
          <p:blipFill>
            <a:blip r:embed="rId17" cstate="print"/>
            <a:srcRect/>
            <a:stretch>
              <a:fillRect/>
            </a:stretch>
          </p:blipFill>
          <p:spPr bwMode="auto">
            <a:xfrm>
              <a:off x="672130" y="589853"/>
              <a:ext cx="548640" cy="324547"/>
            </a:xfrm>
            <a:prstGeom prst="rect">
              <a:avLst/>
            </a:prstGeom>
            <a:noFill/>
            <a:ln w="9525">
              <a:noFill/>
              <a:miter lim="800000"/>
              <a:headEnd/>
              <a:tailEnd/>
            </a:ln>
          </p:spPr>
        </p:pic>
        <p:pic>
          <p:nvPicPr>
            <p:cNvPr id="2057" name="Picture 6" descr="Chief Warrant Officer 2 (CW2)"/>
            <p:cNvPicPr>
              <a:picLocks noChangeAspect="1" noChangeArrowheads="1"/>
            </p:cNvPicPr>
            <p:nvPr/>
          </p:nvPicPr>
          <p:blipFill>
            <a:blip r:embed="rId18" cstate="print"/>
            <a:srcRect/>
            <a:stretch>
              <a:fillRect/>
            </a:stretch>
          </p:blipFill>
          <p:spPr bwMode="auto">
            <a:xfrm>
              <a:off x="350895" y="341468"/>
              <a:ext cx="548640" cy="324548"/>
            </a:xfrm>
            <a:prstGeom prst="rect">
              <a:avLst/>
            </a:prstGeom>
            <a:noFill/>
            <a:ln w="9525">
              <a:noFill/>
              <a:miter lim="800000"/>
              <a:headEnd/>
              <a:tailEnd/>
            </a:ln>
          </p:spPr>
        </p:pic>
        <p:pic>
          <p:nvPicPr>
            <p:cNvPr id="2058" name="Picture 8" descr="Major (MAJ)"/>
            <p:cNvPicPr>
              <a:picLocks noChangeAspect="1" noChangeArrowheads="1"/>
            </p:cNvPicPr>
            <p:nvPr/>
          </p:nvPicPr>
          <p:blipFill>
            <a:blip r:embed="rId19" cstate="print"/>
            <a:srcRect/>
            <a:stretch>
              <a:fillRect/>
            </a:stretch>
          </p:blipFill>
          <p:spPr bwMode="auto">
            <a:xfrm>
              <a:off x="0" y="65548"/>
              <a:ext cx="548640" cy="324547"/>
            </a:xfrm>
            <a:prstGeom prst="rect">
              <a:avLst/>
            </a:prstGeom>
            <a:noFill/>
            <a:ln w="9525">
              <a:noFill/>
              <a:miter lim="800000"/>
              <a:headEnd/>
              <a:tailEnd/>
            </a:ln>
          </p:spPr>
        </p:pic>
      </p:grpSp>
      <p:grpSp>
        <p:nvGrpSpPr>
          <p:cNvPr id="2052" name="Group 26"/>
          <p:cNvGrpSpPr>
            <a:grpSpLocks/>
          </p:cNvGrpSpPr>
          <p:nvPr userDrawn="1"/>
        </p:nvGrpSpPr>
        <p:grpSpPr bwMode="auto">
          <a:xfrm>
            <a:off x="8404225" y="95250"/>
            <a:ext cx="633413" cy="504825"/>
            <a:chOff x="6625219" y="3429000"/>
            <a:chExt cx="634063" cy="504894"/>
          </a:xfrm>
        </p:grpSpPr>
        <p:sp>
          <p:nvSpPr>
            <p:cNvPr id="16" name="Rectangle 15"/>
            <p:cNvSpPr/>
            <p:nvPr/>
          </p:nvSpPr>
          <p:spPr>
            <a:xfrm>
              <a:off x="6625219" y="3429000"/>
              <a:ext cx="634063" cy="5048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n-US" dirty="0"/>
            </a:p>
          </p:txBody>
        </p:sp>
        <p:pic>
          <p:nvPicPr>
            <p:cNvPr id="2055" name="Picture 3"/>
            <p:cNvPicPr>
              <a:picLocks noChangeAspect="1" noChangeArrowheads="1"/>
            </p:cNvPicPr>
            <p:nvPr/>
          </p:nvPicPr>
          <p:blipFill>
            <a:blip r:embed="rId20" cstate="print"/>
            <a:srcRect/>
            <a:stretch>
              <a:fillRect/>
            </a:stretch>
          </p:blipFill>
          <p:spPr bwMode="auto">
            <a:xfrm>
              <a:off x="6640982" y="3448734"/>
              <a:ext cx="585788" cy="452267"/>
            </a:xfrm>
            <a:prstGeom prst="rect">
              <a:avLst/>
            </a:prstGeom>
            <a:noFill/>
            <a:ln w="9525">
              <a:noFill/>
              <a:miter lim="800000"/>
              <a:headEnd/>
              <a:tailEnd/>
            </a:ln>
          </p:spPr>
        </p:pic>
      </p:grpSp>
      <p:cxnSp>
        <p:nvCxnSpPr>
          <p:cNvPr id="2053" name="Straight Connector 17"/>
          <p:cNvCxnSpPr>
            <a:cxnSpLocks noChangeShapeType="1"/>
          </p:cNvCxnSpPr>
          <p:nvPr userDrawn="1"/>
        </p:nvCxnSpPr>
        <p:spPr bwMode="auto">
          <a:xfrm>
            <a:off x="0" y="1076325"/>
            <a:ext cx="9144000" cy="20638"/>
          </a:xfrm>
          <a:prstGeom prst="line">
            <a:avLst/>
          </a:prstGeom>
          <a:noFill/>
          <a:ln w="28575" algn="ctr">
            <a:solidFill>
              <a:srgbClr val="FFC000"/>
            </a:solidFill>
            <a:round/>
            <a:headEnd/>
            <a:tailEnd/>
          </a:ln>
        </p:spPr>
      </p:cxnSp>
    </p:spTree>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 id="2147483889" r:id="rId12"/>
    <p:sldLayoutId id="2147483890" r:id="rId13"/>
    <p:sldLayoutId id="2147483891" r:id="rId14"/>
    <p:sldLayoutId id="2147483892" r:id="rId15"/>
  </p:sldLayoutIdLst>
  <p:transition/>
  <p:timing>
    <p:tnLst>
      <p:par>
        <p:cTn id="1" dur="indefinite" restart="never" nodeType="tmRoot"/>
      </p:par>
    </p:tnLst>
  </p:timing>
  <p:hf hdr="0" ftr="0" dt="0"/>
  <p:txStyles>
    <p:titleStyle>
      <a:lvl1pPr algn="ctr" rtl="0" eaLnBrk="0" fontAlgn="base" hangingPunct="0">
        <a:spcBef>
          <a:spcPct val="0"/>
        </a:spcBef>
        <a:spcAft>
          <a:spcPct val="0"/>
        </a:spcAft>
        <a:defRPr sz="2800" b="1">
          <a:solidFill>
            <a:schemeClr val="tx2"/>
          </a:solidFill>
          <a:latin typeface="+mj-lt"/>
          <a:ea typeface="+mj-ea"/>
          <a:cs typeface="+mj-cs"/>
        </a:defRPr>
      </a:lvl1pPr>
      <a:lvl2pPr algn="ctr" rtl="0" eaLnBrk="0" fontAlgn="base" hangingPunct="0">
        <a:spcBef>
          <a:spcPct val="0"/>
        </a:spcBef>
        <a:spcAft>
          <a:spcPct val="0"/>
        </a:spcAft>
        <a:defRPr sz="2800" b="1">
          <a:solidFill>
            <a:schemeClr val="tx2"/>
          </a:solidFill>
          <a:latin typeface="Arial" charset="0"/>
        </a:defRPr>
      </a:lvl2pPr>
      <a:lvl3pPr algn="ctr" rtl="0" eaLnBrk="0" fontAlgn="base" hangingPunct="0">
        <a:spcBef>
          <a:spcPct val="0"/>
        </a:spcBef>
        <a:spcAft>
          <a:spcPct val="0"/>
        </a:spcAft>
        <a:defRPr sz="2800" b="1">
          <a:solidFill>
            <a:schemeClr val="tx2"/>
          </a:solidFill>
          <a:latin typeface="Arial" charset="0"/>
        </a:defRPr>
      </a:lvl3pPr>
      <a:lvl4pPr algn="ctr" rtl="0" eaLnBrk="0" fontAlgn="base" hangingPunct="0">
        <a:spcBef>
          <a:spcPct val="0"/>
        </a:spcBef>
        <a:spcAft>
          <a:spcPct val="0"/>
        </a:spcAft>
        <a:defRPr sz="2800" b="1">
          <a:solidFill>
            <a:schemeClr val="tx2"/>
          </a:solidFill>
          <a:latin typeface="Arial" charset="0"/>
        </a:defRPr>
      </a:lvl4pPr>
      <a:lvl5pPr algn="ctr" rtl="0" eaLnBrk="0" fontAlgn="base" hangingPunct="0">
        <a:spcBef>
          <a:spcPct val="0"/>
        </a:spcBef>
        <a:spcAft>
          <a:spcPct val="0"/>
        </a:spcAft>
        <a:defRPr sz="2800" b="1">
          <a:solidFill>
            <a:schemeClr val="tx2"/>
          </a:solidFill>
          <a:latin typeface="Arial" charset="0"/>
        </a:defRPr>
      </a:lvl5pPr>
      <a:lvl6pPr marL="457200" algn="ctr" rtl="0" fontAlgn="base">
        <a:spcBef>
          <a:spcPct val="0"/>
        </a:spcBef>
        <a:spcAft>
          <a:spcPct val="0"/>
        </a:spcAft>
        <a:defRPr sz="2800" b="1">
          <a:solidFill>
            <a:schemeClr val="tx2"/>
          </a:solidFill>
          <a:latin typeface="Arial" charset="0"/>
        </a:defRPr>
      </a:lvl6pPr>
      <a:lvl7pPr marL="914400" algn="ctr" rtl="0" fontAlgn="base">
        <a:spcBef>
          <a:spcPct val="0"/>
        </a:spcBef>
        <a:spcAft>
          <a:spcPct val="0"/>
        </a:spcAft>
        <a:defRPr sz="2800" b="1">
          <a:solidFill>
            <a:schemeClr val="tx2"/>
          </a:solidFill>
          <a:latin typeface="Arial" charset="0"/>
        </a:defRPr>
      </a:lvl7pPr>
      <a:lvl8pPr marL="1371600" algn="ctr" rtl="0" fontAlgn="base">
        <a:spcBef>
          <a:spcPct val="0"/>
        </a:spcBef>
        <a:spcAft>
          <a:spcPct val="0"/>
        </a:spcAft>
        <a:defRPr sz="2800" b="1">
          <a:solidFill>
            <a:schemeClr val="tx2"/>
          </a:solidFill>
          <a:latin typeface="Arial" charset="0"/>
        </a:defRPr>
      </a:lvl8pPr>
      <a:lvl9pPr marL="1828800" algn="ctr" rtl="0" fontAlgn="base">
        <a:spcBef>
          <a:spcPct val="0"/>
        </a:spcBef>
        <a:spcAft>
          <a:spcPct val="0"/>
        </a:spcAft>
        <a:defRPr sz="2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sz="1600">
          <a:solidFill>
            <a:schemeClr val="tx1"/>
          </a:solidFill>
          <a:latin typeface="+mn-lt"/>
        </a:defRPr>
      </a:lvl4pPr>
      <a:lvl5pPr marL="2057400" indent="-228600" algn="l" rtl="0" eaLnBrk="0" fontAlgn="base" hangingPunct="0">
        <a:spcBef>
          <a:spcPct val="20000"/>
        </a:spcBef>
        <a:spcAft>
          <a:spcPct val="0"/>
        </a:spcAft>
        <a:buChar char="»"/>
        <a:defRPr sz="1600">
          <a:solidFill>
            <a:schemeClr val="tx1"/>
          </a:solidFill>
          <a:latin typeface="+mn-lt"/>
        </a:defRPr>
      </a:lvl5pPr>
      <a:lvl6pPr marL="2514600" indent="-228600" algn="l" rtl="0" fontAlgn="base">
        <a:spcBef>
          <a:spcPct val="20000"/>
        </a:spcBef>
        <a:spcAft>
          <a:spcPct val="0"/>
        </a:spcAft>
        <a:buChar char="»"/>
        <a:defRPr sz="1600">
          <a:solidFill>
            <a:schemeClr val="tx1"/>
          </a:solidFill>
          <a:latin typeface="+mn-lt"/>
        </a:defRPr>
      </a:lvl6pPr>
      <a:lvl7pPr marL="2971800" indent="-228600" algn="l" rtl="0" fontAlgn="base">
        <a:spcBef>
          <a:spcPct val="20000"/>
        </a:spcBef>
        <a:spcAft>
          <a:spcPct val="0"/>
        </a:spcAft>
        <a:buChar char="»"/>
        <a:defRPr sz="1600">
          <a:solidFill>
            <a:schemeClr val="tx1"/>
          </a:solidFill>
          <a:latin typeface="+mn-lt"/>
        </a:defRPr>
      </a:lvl7pPr>
      <a:lvl8pPr marL="3429000" indent="-228600" algn="l" rtl="0" fontAlgn="base">
        <a:spcBef>
          <a:spcPct val="20000"/>
        </a:spcBef>
        <a:spcAft>
          <a:spcPct val="0"/>
        </a:spcAft>
        <a:buChar char="»"/>
        <a:defRPr sz="1600">
          <a:solidFill>
            <a:schemeClr val="tx1"/>
          </a:solidFill>
          <a:latin typeface="+mn-lt"/>
        </a:defRPr>
      </a:lvl8pPr>
      <a:lvl9pPr marL="3886200" indent="-228600"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cs typeface="+mn-cs"/>
              </a:defRPr>
            </a:lvl1pPr>
          </a:lstStyle>
          <a:p>
            <a:pPr>
              <a:defRPr/>
            </a:pPr>
            <a:fld id="{942D1B36-CF7E-438F-B166-58346DAF190F}" type="datetimeFigureOut">
              <a:rPr lang="en-US"/>
              <a:pPr>
                <a:defRPr/>
              </a:pPr>
              <a:t>2/5/2015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cs typeface="+mn-cs"/>
              </a:defRPr>
            </a:lvl1pPr>
          </a:lstStyle>
          <a:p>
            <a:pPr>
              <a:defRPr/>
            </a:pPr>
            <a:endParaRPr lang="en-US"/>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200">
                <a:solidFill>
                  <a:schemeClr val="tx1"/>
                </a:solidFill>
                <a:cs typeface="+mn-cs"/>
              </a:defRPr>
            </a:lvl1pPr>
          </a:lstStyle>
          <a:p>
            <a:pPr>
              <a:defRPr/>
            </a:pPr>
            <a:fld id="{1000171E-D3C9-49A4-A5C2-99E838DAF568}" type="slidenum">
              <a:rPr lang="en-US"/>
              <a:pPr>
                <a:defRPr/>
              </a:pPr>
              <a:t>‹#›</a:t>
            </a:fld>
            <a:endParaRPr lang="en-US" dirty="0"/>
          </a:p>
        </p:txBody>
      </p:sp>
      <p:grpSp>
        <p:nvGrpSpPr>
          <p:cNvPr id="3077" name="Group 7"/>
          <p:cNvGrpSpPr>
            <a:grpSpLocks/>
          </p:cNvGrpSpPr>
          <p:nvPr userDrawn="1"/>
        </p:nvGrpSpPr>
        <p:grpSpPr bwMode="auto">
          <a:xfrm>
            <a:off x="85725" y="95250"/>
            <a:ext cx="1220788" cy="849313"/>
            <a:chOff x="0" y="65548"/>
            <a:chExt cx="1220770" cy="848852"/>
          </a:xfrm>
        </p:grpSpPr>
        <p:pic>
          <p:nvPicPr>
            <p:cNvPr id="3082" name="Picture 4" descr="Master Sergeant (MSG)"/>
            <p:cNvPicPr>
              <a:picLocks noChangeAspect="1" noChangeArrowheads="1"/>
            </p:cNvPicPr>
            <p:nvPr/>
          </p:nvPicPr>
          <p:blipFill>
            <a:blip r:embed="rId13" cstate="print"/>
            <a:srcRect/>
            <a:stretch>
              <a:fillRect/>
            </a:stretch>
          </p:blipFill>
          <p:spPr bwMode="auto">
            <a:xfrm>
              <a:off x="672130" y="589853"/>
              <a:ext cx="548640" cy="324547"/>
            </a:xfrm>
            <a:prstGeom prst="rect">
              <a:avLst/>
            </a:prstGeom>
            <a:noFill/>
            <a:ln w="9525">
              <a:noFill/>
              <a:miter lim="800000"/>
              <a:headEnd/>
              <a:tailEnd/>
            </a:ln>
          </p:spPr>
        </p:pic>
        <p:pic>
          <p:nvPicPr>
            <p:cNvPr id="3083" name="Picture 6" descr="Chief Warrant Officer 2 (CW2)"/>
            <p:cNvPicPr>
              <a:picLocks noChangeAspect="1" noChangeArrowheads="1"/>
            </p:cNvPicPr>
            <p:nvPr/>
          </p:nvPicPr>
          <p:blipFill>
            <a:blip r:embed="rId14" cstate="print"/>
            <a:srcRect/>
            <a:stretch>
              <a:fillRect/>
            </a:stretch>
          </p:blipFill>
          <p:spPr bwMode="auto">
            <a:xfrm>
              <a:off x="350895" y="341468"/>
              <a:ext cx="548640" cy="324548"/>
            </a:xfrm>
            <a:prstGeom prst="rect">
              <a:avLst/>
            </a:prstGeom>
            <a:noFill/>
            <a:ln w="9525">
              <a:noFill/>
              <a:miter lim="800000"/>
              <a:headEnd/>
              <a:tailEnd/>
            </a:ln>
          </p:spPr>
        </p:pic>
        <p:pic>
          <p:nvPicPr>
            <p:cNvPr id="3084" name="Picture 8" descr="Major (MAJ)"/>
            <p:cNvPicPr>
              <a:picLocks noChangeAspect="1" noChangeArrowheads="1"/>
            </p:cNvPicPr>
            <p:nvPr/>
          </p:nvPicPr>
          <p:blipFill>
            <a:blip r:embed="rId15" cstate="print"/>
            <a:srcRect/>
            <a:stretch>
              <a:fillRect/>
            </a:stretch>
          </p:blipFill>
          <p:spPr bwMode="auto">
            <a:xfrm>
              <a:off x="0" y="65548"/>
              <a:ext cx="548640" cy="324547"/>
            </a:xfrm>
            <a:prstGeom prst="rect">
              <a:avLst/>
            </a:prstGeom>
            <a:noFill/>
            <a:ln w="9525">
              <a:noFill/>
              <a:miter lim="800000"/>
              <a:headEnd/>
              <a:tailEnd/>
            </a:ln>
          </p:spPr>
        </p:pic>
      </p:grpSp>
      <p:grpSp>
        <p:nvGrpSpPr>
          <p:cNvPr id="3078" name="Group 26"/>
          <p:cNvGrpSpPr>
            <a:grpSpLocks/>
          </p:cNvGrpSpPr>
          <p:nvPr userDrawn="1"/>
        </p:nvGrpSpPr>
        <p:grpSpPr bwMode="auto">
          <a:xfrm>
            <a:off x="8404225" y="95250"/>
            <a:ext cx="633413" cy="504825"/>
            <a:chOff x="6625219" y="3429000"/>
            <a:chExt cx="634063" cy="504894"/>
          </a:xfrm>
        </p:grpSpPr>
        <p:sp>
          <p:nvSpPr>
            <p:cNvPr id="13" name="Rectangle 12"/>
            <p:cNvSpPr/>
            <p:nvPr/>
          </p:nvSpPr>
          <p:spPr>
            <a:xfrm>
              <a:off x="6625219" y="3429000"/>
              <a:ext cx="634063" cy="5048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n-US" dirty="0"/>
            </a:p>
          </p:txBody>
        </p:sp>
        <p:pic>
          <p:nvPicPr>
            <p:cNvPr id="3081" name="Picture 3"/>
            <p:cNvPicPr>
              <a:picLocks noChangeAspect="1" noChangeArrowheads="1"/>
            </p:cNvPicPr>
            <p:nvPr/>
          </p:nvPicPr>
          <p:blipFill>
            <a:blip r:embed="rId16" cstate="print"/>
            <a:srcRect/>
            <a:stretch>
              <a:fillRect/>
            </a:stretch>
          </p:blipFill>
          <p:spPr bwMode="auto">
            <a:xfrm>
              <a:off x="6640982" y="3448734"/>
              <a:ext cx="585788" cy="452267"/>
            </a:xfrm>
            <a:prstGeom prst="rect">
              <a:avLst/>
            </a:prstGeom>
            <a:noFill/>
            <a:ln w="9525">
              <a:noFill/>
              <a:miter lim="800000"/>
              <a:headEnd/>
              <a:tailEnd/>
            </a:ln>
          </p:spPr>
        </p:pic>
      </p:grpSp>
      <p:cxnSp>
        <p:nvCxnSpPr>
          <p:cNvPr id="3079" name="Straight Connector 14"/>
          <p:cNvCxnSpPr>
            <a:cxnSpLocks noChangeShapeType="1"/>
          </p:cNvCxnSpPr>
          <p:nvPr userDrawn="1"/>
        </p:nvCxnSpPr>
        <p:spPr bwMode="auto">
          <a:xfrm>
            <a:off x="0" y="1076325"/>
            <a:ext cx="9144000" cy="20638"/>
          </a:xfrm>
          <a:prstGeom prst="line">
            <a:avLst/>
          </a:prstGeom>
          <a:noFill/>
          <a:ln w="28575" algn="ctr">
            <a:solidFill>
              <a:srgbClr val="FFC000"/>
            </a:solidFill>
            <a:round/>
            <a:headEnd/>
            <a:tailEnd/>
          </a:ln>
        </p:spPr>
      </p:cxnSp>
    </p:spTree>
  </p:cSld>
  <p:clrMap bg1="lt1" tx1="dk1" bg2="lt2" tx2="dk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wmf"/><Relationship Id="rId7"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wmf"/><Relationship Id="rId11" Type="http://schemas.openxmlformats.org/officeDocument/2006/relationships/image" Target="../media/image15.png"/><Relationship Id="rId5" Type="http://schemas.openxmlformats.org/officeDocument/2006/relationships/image" Target="../media/image9.wmf"/><Relationship Id="rId10" Type="http://schemas.openxmlformats.org/officeDocument/2006/relationships/image" Target="../media/image14.png"/><Relationship Id="rId4" Type="http://schemas.openxmlformats.org/officeDocument/2006/relationships/image" Target="../media/image8.wmf"/><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6.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notesSlide" Target="../notesSlides/notesSlide75.xml"/><Relationship Id="rId7" Type="http://schemas.openxmlformats.org/officeDocument/2006/relationships/image" Target="../media/image8.w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7.wmf"/><Relationship Id="rId5" Type="http://schemas.openxmlformats.org/officeDocument/2006/relationships/image" Target="../media/image29.wmf"/><Relationship Id="rId4" Type="http://schemas.openxmlformats.org/officeDocument/2006/relationships/oleObject" Target="../embeddings/oleObject1.bin"/><Relationship Id="rId9" Type="http://schemas.openxmlformats.org/officeDocument/2006/relationships/image" Target="../media/image31.png"/></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7.xml"/><Relationship Id="rId1" Type="http://schemas.openxmlformats.org/officeDocument/2006/relationships/slideLayout" Target="../slideLayouts/slideLayout15.xml"/></Relationships>
</file>

<file path=ppt/slides/_rels/slide7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78.xml"/><Relationship Id="rId1" Type="http://schemas.openxmlformats.org/officeDocument/2006/relationships/slideLayout" Target="../slideLayouts/slideLayout15.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5.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www.google.com/imgres?imgurl=http://www.almc.army.mil/OLD/sls/TLLDD/2G-F46/images/Human%20Resources%20Command.gif&amp;imgrefurl=http://www.almc.army.mil/OLD/sls/TLLDD/2G-F46/links.htm&amp;usg=__c_3Sv3_qqGxPUIF8ZanWyJX3JPQ=&amp;h=251&amp;w=263&amp;sz=33&amp;hl=en&amp;start=2&amp;zoom=1&amp;itbs=1&amp;tbnid=5JZBI4xW60fDpM:&amp;tbnh=107&amp;tbnw=112&amp;prev=/images?q=human+resources+command+logo&amp;hl=en&amp;sa=G&amp;gbv=2&amp;tbs=isch:1" TargetMode="External"/><Relationship Id="rId1" Type="http://schemas.openxmlformats.org/officeDocument/2006/relationships/slideLayout" Target="../slideLayouts/slideLayout7.xml"/><Relationship Id="rId4" Type="http://schemas.openxmlformats.org/officeDocument/2006/relationships/hyperlink" Target="https://www.hrc.army.mil/site/active/tagd/MSDSecretariat/OfficerBoards/OfficerBoards.htm" TargetMode="External"/></Relationships>
</file>

<file path=ppt/slides/_rels/slide93.xml.rels><?xml version="1.0" encoding="UTF-8" standalone="yes"?>
<Relationships xmlns="http://schemas.openxmlformats.org/package/2006/relationships"><Relationship Id="rId8" Type="http://schemas.openxmlformats.org/officeDocument/2006/relationships/hyperlink" Target="http://www.apd.army.mil/pdffiles/r600_8_29.pdf" TargetMode="External"/><Relationship Id="rId3" Type="http://schemas.openxmlformats.org/officeDocument/2006/relationships/hyperlink" Target="http://uscode.house.gov/download/title_10.shtml" TargetMode="External"/><Relationship Id="rId7" Type="http://schemas.openxmlformats.org/officeDocument/2006/relationships/hyperlink" Target="http://www.apd.army.mil/pdffiles/m600_2.pdf" TargetMode="External"/><Relationship Id="rId2" Type="http://schemas.openxmlformats.org/officeDocument/2006/relationships/notesSlide" Target="../notesSlides/notesSlide90.xml"/><Relationship Id="rId1" Type="http://schemas.openxmlformats.org/officeDocument/2006/relationships/slideLayout" Target="../slideLayouts/slideLayout7.xml"/><Relationship Id="rId6" Type="http://schemas.openxmlformats.org/officeDocument/2006/relationships/hyperlink" Target="http://www.dtic.mil/whs/directives/corres/pdf/132014p.pdf" TargetMode="External"/><Relationship Id="rId11" Type="http://schemas.openxmlformats.org/officeDocument/2006/relationships/image" Target="../media/image44.png"/><Relationship Id="rId5" Type="http://schemas.openxmlformats.org/officeDocument/2006/relationships/hyperlink" Target="http://www.dtic.mil/whs/directives/corres/pdf/132012p.pdf" TargetMode="External"/><Relationship Id="rId10" Type="http://schemas.openxmlformats.org/officeDocument/2006/relationships/image" Target="../media/image43.png"/><Relationship Id="rId4" Type="http://schemas.openxmlformats.org/officeDocument/2006/relationships/hyperlink" Target="http://www.dtic.mil/whs/directives/corres/pdf/132004p.pdf" TargetMode="External"/><Relationship Id="rId9" Type="http://schemas.openxmlformats.org/officeDocument/2006/relationships/hyperlink" Target="http://www.apd.army.mil/pdffiles/p600_3.pdf" TargetMode="Externa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p:txBody>
          <a:bodyPr/>
          <a:lstStyle/>
          <a:p>
            <a:pPr>
              <a:defRPr/>
            </a:pPr>
            <a:fld id="{8B2C4C4F-829A-4B37-9D39-B5D8C6FA630A}" type="slidenum">
              <a:rPr lang="en-US" smtClean="0"/>
              <a:pPr>
                <a:defRPr/>
              </a:pPr>
              <a:t>1</a:t>
            </a:fld>
            <a:endParaRPr lang="en-US" dirty="0" smtClean="0"/>
          </a:p>
        </p:txBody>
      </p:sp>
      <p:sp>
        <p:nvSpPr>
          <p:cNvPr id="5126" name="Text Box 6"/>
          <p:cNvSpPr txBox="1">
            <a:spLocks noChangeArrowheads="1"/>
          </p:cNvSpPr>
          <p:nvPr/>
        </p:nvSpPr>
        <p:spPr bwMode="auto">
          <a:xfrm>
            <a:off x="1397000" y="5201428"/>
            <a:ext cx="6394450" cy="609600"/>
          </a:xfrm>
          <a:prstGeom prst="rect">
            <a:avLst/>
          </a:prstGeom>
          <a:noFill/>
          <a:ln w="9525">
            <a:noFill/>
            <a:miter lim="800000"/>
            <a:headEnd type="none" w="sm" len="sm"/>
            <a:tailEnd type="none" w="sm" len="sm"/>
          </a:ln>
          <a:effectLst/>
        </p:spPr>
        <p:txBody>
          <a:bodyPr lIns="92075" tIns="46038" rIns="92075" bIns="46038" anchor="b"/>
          <a:lstStyle/>
          <a:p>
            <a:pPr algn="ctr" eaLnBrk="0" hangingPunct="0">
              <a:defRPr/>
            </a:pPr>
            <a:r>
              <a:rPr lang="en-US" sz="3200" b="1" dirty="0" smtClean="0">
                <a:effectLst>
                  <a:outerShdw blurRad="38100" dist="38100" dir="2700000" algn="tl">
                    <a:srgbClr val="C0C0C0"/>
                  </a:outerShdw>
                </a:effectLst>
                <a:cs typeface="+mn-cs"/>
              </a:rPr>
              <a:t>Administer Officer Promotions and Selections</a:t>
            </a:r>
            <a:endParaRPr lang="en-US" sz="3200" b="1" dirty="0">
              <a:effectLst>
                <a:outerShdw blurRad="38100" dist="38100" dir="2700000" algn="tl">
                  <a:srgbClr val="C0C0C0"/>
                </a:outerShdw>
              </a:effectLst>
              <a:cs typeface="+mn-cs"/>
            </a:endParaRPr>
          </a:p>
        </p:txBody>
      </p:sp>
      <p:sp>
        <p:nvSpPr>
          <p:cNvPr id="6" name="Rectangle 5"/>
          <p:cNvSpPr/>
          <p:nvPr/>
        </p:nvSpPr>
        <p:spPr>
          <a:xfrm>
            <a:off x="2746805" y="118732"/>
            <a:ext cx="3653564" cy="892552"/>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470184" fontAlgn="auto">
              <a:spcBef>
                <a:spcPts val="0"/>
              </a:spcBef>
              <a:spcAft>
                <a:spcPts val="0"/>
              </a:spcAft>
              <a:defRPr/>
            </a:pPr>
            <a:r>
              <a:rPr lang="en-US" b="1" spc="50" dirty="0">
                <a:ln w="11430"/>
                <a:solidFill>
                  <a:srgbClr val="CC9900"/>
                </a:solidFill>
                <a:effectLst>
                  <a:outerShdw blurRad="76200" dist="50800" dir="5400000" algn="tl" rotWithShape="0">
                    <a:srgbClr val="000000">
                      <a:alpha val="65000"/>
                    </a:srgbClr>
                  </a:outerShdw>
                </a:effectLst>
                <a:latin typeface="+mn-lt"/>
                <a:cs typeface="+mn-cs"/>
              </a:rPr>
              <a:t>S-1 Operations Course</a:t>
            </a:r>
          </a:p>
          <a:p>
            <a:pPr algn="ctr" defTabSz="470184" fontAlgn="auto">
              <a:spcBef>
                <a:spcPts val="0"/>
              </a:spcBef>
              <a:spcAft>
                <a:spcPts val="0"/>
              </a:spcAft>
              <a:defRPr/>
            </a:pPr>
            <a:r>
              <a:rPr lang="en-US" sz="1400" spc="50" dirty="0">
                <a:ln w="11430"/>
                <a:latin typeface="+mn-lt"/>
                <a:cs typeface="+mn-cs"/>
              </a:rPr>
              <a:t>Senior Leader Training Division</a:t>
            </a:r>
          </a:p>
          <a:p>
            <a:pPr algn="ctr" defTabSz="470184" fontAlgn="auto">
              <a:spcBef>
                <a:spcPts val="0"/>
              </a:spcBef>
              <a:spcAft>
                <a:spcPts val="0"/>
              </a:spcAft>
              <a:defRPr/>
            </a:pPr>
            <a:r>
              <a:rPr lang="en-US" sz="1400" spc="50" dirty="0">
                <a:ln w="11430"/>
                <a:latin typeface="+mn-lt"/>
                <a:cs typeface="+mn-cs"/>
              </a:rPr>
              <a:t>Adjutant General School</a:t>
            </a:r>
          </a:p>
        </p:txBody>
      </p:sp>
      <p:sp>
        <p:nvSpPr>
          <p:cNvPr id="18437" name="TextBox 7"/>
          <p:cNvSpPr txBox="1">
            <a:spLocks noChangeArrowheads="1"/>
          </p:cNvSpPr>
          <p:nvPr/>
        </p:nvSpPr>
        <p:spPr bwMode="auto">
          <a:xfrm>
            <a:off x="3475978" y="6234178"/>
            <a:ext cx="2273379" cy="461665"/>
          </a:xfrm>
          <a:prstGeom prst="rect">
            <a:avLst/>
          </a:prstGeom>
          <a:noFill/>
          <a:ln w="9525">
            <a:noFill/>
            <a:miter lim="800000"/>
            <a:headEnd/>
            <a:tailEnd/>
          </a:ln>
        </p:spPr>
        <p:txBody>
          <a:bodyPr wrap="none">
            <a:spAutoFit/>
          </a:bodyPr>
          <a:lstStyle/>
          <a:p>
            <a:r>
              <a:rPr lang="en-US" b="1" dirty="0" smtClean="0"/>
              <a:t>February 2015</a:t>
            </a:r>
            <a:endParaRPr lang="en-US" b="1" dirty="0"/>
          </a:p>
        </p:txBody>
      </p:sp>
      <p:sp>
        <p:nvSpPr>
          <p:cNvPr id="18439" name="Rectangle 7"/>
          <p:cNvSpPr>
            <a:spLocks noChangeArrowheads="1"/>
          </p:cNvSpPr>
          <p:nvPr/>
        </p:nvSpPr>
        <p:spPr bwMode="auto">
          <a:xfrm>
            <a:off x="8877300" y="6492875"/>
            <a:ext cx="266700" cy="304800"/>
          </a:xfrm>
          <a:prstGeom prst="rect">
            <a:avLst/>
          </a:prstGeom>
          <a:solidFill>
            <a:schemeClr val="bg1"/>
          </a:solidFill>
          <a:ln w="12700" algn="ctr">
            <a:noFill/>
            <a:round/>
            <a:headEnd type="none" w="sm" len="sm"/>
            <a:tailEnd type="none" w="sm" len="sm"/>
          </a:ln>
        </p:spPr>
        <p:txBody>
          <a:bodyPr/>
          <a:lstStyle/>
          <a:p>
            <a:endParaRPr lang="en-US"/>
          </a:p>
        </p:txBody>
      </p:sp>
      <p:pic>
        <p:nvPicPr>
          <p:cNvPr id="8" name="Picture 2"/>
          <p:cNvPicPr>
            <a:picLocks noChangeAspect="1" noChangeArrowheads="1"/>
          </p:cNvPicPr>
          <p:nvPr/>
        </p:nvPicPr>
        <p:blipFill>
          <a:blip r:embed="rId3" cstate="email"/>
          <a:srcRect/>
          <a:stretch>
            <a:fillRect/>
          </a:stretch>
        </p:blipFill>
        <p:spPr bwMode="auto">
          <a:xfrm>
            <a:off x="1921170" y="1224406"/>
            <a:ext cx="5153025" cy="3498633"/>
          </a:xfrm>
          <a:prstGeom prst="rect">
            <a:avLst/>
          </a:prstGeom>
          <a:noFill/>
          <a:ln w="9525">
            <a:noFill/>
            <a:miter lim="800000"/>
            <a:headEnd/>
            <a:tailEnd/>
          </a:ln>
        </p:spPr>
      </p:pic>
    </p:spTree>
    <p:extLst>
      <p:ext uri="{BB962C8B-B14F-4D97-AF65-F5344CB8AC3E}">
        <p14:creationId xmlns:p14="http://schemas.microsoft.com/office/powerpoint/2010/main" val="614643124"/>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p:txBody>
          <a:bodyPr/>
          <a:lstStyle/>
          <a:p>
            <a:pPr>
              <a:defRPr/>
            </a:pPr>
            <a:fld id="{648A8A15-783F-4834-A6DD-9BF43D38A36D}" type="slidenum">
              <a:rPr lang="en-US" smtClean="0"/>
              <a:pPr>
                <a:defRPr/>
              </a:pPr>
              <a:t>2</a:t>
            </a:fld>
            <a:endParaRPr lang="en-US" dirty="0" smtClean="0"/>
          </a:p>
        </p:txBody>
      </p:sp>
      <p:sp>
        <p:nvSpPr>
          <p:cNvPr id="19459" name="Rectangle 20"/>
          <p:cNvSpPr>
            <a:spLocks noGrp="1" noChangeArrowheads="1"/>
          </p:cNvSpPr>
          <p:nvPr>
            <p:ph type="title"/>
          </p:nvPr>
        </p:nvSpPr>
        <p:spPr bwMode="auto">
          <a:xfrm>
            <a:off x="457200" y="82550"/>
            <a:ext cx="8229600" cy="969963"/>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Terminal Learning Objective</a:t>
            </a:r>
          </a:p>
        </p:txBody>
      </p:sp>
      <p:sp>
        <p:nvSpPr>
          <p:cNvPr id="4100" name="Rectangle 21"/>
          <p:cNvSpPr>
            <a:spLocks noGrp="1" noChangeArrowheads="1"/>
          </p:cNvSpPr>
          <p:nvPr>
            <p:ph type="body" idx="1"/>
          </p:nvPr>
        </p:nvSpPr>
        <p:spPr>
          <a:xfrm>
            <a:off x="457200" y="1392238"/>
            <a:ext cx="8229600" cy="4530725"/>
          </a:xfrm>
        </p:spPr>
        <p:txBody>
          <a:bodyPr vert="horz" wrap="square" lIns="91440" tIns="45720" rIns="91440" bIns="45720" numCol="1" anchor="t" anchorCtr="0" compatLnSpc="1">
            <a:prstTxWarp prst="textNoShape">
              <a:avLst/>
            </a:prstTxWarp>
          </a:bodyPr>
          <a:lstStyle/>
          <a:p>
            <a:pPr marL="457200" indent="-457200" eaLnBrk="1" hangingPunct="1">
              <a:spcBef>
                <a:spcPts val="2400"/>
              </a:spcBef>
              <a:buNone/>
              <a:defRPr/>
            </a:pPr>
            <a:r>
              <a:rPr lang="en-US" b="1" dirty="0" smtClean="0"/>
              <a:t>Action:</a:t>
            </a:r>
            <a:r>
              <a:rPr lang="en-US" dirty="0" smtClean="0"/>
              <a:t>  Administer Officer Promotions and Selections</a:t>
            </a:r>
          </a:p>
          <a:p>
            <a:pPr marL="0" indent="0" eaLnBrk="1" hangingPunct="1">
              <a:spcBef>
                <a:spcPts val="2400"/>
              </a:spcBef>
              <a:buFontTx/>
              <a:buNone/>
              <a:defRPr/>
            </a:pPr>
            <a:r>
              <a:rPr lang="en-US" b="1" dirty="0" smtClean="0"/>
              <a:t>Conditions:</a:t>
            </a:r>
            <a:r>
              <a:rPr lang="en-US" dirty="0" smtClean="0"/>
              <a:t>  Given classroom instruction, AR 350-100 (Officer Active Duty Service Obligations), AR 600-8-29 (Officer Promotions) and awareness of Operational Environment (OE), variables and actors.</a:t>
            </a:r>
          </a:p>
          <a:p>
            <a:pPr marL="0" indent="0" eaLnBrk="1" hangingPunct="1">
              <a:spcBef>
                <a:spcPts val="2400"/>
              </a:spcBef>
              <a:buFontTx/>
              <a:buNone/>
              <a:defRPr/>
            </a:pPr>
            <a:r>
              <a:rPr lang="en-US" b="1" dirty="0" smtClean="0"/>
              <a:t>Standard:  </a:t>
            </a:r>
            <a:r>
              <a:rPr lang="en-US" dirty="0" smtClean="0"/>
              <a:t>Score 70% or higher on a knowledge based exam that includes the following learning activities:</a:t>
            </a:r>
          </a:p>
          <a:p>
            <a:pPr marL="457200" indent="-457200">
              <a:spcBef>
                <a:spcPts val="600"/>
              </a:spcBef>
              <a:buFontTx/>
              <a:buAutoNum type="arabicPeriod"/>
              <a:defRPr/>
            </a:pPr>
            <a:r>
              <a:rPr lang="en-US" dirty="0" smtClean="0"/>
              <a:t>Define the objectives of the AC officer promotion system.</a:t>
            </a:r>
          </a:p>
          <a:p>
            <a:pPr marL="457200" indent="-457200">
              <a:spcBef>
                <a:spcPts val="600"/>
              </a:spcBef>
              <a:buFontTx/>
              <a:buAutoNum type="arabicPeriod"/>
              <a:defRPr/>
            </a:pPr>
            <a:r>
              <a:rPr lang="en-US" dirty="0" smtClean="0"/>
              <a:t>Communicate decentralized and centralized officer promotion system policies and procedures.</a:t>
            </a:r>
          </a:p>
          <a:p>
            <a:pPr marL="457200" indent="-457200">
              <a:spcBef>
                <a:spcPts val="600"/>
              </a:spcBef>
              <a:buFontTx/>
              <a:buAutoNum type="arabicPeriod"/>
              <a:defRPr/>
            </a:pPr>
            <a:r>
              <a:rPr lang="en-US" dirty="0" smtClean="0"/>
              <a:t>Review DA Selection Board process</a:t>
            </a:r>
          </a:p>
        </p:txBody>
      </p:sp>
    </p:spTree>
    <p:extLst>
      <p:ext uri="{BB962C8B-B14F-4D97-AF65-F5344CB8AC3E}">
        <p14:creationId xmlns:p14="http://schemas.microsoft.com/office/powerpoint/2010/main" val="33639914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3"/>
          <p:cNvSpPr>
            <a:spLocks noGrp="1"/>
          </p:cNvSpPr>
          <p:nvPr>
            <p:ph type="sldNum" sz="quarter" idx="12"/>
          </p:nvPr>
        </p:nvSpPr>
        <p:spPr/>
        <p:txBody>
          <a:bodyPr/>
          <a:lstStyle/>
          <a:p>
            <a:pPr>
              <a:defRPr/>
            </a:pPr>
            <a:fld id="{5275422A-0B6F-45A8-B3DF-D27D6EE3D344}" type="slidenum">
              <a:rPr lang="en-US" smtClean="0"/>
              <a:pPr>
                <a:defRPr/>
              </a:pPr>
              <a:t>3</a:t>
            </a:fld>
            <a:endParaRPr lang="en-US" dirty="0" smtClean="0"/>
          </a:p>
        </p:txBody>
      </p:sp>
      <p:sp>
        <p:nvSpPr>
          <p:cNvPr id="20483" name="Rectangle 20"/>
          <p:cNvSpPr>
            <a:spLocks noGrp="1" noChangeArrowheads="1"/>
          </p:cNvSpPr>
          <p:nvPr>
            <p:ph type="title"/>
          </p:nvPr>
        </p:nvSpPr>
        <p:spPr bwMode="auto">
          <a:xfrm>
            <a:off x="0" y="201613"/>
            <a:ext cx="9144000" cy="781050"/>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Outline</a:t>
            </a:r>
          </a:p>
        </p:txBody>
      </p:sp>
      <p:sp>
        <p:nvSpPr>
          <p:cNvPr id="20484" name="Text Box 6"/>
          <p:cNvSpPr txBox="1">
            <a:spLocks noChangeArrowheads="1"/>
          </p:cNvSpPr>
          <p:nvPr/>
        </p:nvSpPr>
        <p:spPr bwMode="auto">
          <a:xfrm>
            <a:off x="873125" y="1174750"/>
            <a:ext cx="7315200" cy="5016500"/>
          </a:xfrm>
          <a:prstGeom prst="rect">
            <a:avLst/>
          </a:prstGeom>
          <a:noFill/>
          <a:ln w="12700">
            <a:noFill/>
            <a:miter lim="800000"/>
            <a:headEnd type="none" w="sm" len="sm"/>
            <a:tailEnd type="none" w="sm" len="sm"/>
          </a:ln>
        </p:spPr>
        <p:txBody>
          <a:bodyPr>
            <a:spAutoFit/>
          </a:bodyPr>
          <a:lstStyle/>
          <a:p>
            <a:pPr marL="338138" indent="-338138">
              <a:spcBef>
                <a:spcPts val="2400"/>
              </a:spcBef>
              <a:buFont typeface="Arial" charset="0"/>
              <a:buChar char="•"/>
            </a:pPr>
            <a:r>
              <a:rPr lang="en-US"/>
              <a:t>Objectives of the Officer Promotion System </a:t>
            </a:r>
          </a:p>
          <a:p>
            <a:pPr marL="338138" indent="-338138">
              <a:spcBef>
                <a:spcPts val="2400"/>
              </a:spcBef>
              <a:buFont typeface="Arial" charset="0"/>
              <a:buChar char="•"/>
            </a:pPr>
            <a:r>
              <a:rPr lang="en-US"/>
              <a:t>Officer Promotion Policies</a:t>
            </a:r>
          </a:p>
          <a:p>
            <a:pPr marL="795338" lvl="1" indent="-338138">
              <a:spcBef>
                <a:spcPts val="600"/>
              </a:spcBef>
              <a:buFont typeface="Arial" charset="0"/>
              <a:buChar char="•"/>
            </a:pPr>
            <a:r>
              <a:rPr lang="en-US"/>
              <a:t>Eligibility</a:t>
            </a:r>
          </a:p>
          <a:p>
            <a:pPr marL="795338" lvl="1" indent="-338138">
              <a:spcBef>
                <a:spcPts val="600"/>
              </a:spcBef>
              <a:buFont typeface="Arial" charset="0"/>
              <a:buChar char="•"/>
            </a:pPr>
            <a:r>
              <a:rPr lang="en-US"/>
              <a:t>Non-selects</a:t>
            </a:r>
          </a:p>
          <a:p>
            <a:pPr marL="795338" lvl="1" indent="-338138">
              <a:spcBef>
                <a:spcPts val="600"/>
              </a:spcBef>
              <a:buFont typeface="Arial" charset="0"/>
              <a:buChar char="•"/>
            </a:pPr>
            <a:r>
              <a:rPr lang="en-US"/>
              <a:t>Selective Continuation</a:t>
            </a:r>
          </a:p>
          <a:p>
            <a:pPr marL="338138" indent="-338138">
              <a:spcBef>
                <a:spcPts val="1800"/>
              </a:spcBef>
              <a:buFont typeface="Arial" charset="0"/>
              <a:buChar char="•"/>
            </a:pPr>
            <a:r>
              <a:rPr lang="en-US"/>
              <a:t>Officer Promotion Systems</a:t>
            </a:r>
          </a:p>
          <a:p>
            <a:pPr marL="795338" lvl="1" indent="-338138">
              <a:spcBef>
                <a:spcPts val="600"/>
              </a:spcBef>
              <a:buFont typeface="Arial" charset="0"/>
              <a:buChar char="•"/>
            </a:pPr>
            <a:r>
              <a:rPr lang="en-US"/>
              <a:t>Decentralized</a:t>
            </a:r>
          </a:p>
          <a:p>
            <a:pPr marL="457200" lvl="2" indent="339725">
              <a:spcBef>
                <a:spcPts val="600"/>
              </a:spcBef>
              <a:buFont typeface="Arial" charset="0"/>
              <a:buChar char="•"/>
            </a:pPr>
            <a:r>
              <a:rPr lang="en-US"/>
              <a:t>Presidential Appointment</a:t>
            </a:r>
          </a:p>
          <a:p>
            <a:pPr marL="795338" lvl="1" indent="-338138">
              <a:spcBef>
                <a:spcPts val="600"/>
              </a:spcBef>
              <a:buFont typeface="Arial" charset="0"/>
              <a:buChar char="•"/>
            </a:pPr>
            <a:r>
              <a:rPr lang="en-US"/>
              <a:t>Centralized</a:t>
            </a:r>
          </a:p>
          <a:p>
            <a:pPr marL="338138" indent="-338138">
              <a:spcBef>
                <a:spcPts val="1800"/>
              </a:spcBef>
              <a:buFont typeface="Arial" charset="0"/>
              <a:buChar char="•"/>
            </a:pPr>
            <a:r>
              <a:rPr lang="en-US"/>
              <a:t>Responsibilities of the Battalion and Brigade S-1</a:t>
            </a:r>
          </a:p>
        </p:txBody>
      </p:sp>
    </p:spTree>
    <p:extLst>
      <p:ext uri="{BB962C8B-B14F-4D97-AF65-F5344CB8AC3E}">
        <p14:creationId xmlns:p14="http://schemas.microsoft.com/office/powerpoint/2010/main" val="3489783310"/>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6"/>
          <p:cNvSpPr>
            <a:spLocks noGrp="1"/>
          </p:cNvSpPr>
          <p:nvPr>
            <p:ph type="sldNum" sz="quarter" idx="12"/>
          </p:nvPr>
        </p:nvSpPr>
        <p:spPr/>
        <p:txBody>
          <a:bodyPr/>
          <a:lstStyle/>
          <a:p>
            <a:pPr>
              <a:defRPr/>
            </a:pPr>
            <a:fld id="{43FE210E-4BFD-4D46-8947-0440F3C715A6}" type="slidenum">
              <a:rPr lang="en-US" smtClean="0"/>
              <a:pPr>
                <a:defRPr/>
              </a:pPr>
              <a:t>4</a:t>
            </a:fld>
            <a:endParaRPr lang="en-US" dirty="0" smtClean="0"/>
          </a:p>
        </p:txBody>
      </p:sp>
      <p:sp>
        <p:nvSpPr>
          <p:cNvPr id="21507" name="Text Box 4"/>
          <p:cNvSpPr txBox="1">
            <a:spLocks noChangeArrowheads="1"/>
          </p:cNvSpPr>
          <p:nvPr/>
        </p:nvSpPr>
        <p:spPr bwMode="auto">
          <a:xfrm>
            <a:off x="1162050" y="6235700"/>
            <a:ext cx="2492375" cy="376238"/>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1-1, AR 600-8-29</a:t>
            </a:r>
          </a:p>
        </p:txBody>
      </p:sp>
      <p:sp>
        <p:nvSpPr>
          <p:cNvPr id="21508" name="Rectangle 8"/>
          <p:cNvSpPr>
            <a:spLocks noGrp="1" noChangeArrowheads="1"/>
          </p:cNvSpPr>
          <p:nvPr>
            <p:ph type="body" sz="half" idx="1"/>
          </p:nvPr>
        </p:nvSpPr>
        <p:spPr bwMode="auto">
          <a:xfrm>
            <a:off x="277813" y="1609725"/>
            <a:ext cx="5208587" cy="3660775"/>
          </a:xfrm>
          <a:noFill/>
          <a:ln>
            <a:miter lim="800000"/>
            <a:headEnd/>
            <a:tailEnd/>
          </a:ln>
        </p:spPr>
        <p:txBody>
          <a:bodyPr vert="horz" wrap="square" lIns="91440" tIns="45720" rIns="91440" bIns="45720" numCol="1" anchor="t" anchorCtr="0" compatLnSpc="1">
            <a:prstTxWarp prst="textNoShape">
              <a:avLst/>
            </a:prstTxWarp>
          </a:bodyPr>
          <a:lstStyle/>
          <a:p>
            <a:pPr eaLnBrk="1" hangingPunct="1">
              <a:spcBef>
                <a:spcPts val="600"/>
              </a:spcBef>
              <a:buFontTx/>
              <a:buNone/>
            </a:pPr>
            <a:r>
              <a:rPr lang="en-US" b="1" smtClean="0"/>
              <a:t>Officer Promotion System</a:t>
            </a:r>
          </a:p>
          <a:p>
            <a:pPr eaLnBrk="1" hangingPunct="1">
              <a:spcBef>
                <a:spcPts val="600"/>
              </a:spcBef>
            </a:pPr>
            <a:r>
              <a:rPr lang="en-US" smtClean="0"/>
              <a:t>Fill authorized spaces with best qualified officers</a:t>
            </a:r>
          </a:p>
          <a:p>
            <a:pPr eaLnBrk="1" hangingPunct="1">
              <a:spcBef>
                <a:spcPts val="600"/>
              </a:spcBef>
            </a:pPr>
            <a:endParaRPr lang="en-US" sz="1000" smtClean="0"/>
          </a:p>
          <a:p>
            <a:pPr eaLnBrk="1" hangingPunct="1">
              <a:spcBef>
                <a:spcPts val="600"/>
              </a:spcBef>
            </a:pPr>
            <a:r>
              <a:rPr lang="en-US" smtClean="0"/>
              <a:t>Provide career progression</a:t>
            </a:r>
          </a:p>
          <a:p>
            <a:pPr eaLnBrk="1" hangingPunct="1">
              <a:spcBef>
                <a:spcPts val="600"/>
              </a:spcBef>
            </a:pPr>
            <a:endParaRPr lang="en-US" sz="1000" smtClean="0"/>
          </a:p>
          <a:p>
            <a:pPr eaLnBrk="1" hangingPunct="1">
              <a:spcBef>
                <a:spcPts val="600"/>
              </a:spcBef>
            </a:pPr>
            <a:r>
              <a:rPr lang="en-US" smtClean="0"/>
              <a:t>Preclude promotion of ineligible</a:t>
            </a:r>
          </a:p>
          <a:p>
            <a:pPr eaLnBrk="1" hangingPunct="1">
              <a:spcBef>
                <a:spcPts val="600"/>
              </a:spcBef>
            </a:pPr>
            <a:endParaRPr lang="en-US" sz="1000" smtClean="0"/>
          </a:p>
          <a:p>
            <a:pPr eaLnBrk="1" hangingPunct="1">
              <a:spcBef>
                <a:spcPts val="600"/>
              </a:spcBef>
            </a:pPr>
            <a:r>
              <a:rPr lang="en-US" smtClean="0"/>
              <a:t>Provide an equitable system</a:t>
            </a:r>
          </a:p>
        </p:txBody>
      </p:sp>
      <p:sp>
        <p:nvSpPr>
          <p:cNvPr id="21509" name="Rectangle 4"/>
          <p:cNvSpPr>
            <a:spLocks noGrp="1" noChangeArrowheads="1"/>
          </p:cNvSpPr>
          <p:nvPr>
            <p:ph type="title"/>
          </p:nvPr>
        </p:nvSpPr>
        <p:spPr bwMode="auto">
          <a:xfrm>
            <a:off x="0" y="0"/>
            <a:ext cx="9144000" cy="1065213"/>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Objectives</a:t>
            </a:r>
          </a:p>
        </p:txBody>
      </p:sp>
      <p:pic>
        <p:nvPicPr>
          <p:cNvPr id="21510" name="Picture 7" descr="LTG Odierno Promotion.jpg"/>
          <p:cNvPicPr>
            <a:picLocks noChangeAspect="1"/>
          </p:cNvPicPr>
          <p:nvPr/>
        </p:nvPicPr>
        <p:blipFill>
          <a:blip r:embed="rId3" cstate="email"/>
          <a:srcRect/>
          <a:stretch>
            <a:fillRect/>
          </a:stretch>
        </p:blipFill>
        <p:spPr bwMode="auto">
          <a:xfrm>
            <a:off x="5527675" y="1658938"/>
            <a:ext cx="3298825" cy="2795587"/>
          </a:xfrm>
          <a:prstGeom prst="rect">
            <a:avLst/>
          </a:prstGeom>
          <a:noFill/>
          <a:ln w="28575">
            <a:solidFill>
              <a:srgbClr val="FFC000"/>
            </a:solidFill>
            <a:miter lim="800000"/>
            <a:headEnd/>
            <a:tailEnd/>
          </a:ln>
        </p:spPr>
      </p:pic>
    </p:spTree>
    <p:extLst>
      <p:ext uri="{BB962C8B-B14F-4D97-AF65-F5344CB8AC3E}">
        <p14:creationId xmlns:p14="http://schemas.microsoft.com/office/powerpoint/2010/main" val="5422436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3"/>
          <p:cNvSpPr>
            <a:spLocks noGrp="1"/>
          </p:cNvSpPr>
          <p:nvPr>
            <p:ph type="sldNum" sz="quarter" idx="12"/>
          </p:nvPr>
        </p:nvSpPr>
        <p:spPr/>
        <p:txBody>
          <a:bodyPr/>
          <a:lstStyle/>
          <a:p>
            <a:pPr>
              <a:defRPr/>
            </a:pPr>
            <a:fld id="{48C19240-2D64-40F1-9E8C-FDB1B265F9CC}" type="slidenum">
              <a:rPr lang="en-US" smtClean="0"/>
              <a:pPr>
                <a:defRPr/>
              </a:pPr>
              <a:t>5</a:t>
            </a:fld>
            <a:endParaRPr lang="en-US" dirty="0" smtClean="0"/>
          </a:p>
        </p:txBody>
      </p:sp>
      <p:sp>
        <p:nvSpPr>
          <p:cNvPr id="22531" name="Rectangle 4"/>
          <p:cNvSpPr>
            <a:spLocks noGrp="1" noChangeArrowheads="1"/>
          </p:cNvSpPr>
          <p:nvPr>
            <p:ph type="title"/>
          </p:nvPr>
        </p:nvSpPr>
        <p:spPr bwMode="auto">
          <a:xfrm>
            <a:off x="0" y="0"/>
            <a:ext cx="9144000" cy="1084263"/>
          </a:xfrm>
          <a:noFill/>
          <a:ln>
            <a:miter lim="800000"/>
            <a:headEnd/>
            <a:tailEnd/>
          </a:ln>
        </p:spPr>
        <p:txBody>
          <a:bodyPr vert="horz" wrap="square" lIns="92075" tIns="92075" rIns="92075" bIns="92075" numCol="1" anchor="ctr" anchorCtr="0" compatLnSpc="1">
            <a:prstTxWarp prst="textNoShape">
              <a:avLst/>
            </a:prstTxWarp>
          </a:bodyPr>
          <a:lstStyle/>
          <a:p>
            <a:pPr eaLnBrk="1" hangingPunct="1"/>
            <a:r>
              <a:rPr lang="en-US" sz="3600" smtClean="0">
                <a:solidFill>
                  <a:schemeClr val="tx1"/>
                </a:solidFill>
              </a:rPr>
              <a:t>Officer Promotion Systems</a:t>
            </a:r>
          </a:p>
        </p:txBody>
      </p:sp>
      <p:sp>
        <p:nvSpPr>
          <p:cNvPr id="22532" name="Text Box 6"/>
          <p:cNvSpPr txBox="1">
            <a:spLocks noChangeArrowheads="1"/>
          </p:cNvSpPr>
          <p:nvPr/>
        </p:nvSpPr>
        <p:spPr bwMode="auto">
          <a:xfrm>
            <a:off x="3005138" y="6194425"/>
            <a:ext cx="3133725" cy="369888"/>
          </a:xfrm>
          <a:prstGeom prst="rect">
            <a:avLst/>
          </a:prstGeom>
          <a:solidFill>
            <a:srgbClr val="FFC000"/>
          </a:solidFill>
          <a:ln w="12700">
            <a:solidFill>
              <a:schemeClr val="tx1"/>
            </a:solidFill>
            <a:miter lim="800000"/>
            <a:headEnd type="none" w="sm" len="sm"/>
            <a:tailEnd type="none" w="sm" len="sm"/>
          </a:ln>
        </p:spPr>
        <p:txBody>
          <a:bodyPr>
            <a:spAutoFit/>
          </a:bodyPr>
          <a:lstStyle/>
          <a:p>
            <a:r>
              <a:rPr lang="en-US" sz="1800"/>
              <a:t>Para 1-7 &amp; 1-9, AR 600-8-29</a:t>
            </a:r>
          </a:p>
        </p:txBody>
      </p:sp>
      <p:pic>
        <p:nvPicPr>
          <p:cNvPr id="22533" name="Picture 6"/>
          <p:cNvPicPr>
            <a:picLocks noChangeArrowheads="1"/>
          </p:cNvPicPr>
          <p:nvPr/>
        </p:nvPicPr>
        <p:blipFill>
          <a:blip r:embed="rId3" cstate="email"/>
          <a:srcRect/>
          <a:stretch>
            <a:fillRect/>
          </a:stretch>
        </p:blipFill>
        <p:spPr bwMode="auto">
          <a:xfrm>
            <a:off x="276225" y="2878138"/>
            <a:ext cx="1050925" cy="474662"/>
          </a:xfrm>
          <a:prstGeom prst="rect">
            <a:avLst/>
          </a:prstGeom>
          <a:noFill/>
          <a:ln w="9525">
            <a:noFill/>
            <a:miter lim="800000"/>
            <a:headEnd/>
            <a:tailEnd/>
          </a:ln>
        </p:spPr>
      </p:pic>
      <p:pic>
        <p:nvPicPr>
          <p:cNvPr id="22534" name="Picture 7"/>
          <p:cNvPicPr>
            <a:picLocks noChangeArrowheads="1"/>
          </p:cNvPicPr>
          <p:nvPr/>
        </p:nvPicPr>
        <p:blipFill>
          <a:blip r:embed="rId4" cstate="email"/>
          <a:srcRect/>
          <a:stretch>
            <a:fillRect/>
          </a:stretch>
        </p:blipFill>
        <p:spPr bwMode="auto">
          <a:xfrm>
            <a:off x="503238" y="3540125"/>
            <a:ext cx="596900" cy="585788"/>
          </a:xfrm>
          <a:prstGeom prst="rect">
            <a:avLst/>
          </a:prstGeom>
          <a:noFill/>
          <a:ln w="9525">
            <a:noFill/>
            <a:miter lim="800000"/>
            <a:headEnd/>
            <a:tailEnd/>
          </a:ln>
        </p:spPr>
      </p:pic>
      <p:pic>
        <p:nvPicPr>
          <p:cNvPr id="22535" name="Picture 8"/>
          <p:cNvPicPr>
            <a:picLocks noChangeArrowheads="1"/>
          </p:cNvPicPr>
          <p:nvPr/>
        </p:nvPicPr>
        <p:blipFill>
          <a:blip r:embed="rId5" cstate="email"/>
          <a:srcRect/>
          <a:stretch>
            <a:fillRect/>
          </a:stretch>
        </p:blipFill>
        <p:spPr bwMode="auto">
          <a:xfrm>
            <a:off x="501650" y="4313238"/>
            <a:ext cx="598488" cy="534987"/>
          </a:xfrm>
          <a:prstGeom prst="rect">
            <a:avLst/>
          </a:prstGeom>
          <a:noFill/>
          <a:ln w="9525">
            <a:noFill/>
            <a:miter lim="800000"/>
            <a:headEnd/>
            <a:tailEnd/>
          </a:ln>
        </p:spPr>
      </p:pic>
      <p:pic>
        <p:nvPicPr>
          <p:cNvPr id="22536" name="Picture 9"/>
          <p:cNvPicPr>
            <a:picLocks noChangeArrowheads="1"/>
          </p:cNvPicPr>
          <p:nvPr/>
        </p:nvPicPr>
        <p:blipFill>
          <a:blip r:embed="rId6" cstate="email"/>
          <a:srcRect/>
          <a:stretch>
            <a:fillRect/>
          </a:stretch>
        </p:blipFill>
        <p:spPr bwMode="auto">
          <a:xfrm>
            <a:off x="623888" y="5035550"/>
            <a:ext cx="354012" cy="431800"/>
          </a:xfrm>
          <a:prstGeom prst="rect">
            <a:avLst/>
          </a:prstGeom>
          <a:noFill/>
          <a:ln w="9525">
            <a:noFill/>
            <a:miter lim="800000"/>
            <a:headEnd/>
            <a:tailEnd/>
          </a:ln>
        </p:spPr>
      </p:pic>
      <p:pic>
        <p:nvPicPr>
          <p:cNvPr id="22537" name="Picture 223" descr="stars2"/>
          <p:cNvPicPr>
            <a:picLocks noChangeAspect="1" noChangeArrowheads="1"/>
          </p:cNvPicPr>
          <p:nvPr/>
        </p:nvPicPr>
        <p:blipFill>
          <a:blip r:embed="rId7" cstate="email"/>
          <a:srcRect t="-11268"/>
          <a:stretch>
            <a:fillRect/>
          </a:stretch>
        </p:blipFill>
        <p:spPr bwMode="auto">
          <a:xfrm>
            <a:off x="506413" y="2058988"/>
            <a:ext cx="588962" cy="631825"/>
          </a:xfrm>
          <a:prstGeom prst="rect">
            <a:avLst/>
          </a:prstGeom>
          <a:noFill/>
          <a:ln w="9525">
            <a:noFill/>
            <a:miter lim="800000"/>
            <a:headEnd/>
            <a:tailEnd/>
          </a:ln>
        </p:spPr>
      </p:pic>
      <p:pic>
        <p:nvPicPr>
          <p:cNvPr id="22538" name="Picture 224" descr="stars2"/>
          <p:cNvPicPr>
            <a:picLocks noChangeAspect="1" noChangeArrowheads="1"/>
          </p:cNvPicPr>
          <p:nvPr/>
        </p:nvPicPr>
        <p:blipFill>
          <a:blip r:embed="rId8" cstate="email"/>
          <a:srcRect/>
          <a:stretch>
            <a:fillRect/>
          </a:stretch>
        </p:blipFill>
        <p:spPr bwMode="auto">
          <a:xfrm>
            <a:off x="207963" y="1322388"/>
            <a:ext cx="1187450" cy="549275"/>
          </a:xfrm>
          <a:prstGeom prst="rect">
            <a:avLst/>
          </a:prstGeom>
          <a:noFill/>
          <a:ln w="9525">
            <a:noFill/>
            <a:miter lim="800000"/>
            <a:headEnd/>
            <a:tailEnd/>
          </a:ln>
        </p:spPr>
      </p:pic>
      <p:sp>
        <p:nvSpPr>
          <p:cNvPr id="22539" name="TextBox 5"/>
          <p:cNvSpPr txBox="1">
            <a:spLocks noChangeArrowheads="1"/>
          </p:cNvSpPr>
          <p:nvPr/>
        </p:nvSpPr>
        <p:spPr bwMode="auto">
          <a:xfrm>
            <a:off x="1511300" y="1314450"/>
            <a:ext cx="7165975" cy="4494213"/>
          </a:xfrm>
          <a:prstGeom prst="rect">
            <a:avLst/>
          </a:prstGeom>
          <a:noFill/>
          <a:ln w="9525">
            <a:noFill/>
            <a:miter lim="800000"/>
            <a:headEnd/>
            <a:tailEnd/>
          </a:ln>
        </p:spPr>
        <p:txBody>
          <a:bodyPr>
            <a:spAutoFit/>
          </a:bodyPr>
          <a:lstStyle/>
          <a:p>
            <a:pPr marL="342900" indent="-342900">
              <a:buClr>
                <a:schemeClr val="tx1"/>
              </a:buClr>
              <a:buFont typeface="Arial" charset="0"/>
              <a:buChar char="•"/>
            </a:pPr>
            <a:r>
              <a:rPr lang="en-US" sz="2800" b="1"/>
              <a:t>Decentralized</a:t>
            </a:r>
            <a:r>
              <a:rPr lang="en-US" sz="2800"/>
              <a:t> selection process</a:t>
            </a:r>
          </a:p>
          <a:p>
            <a:pPr marL="571500" lvl="1" indent="-228600">
              <a:spcBef>
                <a:spcPts val="600"/>
              </a:spcBef>
              <a:buClr>
                <a:schemeClr val="tx1"/>
              </a:buClr>
              <a:buFont typeface="Arial" charset="0"/>
              <a:buChar char="•"/>
            </a:pPr>
            <a:r>
              <a:rPr lang="en-US" sz="2000"/>
              <a:t>GEN (</a:t>
            </a:r>
            <a:r>
              <a:rPr lang="en-US" sz="2000">
                <a:solidFill>
                  <a:srgbClr val="0000FF"/>
                </a:solidFill>
              </a:rPr>
              <a:t>Presidential Appointment</a:t>
            </a:r>
            <a:r>
              <a:rPr lang="en-US" sz="2000"/>
              <a:t>)</a:t>
            </a:r>
          </a:p>
          <a:p>
            <a:pPr marL="571500" lvl="1" indent="-228600">
              <a:spcBef>
                <a:spcPts val="600"/>
              </a:spcBef>
              <a:buClr>
                <a:schemeClr val="tx1"/>
              </a:buClr>
              <a:buFont typeface="Arial" charset="0"/>
              <a:buChar char="•"/>
            </a:pPr>
            <a:r>
              <a:rPr lang="en-US" sz="2000"/>
              <a:t>LTG (</a:t>
            </a:r>
            <a:r>
              <a:rPr lang="en-US" sz="2000">
                <a:solidFill>
                  <a:srgbClr val="0000FF"/>
                </a:solidFill>
              </a:rPr>
              <a:t>Presidential Appointment</a:t>
            </a:r>
            <a:r>
              <a:rPr lang="en-US" sz="2000"/>
              <a:t>)</a:t>
            </a:r>
          </a:p>
          <a:p>
            <a:pPr marL="571500" lvl="1" indent="-228600">
              <a:spcBef>
                <a:spcPts val="600"/>
              </a:spcBef>
              <a:buClr>
                <a:schemeClr val="tx1"/>
              </a:buClr>
              <a:buFont typeface="Arial" charset="0"/>
              <a:buChar char="•"/>
            </a:pPr>
            <a:r>
              <a:rPr lang="en-US" sz="2000"/>
              <a:t>1LT (Battalion Commander)</a:t>
            </a:r>
          </a:p>
          <a:p>
            <a:pPr marL="571500" lvl="1" indent="-228600">
              <a:spcBef>
                <a:spcPts val="600"/>
              </a:spcBef>
              <a:buClr>
                <a:schemeClr val="tx1"/>
              </a:buClr>
              <a:buFont typeface="Arial" charset="0"/>
              <a:buChar char="•"/>
            </a:pPr>
            <a:r>
              <a:rPr lang="en-US" sz="2000"/>
              <a:t>CW2 (Battalion Commander)</a:t>
            </a:r>
          </a:p>
          <a:p>
            <a:pPr marL="342900" indent="-342900">
              <a:buClr>
                <a:schemeClr val="tx1"/>
              </a:buClr>
              <a:buFont typeface="Arial" charset="0"/>
              <a:buChar char="•"/>
            </a:pPr>
            <a:endParaRPr lang="en-US" sz="1000"/>
          </a:p>
          <a:p>
            <a:pPr marL="342900" indent="-342900">
              <a:buClr>
                <a:schemeClr val="tx1"/>
              </a:buClr>
              <a:buFont typeface="Arial" charset="0"/>
              <a:buChar char="•"/>
            </a:pPr>
            <a:r>
              <a:rPr lang="en-US" sz="2800" b="1"/>
              <a:t>Centralized</a:t>
            </a:r>
            <a:r>
              <a:rPr lang="en-US" sz="2800"/>
              <a:t> selection process</a:t>
            </a:r>
          </a:p>
          <a:p>
            <a:pPr marL="571500" lvl="1" indent="-228600">
              <a:spcBef>
                <a:spcPts val="1200"/>
              </a:spcBef>
              <a:buClr>
                <a:schemeClr val="tx1"/>
              </a:buClr>
              <a:buFont typeface="Arial" charset="0"/>
              <a:buChar char="•"/>
            </a:pPr>
            <a:r>
              <a:rPr lang="en-US" sz="2000"/>
              <a:t>MG, BG, COL, LTC, MAJ, and CPT will be IAW sections 611 through 626 and 628, Title 10, United States Code (USC)</a:t>
            </a:r>
          </a:p>
          <a:p>
            <a:pPr marL="571500" lvl="1" indent="-228600">
              <a:spcBef>
                <a:spcPts val="1200"/>
              </a:spcBef>
              <a:buClr>
                <a:schemeClr val="tx1"/>
              </a:buClr>
              <a:buFont typeface="Arial" charset="0"/>
              <a:buChar char="•"/>
            </a:pPr>
            <a:r>
              <a:rPr lang="en-US" sz="2000"/>
              <a:t>CW5, CW4, and CW3 will be IAW sections 571 through 583, Title 10, USC</a:t>
            </a:r>
          </a:p>
        </p:txBody>
      </p:sp>
      <p:grpSp>
        <p:nvGrpSpPr>
          <p:cNvPr id="2" name="Group 182"/>
          <p:cNvGrpSpPr>
            <a:grpSpLocks/>
          </p:cNvGrpSpPr>
          <p:nvPr/>
        </p:nvGrpSpPr>
        <p:grpSpPr bwMode="auto">
          <a:xfrm>
            <a:off x="223838" y="5715000"/>
            <a:ext cx="1119187" cy="600075"/>
            <a:chOff x="128588" y="5848349"/>
            <a:chExt cx="1119187" cy="600075"/>
          </a:xfrm>
        </p:grpSpPr>
        <p:grpSp>
          <p:nvGrpSpPr>
            <p:cNvPr id="3" name="Group 180"/>
            <p:cNvGrpSpPr>
              <a:grpSpLocks/>
            </p:cNvGrpSpPr>
            <p:nvPr/>
          </p:nvGrpSpPr>
          <p:grpSpPr bwMode="auto">
            <a:xfrm>
              <a:off x="128588" y="5848350"/>
              <a:ext cx="1119187" cy="597723"/>
              <a:chOff x="128588" y="5588824"/>
              <a:chExt cx="1409700" cy="857250"/>
            </a:xfrm>
          </p:grpSpPr>
          <p:pic>
            <p:nvPicPr>
              <p:cNvPr id="22543" name="Picture 18" descr="  Chief Warrant Officer 4 insignia"/>
              <p:cNvPicPr>
                <a:picLocks noChangeAspect="1" noChangeArrowheads="1"/>
              </p:cNvPicPr>
              <p:nvPr/>
            </p:nvPicPr>
            <p:blipFill>
              <a:blip r:embed="rId9" cstate="email"/>
              <a:srcRect/>
              <a:stretch>
                <a:fillRect/>
              </a:stretch>
            </p:blipFill>
            <p:spPr bwMode="auto">
              <a:xfrm>
                <a:off x="128588" y="5605462"/>
                <a:ext cx="1409700" cy="838201"/>
              </a:xfrm>
              <a:prstGeom prst="rect">
                <a:avLst/>
              </a:prstGeom>
              <a:noFill/>
              <a:ln w="9525">
                <a:noFill/>
                <a:miter lim="800000"/>
                <a:headEnd/>
                <a:tailEnd/>
              </a:ln>
            </p:spPr>
          </p:pic>
          <p:pic>
            <p:nvPicPr>
              <p:cNvPr id="22544" name="Picture 16"/>
              <p:cNvPicPr>
                <a:picLocks noChangeAspect="1" noChangeArrowheads="1"/>
              </p:cNvPicPr>
              <p:nvPr/>
            </p:nvPicPr>
            <p:blipFill>
              <a:blip r:embed="rId10" cstate="email"/>
              <a:srcRect/>
              <a:stretch>
                <a:fillRect/>
              </a:stretch>
            </p:blipFill>
            <p:spPr bwMode="auto">
              <a:xfrm>
                <a:off x="1027587" y="5588824"/>
                <a:ext cx="352425" cy="857250"/>
              </a:xfrm>
              <a:prstGeom prst="rect">
                <a:avLst/>
              </a:prstGeom>
              <a:noFill/>
              <a:ln w="9525">
                <a:noFill/>
                <a:miter lim="800000"/>
                <a:headEnd/>
                <a:tailEnd/>
              </a:ln>
            </p:spPr>
          </p:pic>
        </p:grpSp>
        <p:pic>
          <p:nvPicPr>
            <p:cNvPr id="22542" name="Picture 21"/>
            <p:cNvPicPr>
              <a:picLocks noChangeAspect="1" noChangeArrowheads="1"/>
            </p:cNvPicPr>
            <p:nvPr/>
          </p:nvPicPr>
          <p:blipFill>
            <a:blip r:embed="rId11" cstate="email"/>
            <a:srcRect/>
            <a:stretch>
              <a:fillRect/>
            </a:stretch>
          </p:blipFill>
          <p:spPr bwMode="auto">
            <a:xfrm>
              <a:off x="219075" y="5848349"/>
              <a:ext cx="313676" cy="600075"/>
            </a:xfrm>
            <a:prstGeom prst="rect">
              <a:avLst/>
            </a:prstGeom>
            <a:noFill/>
            <a:ln w="9525">
              <a:noFill/>
              <a:miter lim="800000"/>
              <a:headEnd/>
              <a:tailEnd/>
            </a:ln>
          </p:spPr>
        </p:pic>
      </p:grpSp>
    </p:spTree>
    <p:extLst>
      <p:ext uri="{BB962C8B-B14F-4D97-AF65-F5344CB8AC3E}">
        <p14:creationId xmlns:p14="http://schemas.microsoft.com/office/powerpoint/2010/main" val="2216313630"/>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5"/>
          <p:cNvSpPr>
            <a:spLocks noGrp="1"/>
          </p:cNvSpPr>
          <p:nvPr>
            <p:ph type="sldNum" sz="quarter" idx="12"/>
          </p:nvPr>
        </p:nvSpPr>
        <p:spPr/>
        <p:txBody>
          <a:bodyPr/>
          <a:lstStyle/>
          <a:p>
            <a:pPr>
              <a:defRPr/>
            </a:pPr>
            <a:fld id="{2F1AED8B-48F6-4E64-8206-E5680C07DBD0}" type="slidenum">
              <a:rPr lang="en-US" smtClean="0"/>
              <a:pPr>
                <a:defRPr/>
              </a:pPr>
              <a:t>6</a:t>
            </a:fld>
            <a:endParaRPr lang="en-US" dirty="0" smtClean="0"/>
          </a:p>
        </p:txBody>
      </p:sp>
      <p:sp>
        <p:nvSpPr>
          <p:cNvPr id="23555" name="Rectangle 2"/>
          <p:cNvSpPr>
            <a:spLocks noGrp="1" noChangeArrowheads="1"/>
          </p:cNvSpPr>
          <p:nvPr>
            <p:ph type="title"/>
          </p:nvPr>
        </p:nvSpPr>
        <p:spPr bwMode="auto">
          <a:xfrm>
            <a:off x="0" y="0"/>
            <a:ext cx="9144000" cy="1087438"/>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Promotion Eligibility </a:t>
            </a:r>
            <a:br>
              <a:rPr lang="en-US" sz="3600" smtClean="0">
                <a:solidFill>
                  <a:schemeClr val="tx1"/>
                </a:solidFill>
              </a:rPr>
            </a:br>
            <a:r>
              <a:rPr lang="en-US" sz="3600" smtClean="0">
                <a:solidFill>
                  <a:schemeClr val="tx1"/>
                </a:solidFill>
              </a:rPr>
              <a:t>Requirements</a:t>
            </a:r>
          </a:p>
        </p:txBody>
      </p:sp>
      <p:graphicFrame>
        <p:nvGraphicFramePr>
          <p:cNvPr id="13355" name="Group 43"/>
          <p:cNvGraphicFramePr>
            <a:graphicFrameLocks noGrp="1"/>
          </p:cNvGraphicFramePr>
          <p:nvPr>
            <p:ph type="tbl" idx="1"/>
          </p:nvPr>
        </p:nvGraphicFramePr>
        <p:xfrm>
          <a:off x="457200" y="1281113"/>
          <a:ext cx="8229600" cy="4358642"/>
        </p:xfrm>
        <a:graphic>
          <a:graphicData uri="http://schemas.openxmlformats.org/drawingml/2006/table">
            <a:tbl>
              <a:tblPr/>
              <a:tblGrid>
                <a:gridCol w="1873250"/>
                <a:gridCol w="3613150"/>
                <a:gridCol w="2743200"/>
              </a:tblGrid>
              <a:tr h="754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Current Grade</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Time in Grade (TIG) for Promotion “Consideration”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Time in Grade for Promotion</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81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WO1</a:t>
                      </a:r>
                      <a:r>
                        <a:rPr kumimoji="0" lang="en-US" sz="2400" b="0" i="0" u="none" strike="noStrike" cap="none" normalizeH="0" baseline="0" dirty="0" smtClean="0">
                          <a:ln>
                            <a:noFill/>
                          </a:ln>
                          <a:solidFill>
                            <a:srgbClr val="FF0000"/>
                          </a:solidFill>
                          <a:effectLst/>
                          <a:latin typeface="Arial" charset="0"/>
                        </a:rPr>
                        <a:t>*</a:t>
                      </a:r>
                    </a:p>
                  </a:txBody>
                  <a:tcPr anchor="ct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No Requirement</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2 Years</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33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CW2 – CW4</a:t>
                      </a:r>
                    </a:p>
                  </a:txBody>
                  <a:tcPr anchor="ct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2 Years Active</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No Additional Requirement</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2LT</a:t>
                      </a:r>
                    </a:p>
                  </a:txBody>
                  <a:tcPr anchor="ct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No Requirement</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18 Months</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1LT</a:t>
                      </a:r>
                    </a:p>
                  </a:txBody>
                  <a:tcPr anchor="ct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No Requirement</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2 Years</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754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CPT – LTC</a:t>
                      </a:r>
                    </a:p>
                  </a:txBody>
                  <a:tcPr anchor="ct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3 Years </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No Additional Requirement</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754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COL – BG</a:t>
                      </a:r>
                    </a:p>
                  </a:txBody>
                  <a:tcPr anchor="ct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1 Year</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No Additional Requirement</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23590" name="Text Box 92"/>
          <p:cNvSpPr txBox="1">
            <a:spLocks noChangeArrowheads="1"/>
          </p:cNvSpPr>
          <p:nvPr/>
        </p:nvSpPr>
        <p:spPr bwMode="auto">
          <a:xfrm>
            <a:off x="787400" y="5735638"/>
            <a:ext cx="7550150" cy="457200"/>
          </a:xfrm>
          <a:prstGeom prst="rect">
            <a:avLst/>
          </a:prstGeom>
          <a:solidFill>
            <a:srgbClr val="FFC000"/>
          </a:solidFill>
          <a:ln w="12700">
            <a:solidFill>
              <a:schemeClr val="tx1"/>
            </a:solidFill>
            <a:miter lim="800000"/>
            <a:headEnd type="none" w="sm" len="sm"/>
            <a:tailEnd type="none" w="sm" len="sm"/>
          </a:ln>
        </p:spPr>
        <p:txBody>
          <a:bodyPr wrap="none" anchor="ctr">
            <a:spAutoFit/>
          </a:bodyPr>
          <a:lstStyle/>
          <a:p>
            <a:r>
              <a:rPr lang="en-US" i="1">
                <a:solidFill>
                  <a:srgbClr val="FF0000"/>
                </a:solidFill>
              </a:rPr>
              <a:t>*</a:t>
            </a:r>
            <a:r>
              <a:rPr lang="en-US" sz="1800" i="1">
                <a:solidFill>
                  <a:srgbClr val="FF0000"/>
                </a:solidFill>
              </a:rPr>
              <a:t> </a:t>
            </a:r>
            <a:r>
              <a:rPr lang="en-US" sz="1800" i="1"/>
              <a:t>WO1s must serve 18 months on active duty before promotion to CW2.</a:t>
            </a:r>
            <a:r>
              <a:rPr lang="en-US" i="1"/>
              <a:t> </a:t>
            </a:r>
          </a:p>
        </p:txBody>
      </p:sp>
      <p:sp>
        <p:nvSpPr>
          <p:cNvPr id="23591" name="Text Box 93"/>
          <p:cNvSpPr txBox="1">
            <a:spLocks noChangeArrowheads="1"/>
          </p:cNvSpPr>
          <p:nvPr/>
        </p:nvSpPr>
        <p:spPr bwMode="auto">
          <a:xfrm>
            <a:off x="3197225" y="6297613"/>
            <a:ext cx="2749550" cy="379412"/>
          </a:xfrm>
          <a:prstGeom prst="rect">
            <a:avLst/>
          </a:prstGeom>
          <a:solidFill>
            <a:srgbClr val="FFC000"/>
          </a:solidFill>
          <a:ln w="12700">
            <a:solidFill>
              <a:schemeClr val="tx1"/>
            </a:solidFill>
            <a:miter lim="800000"/>
            <a:headEnd type="none" w="sm" len="sm"/>
            <a:tailEnd type="none" w="sm" len="sm"/>
          </a:ln>
        </p:spPr>
        <p:txBody>
          <a:bodyPr>
            <a:spAutoFit/>
          </a:bodyPr>
          <a:lstStyle/>
          <a:p>
            <a:pPr>
              <a:spcBef>
                <a:spcPct val="50000"/>
              </a:spcBef>
            </a:pPr>
            <a:r>
              <a:rPr lang="en-US" sz="1800"/>
              <a:t>Para 1-10c, AR 600-8-29</a:t>
            </a:r>
          </a:p>
        </p:txBody>
      </p:sp>
    </p:spTree>
    <p:extLst>
      <p:ext uri="{BB962C8B-B14F-4D97-AF65-F5344CB8AC3E}">
        <p14:creationId xmlns:p14="http://schemas.microsoft.com/office/powerpoint/2010/main" val="339715887"/>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9755"/>
            <a:ext cx="8229600" cy="598963"/>
          </a:xfrm>
        </p:spPr>
        <p:txBody>
          <a:bodyPr/>
          <a:lstStyle/>
          <a:p>
            <a:r>
              <a:rPr lang="en-US" dirty="0" smtClean="0">
                <a:solidFill>
                  <a:schemeClr val="tx1"/>
                </a:solidFill>
              </a:rPr>
              <a:t>AC FY12/13 Promotion Rates</a:t>
            </a:r>
            <a:endParaRPr lang="en-US" dirty="0">
              <a:solidFill>
                <a:schemeClr val="tx1"/>
              </a:solidFill>
            </a:endParaRPr>
          </a:p>
        </p:txBody>
      </p:sp>
      <p:sp>
        <p:nvSpPr>
          <p:cNvPr id="7" name="Rectangle 6"/>
          <p:cNvSpPr/>
          <p:nvPr/>
        </p:nvSpPr>
        <p:spPr>
          <a:xfrm>
            <a:off x="552894" y="5995183"/>
            <a:ext cx="8229600" cy="707886"/>
          </a:xfrm>
          <a:prstGeom prst="rect">
            <a:avLst/>
          </a:prstGeom>
        </p:spPr>
        <p:txBody>
          <a:bodyPr wrap="square">
            <a:spAutoFit/>
          </a:bodyPr>
          <a:lstStyle/>
          <a:p>
            <a:pPr marL="461963" indent="-461963">
              <a:buFont typeface="Wingdings" pitchFamily="2" charset="2"/>
              <a:buChar char="q"/>
            </a:pPr>
            <a:r>
              <a:rPr lang="en-US" sz="2000" b="1" dirty="0">
                <a:solidFill>
                  <a:prstClr val="black"/>
                </a:solidFill>
              </a:rPr>
              <a:t>Future Promotion Opportunity targeted to future requirements</a:t>
            </a:r>
          </a:p>
          <a:p>
            <a:pPr marL="461963" indent="-461963">
              <a:buFont typeface="Wingdings" pitchFamily="2" charset="2"/>
              <a:buChar char="q"/>
            </a:pPr>
            <a:r>
              <a:rPr lang="en-US" sz="2000" b="1" dirty="0">
                <a:solidFill>
                  <a:srgbClr val="FF0000"/>
                </a:solidFill>
              </a:rPr>
              <a:t>Expect increase in time in grade to CPT, MAJ and </a:t>
            </a:r>
            <a:r>
              <a:rPr lang="en-US" sz="2000" b="1" dirty="0" smtClean="0">
                <a:solidFill>
                  <a:srgbClr val="FF0000"/>
                </a:solidFill>
              </a:rPr>
              <a:t>COL</a:t>
            </a:r>
            <a:endParaRPr lang="en-US" sz="2000" b="1" dirty="0">
              <a:solidFill>
                <a:srgbClr val="FF0000"/>
              </a:solidFill>
            </a:endParaRPr>
          </a:p>
        </p:txBody>
      </p:sp>
      <p:graphicFrame>
        <p:nvGraphicFramePr>
          <p:cNvPr id="6" name="Table 5"/>
          <p:cNvGraphicFramePr>
            <a:graphicFrameLocks noGrp="1"/>
          </p:cNvGraphicFramePr>
          <p:nvPr/>
        </p:nvGraphicFramePr>
        <p:xfrm>
          <a:off x="839973" y="1288828"/>
          <a:ext cx="7400260" cy="3612783"/>
        </p:xfrm>
        <a:graphic>
          <a:graphicData uri="http://schemas.openxmlformats.org/drawingml/2006/table">
            <a:tbl>
              <a:tblPr/>
              <a:tblGrid>
                <a:gridCol w="637070"/>
                <a:gridCol w="1001111"/>
                <a:gridCol w="1012487"/>
                <a:gridCol w="728080"/>
                <a:gridCol w="947075"/>
                <a:gridCol w="671200"/>
                <a:gridCol w="605786"/>
                <a:gridCol w="1080746"/>
                <a:gridCol w="716705"/>
              </a:tblGrid>
              <a:tr h="468160">
                <a:tc gridSpan="5">
                  <a:txBody>
                    <a:bodyPr/>
                    <a:lstStyle/>
                    <a:p>
                      <a:pPr algn="ctr" rtl="0" fontAlgn="t"/>
                      <a:r>
                        <a:rPr lang="en-US" sz="1400" b="1" i="0" u="none" strike="noStrike" dirty="0">
                          <a:solidFill>
                            <a:srgbClr val="000000"/>
                          </a:solidFill>
                          <a:latin typeface="Arial"/>
                        </a:rPr>
                        <a:t>Officer Promotion Rates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BBB5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400" b="0" i="0" u="none" strike="noStrike">
                        <a:solidFill>
                          <a:srgbClr val="000000"/>
                        </a:solidFill>
                        <a:latin typeface="Arial"/>
                      </a:endParaRPr>
                    </a:p>
                  </a:txBody>
                  <a:tcPr marL="7034" marR="7034" marT="7034"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gridSpan="3">
                  <a:txBody>
                    <a:bodyPr/>
                    <a:lstStyle/>
                    <a:p>
                      <a:pPr algn="ctr" rtl="0" fontAlgn="t"/>
                      <a:r>
                        <a:rPr lang="en-US" sz="1400" b="1" i="0" u="none" strike="noStrike">
                          <a:solidFill>
                            <a:srgbClr val="000000"/>
                          </a:solidFill>
                          <a:latin typeface="Arial"/>
                        </a:rPr>
                        <a:t>Warrant Officer Promotion Rates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BBB59"/>
                    </a:solidFill>
                  </a:tcPr>
                </a:tc>
                <a:tc hMerge="1">
                  <a:txBody>
                    <a:bodyPr/>
                    <a:lstStyle/>
                    <a:p>
                      <a:endParaRPr lang="en-US"/>
                    </a:p>
                  </a:txBody>
                  <a:tcPr/>
                </a:tc>
                <a:tc hMerge="1">
                  <a:txBody>
                    <a:bodyPr/>
                    <a:lstStyle/>
                    <a:p>
                      <a:endParaRPr lang="en-US"/>
                    </a:p>
                  </a:txBody>
                  <a:tcPr/>
                </a:tc>
              </a:tr>
              <a:tr h="1201315">
                <a:tc>
                  <a:txBody>
                    <a:bodyPr/>
                    <a:lstStyle/>
                    <a:p>
                      <a:pPr algn="ctr" rtl="0" fontAlgn="t"/>
                      <a:r>
                        <a:rPr lang="en-US" sz="1400" b="1" i="0" u="none" strike="noStrike">
                          <a:solidFill>
                            <a:srgbClr val="000000"/>
                          </a:solidFill>
                          <a:latin typeface="Arial"/>
                        </a:rPr>
                        <a:t>Rank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7E7"/>
                    </a:solidFill>
                  </a:tcPr>
                </a:tc>
                <a:tc>
                  <a:txBody>
                    <a:bodyPr/>
                    <a:lstStyle/>
                    <a:p>
                      <a:pPr algn="ctr" rtl="0" fontAlgn="t"/>
                      <a:r>
                        <a:rPr lang="en-US" sz="1400" b="1" i="0" u="none" strike="noStrike">
                          <a:solidFill>
                            <a:srgbClr val="000000"/>
                          </a:solidFill>
                          <a:latin typeface="Arial"/>
                        </a:rPr>
                        <a:t>Current Promotion Rate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7E7"/>
                    </a:solidFill>
                  </a:tcPr>
                </a:tc>
                <a:tc>
                  <a:txBody>
                    <a:bodyPr/>
                    <a:lstStyle/>
                    <a:p>
                      <a:pPr algn="ctr" rtl="0" fontAlgn="t"/>
                      <a:r>
                        <a:rPr lang="en-US" sz="1400" b="1" i="0" u="none" strike="noStrike">
                          <a:solidFill>
                            <a:srgbClr val="000000"/>
                          </a:solidFill>
                          <a:latin typeface="Arial"/>
                        </a:rPr>
                        <a:t>Projected Promotion Rate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7E7"/>
                    </a:solidFill>
                  </a:tcPr>
                </a:tc>
                <a:tc>
                  <a:txBody>
                    <a:bodyPr/>
                    <a:lstStyle/>
                    <a:p>
                      <a:pPr algn="ctr" rtl="0" fontAlgn="t"/>
                      <a:r>
                        <a:rPr lang="en-US" sz="1400" b="1" i="0" u="none" strike="noStrike">
                          <a:solidFill>
                            <a:srgbClr val="000000"/>
                          </a:solidFill>
                          <a:latin typeface="Arial"/>
                        </a:rPr>
                        <a:t>Current Pin on point (YRS)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7E7"/>
                    </a:solidFill>
                  </a:tcPr>
                </a:tc>
                <a:tc>
                  <a:txBody>
                    <a:bodyPr/>
                    <a:lstStyle/>
                    <a:p>
                      <a:pPr algn="ctr" rtl="0" fontAlgn="t"/>
                      <a:r>
                        <a:rPr lang="en-US" sz="1400" b="1" i="0" u="none" strike="noStrike">
                          <a:solidFill>
                            <a:srgbClr val="000000"/>
                          </a:solidFill>
                          <a:latin typeface="Arial"/>
                        </a:rPr>
                        <a:t>Projected Pin on point (YRS)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7E7"/>
                    </a:solidFill>
                  </a:tcPr>
                </a:tc>
                <a:tc>
                  <a:txBody>
                    <a:bodyPr/>
                    <a:lstStyle/>
                    <a:p>
                      <a:pPr algn="l" rtl="0" fontAlgn="b"/>
                      <a:endParaRPr lang="en-US" sz="1400" b="0" i="0" u="none" strike="noStrike">
                        <a:solidFill>
                          <a:srgbClr val="000000"/>
                        </a:solidFill>
                        <a:latin typeface="Arial"/>
                      </a:endParaRPr>
                    </a:p>
                  </a:txBody>
                  <a:tcPr marL="7034" marR="7034" marT="7034"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rtl="0" fontAlgn="t"/>
                      <a:r>
                        <a:rPr lang="en-US" sz="1400" b="1" i="0" u="none" strike="noStrike">
                          <a:solidFill>
                            <a:srgbClr val="000000"/>
                          </a:solidFill>
                          <a:latin typeface="Arial"/>
                        </a:rPr>
                        <a:t>Rank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7E7"/>
                    </a:solidFill>
                  </a:tcPr>
                </a:tc>
                <a:tc>
                  <a:txBody>
                    <a:bodyPr/>
                    <a:lstStyle/>
                    <a:p>
                      <a:pPr algn="ctr" rtl="0" fontAlgn="t"/>
                      <a:r>
                        <a:rPr lang="en-US" sz="1400" b="1" i="0" u="none" strike="noStrike">
                          <a:solidFill>
                            <a:srgbClr val="000000"/>
                          </a:solidFill>
                          <a:latin typeface="Arial"/>
                        </a:rPr>
                        <a:t>Current Promotion Rate (AV / Tech)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7E7"/>
                    </a:solidFill>
                  </a:tcPr>
                </a:tc>
                <a:tc>
                  <a:txBody>
                    <a:bodyPr/>
                    <a:lstStyle/>
                    <a:p>
                      <a:pPr algn="ctr" rtl="0" fontAlgn="t"/>
                      <a:r>
                        <a:rPr lang="en-US" sz="1400" b="1" i="0" u="none" strike="noStrike">
                          <a:solidFill>
                            <a:srgbClr val="000000"/>
                          </a:solidFill>
                          <a:latin typeface="Arial"/>
                        </a:rPr>
                        <a:t>Current Pin on Point (YRS)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7E7"/>
                    </a:solidFill>
                  </a:tcPr>
                </a:tc>
              </a:tr>
              <a:tr h="485827">
                <a:tc>
                  <a:txBody>
                    <a:bodyPr/>
                    <a:lstStyle/>
                    <a:p>
                      <a:pPr algn="ctr" rtl="0" fontAlgn="t"/>
                      <a:r>
                        <a:rPr lang="en-US" sz="1400" b="1" i="0" u="none" strike="noStrike" dirty="0">
                          <a:solidFill>
                            <a:srgbClr val="000000"/>
                          </a:solidFill>
                          <a:latin typeface="Arial"/>
                        </a:rPr>
                        <a:t>CPT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1400" b="1" i="0" u="none" strike="noStrike" dirty="0">
                          <a:solidFill>
                            <a:srgbClr val="000000"/>
                          </a:solidFill>
                          <a:latin typeface="Arial"/>
                        </a:rPr>
                        <a:t>92.50%</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1400" b="1" i="0" u="none" strike="noStrike" dirty="0">
                          <a:solidFill>
                            <a:srgbClr val="000000"/>
                          </a:solidFill>
                          <a:latin typeface="Arial"/>
                        </a:rPr>
                        <a:t>90%</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a:solidFill>
                            <a:srgbClr val="000000"/>
                          </a:solidFill>
                          <a:latin typeface="Arial"/>
                        </a:rPr>
                        <a:t>3.5</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a:solidFill>
                            <a:srgbClr val="000000"/>
                          </a:solidFill>
                          <a:latin typeface="Arial"/>
                        </a:rPr>
                        <a:t>4</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b"/>
                      <a:endParaRPr lang="en-US" sz="1400" b="0" i="0" u="none" strike="noStrike">
                        <a:solidFill>
                          <a:srgbClr val="000000"/>
                        </a:solidFill>
                        <a:latin typeface="Arial"/>
                      </a:endParaRPr>
                    </a:p>
                  </a:txBody>
                  <a:tcPr marL="7034" marR="7034" marT="7034"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rtl="0" fontAlgn="t"/>
                      <a:r>
                        <a:rPr lang="en-US" sz="1400" b="1" i="0" u="none" strike="noStrike">
                          <a:solidFill>
                            <a:srgbClr val="000000"/>
                          </a:solidFill>
                          <a:latin typeface="Arial"/>
                        </a:rPr>
                        <a:t>CW2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1400" b="1" i="0" u="none" strike="noStrike">
                          <a:solidFill>
                            <a:srgbClr val="000000"/>
                          </a:solidFill>
                          <a:latin typeface="Arial"/>
                        </a:rPr>
                        <a:t>98.1 / 97.3%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1400" b="1" i="0" u="none" strike="noStrike">
                          <a:solidFill>
                            <a:srgbClr val="000000"/>
                          </a:solidFill>
                          <a:latin typeface="Arial"/>
                        </a:rPr>
                        <a:t>2</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485827">
                <a:tc>
                  <a:txBody>
                    <a:bodyPr/>
                    <a:lstStyle/>
                    <a:p>
                      <a:pPr algn="ctr" rtl="0" fontAlgn="t"/>
                      <a:r>
                        <a:rPr lang="en-US" sz="1400" b="1" i="0" u="none" strike="noStrike">
                          <a:solidFill>
                            <a:srgbClr val="000000"/>
                          </a:solidFill>
                          <a:latin typeface="Arial"/>
                        </a:rPr>
                        <a:t>MAJ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a:solidFill>
                            <a:srgbClr val="000000"/>
                          </a:solidFill>
                          <a:latin typeface="Arial"/>
                        </a:rPr>
                        <a:t>83.50%</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dirty="0">
                          <a:solidFill>
                            <a:srgbClr val="000000"/>
                          </a:solidFill>
                          <a:latin typeface="Arial"/>
                        </a:rPr>
                        <a:t>80%</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dirty="0">
                          <a:solidFill>
                            <a:srgbClr val="000000"/>
                          </a:solidFill>
                          <a:latin typeface="Arial"/>
                        </a:rPr>
                        <a:t>9.8</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dirty="0">
                          <a:solidFill>
                            <a:srgbClr val="000000"/>
                          </a:solidFill>
                          <a:latin typeface="Arial"/>
                        </a:rPr>
                        <a:t>10.5</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b"/>
                      <a:endParaRPr lang="en-US" sz="1400" b="0" i="0" u="none" strike="noStrike">
                        <a:solidFill>
                          <a:srgbClr val="000000"/>
                        </a:solidFill>
                        <a:latin typeface="Arial"/>
                      </a:endParaRPr>
                    </a:p>
                  </a:txBody>
                  <a:tcPr marL="7034" marR="7034" marT="7034"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rtl="0" fontAlgn="t"/>
                      <a:r>
                        <a:rPr lang="en-US" sz="1400" b="1" i="0" u="none" strike="noStrike">
                          <a:solidFill>
                            <a:srgbClr val="000000"/>
                          </a:solidFill>
                          <a:latin typeface="Arial"/>
                        </a:rPr>
                        <a:t>CW3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a:solidFill>
                            <a:srgbClr val="000000"/>
                          </a:solidFill>
                          <a:latin typeface="Arial"/>
                        </a:rPr>
                        <a:t>58.4 / 74.5%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a:solidFill>
                            <a:srgbClr val="000000"/>
                          </a:solidFill>
                          <a:latin typeface="Arial"/>
                        </a:rPr>
                        <a:t>6</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485827">
                <a:tc>
                  <a:txBody>
                    <a:bodyPr/>
                    <a:lstStyle/>
                    <a:p>
                      <a:pPr algn="ctr" rtl="0" fontAlgn="t"/>
                      <a:r>
                        <a:rPr lang="en-US" sz="1400" b="1" i="0" u="none" strike="noStrike">
                          <a:solidFill>
                            <a:srgbClr val="000000"/>
                          </a:solidFill>
                          <a:latin typeface="Arial"/>
                        </a:rPr>
                        <a:t>LTC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1400" b="1" i="0" u="none" strike="noStrike">
                          <a:solidFill>
                            <a:srgbClr val="000000"/>
                          </a:solidFill>
                          <a:latin typeface="Arial"/>
                        </a:rPr>
                        <a:t>83.00%</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1400" b="1" i="0" u="none" strike="noStrike">
                          <a:solidFill>
                            <a:srgbClr val="000000"/>
                          </a:solidFill>
                          <a:latin typeface="Arial"/>
                        </a:rPr>
                        <a:t>70%</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a:solidFill>
                            <a:srgbClr val="000000"/>
                          </a:solidFill>
                          <a:latin typeface="Arial"/>
                        </a:rPr>
                        <a:t>16.7</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dirty="0">
                          <a:solidFill>
                            <a:srgbClr val="000000"/>
                          </a:solidFill>
                          <a:latin typeface="Arial"/>
                        </a:rPr>
                        <a:t>17</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b"/>
                      <a:endParaRPr lang="en-US" sz="1400" b="0" i="0" u="none" strike="noStrike" dirty="0">
                        <a:solidFill>
                          <a:srgbClr val="000000"/>
                        </a:solidFill>
                        <a:latin typeface="Arial"/>
                      </a:endParaRPr>
                    </a:p>
                  </a:txBody>
                  <a:tcPr marL="7034" marR="7034" marT="7034"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rtl="0" fontAlgn="t"/>
                      <a:r>
                        <a:rPr lang="en-US" sz="1400" b="1" i="0" u="none" strike="noStrike" dirty="0">
                          <a:solidFill>
                            <a:srgbClr val="000000"/>
                          </a:solidFill>
                          <a:latin typeface="Arial"/>
                        </a:rPr>
                        <a:t>CW4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1400" b="1" i="0" u="none" strike="noStrike">
                          <a:solidFill>
                            <a:srgbClr val="000000"/>
                          </a:solidFill>
                          <a:latin typeface="Arial"/>
                        </a:rPr>
                        <a:t>60.6 / 80.6%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1400" b="1" i="0" u="none" strike="noStrike">
                          <a:solidFill>
                            <a:srgbClr val="000000"/>
                          </a:solidFill>
                          <a:latin typeface="Arial"/>
                        </a:rPr>
                        <a:t>14</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485827">
                <a:tc>
                  <a:txBody>
                    <a:bodyPr/>
                    <a:lstStyle/>
                    <a:p>
                      <a:pPr algn="ctr" rtl="0" fontAlgn="t"/>
                      <a:r>
                        <a:rPr lang="en-US" sz="1400" b="1" i="0" u="none" strike="noStrike">
                          <a:solidFill>
                            <a:srgbClr val="000000"/>
                          </a:solidFill>
                          <a:latin typeface="Arial"/>
                        </a:rPr>
                        <a:t>COL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a:solidFill>
                            <a:srgbClr val="000000"/>
                          </a:solidFill>
                          <a:latin typeface="Arial"/>
                        </a:rPr>
                        <a:t>37.20%</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a:solidFill>
                            <a:srgbClr val="000000"/>
                          </a:solidFill>
                          <a:latin typeface="Arial"/>
                        </a:rPr>
                        <a:t>50%</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a:solidFill>
                            <a:srgbClr val="000000"/>
                          </a:solidFill>
                          <a:latin typeface="Arial"/>
                        </a:rPr>
                        <a:t>21.8</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a:solidFill>
                            <a:srgbClr val="000000"/>
                          </a:solidFill>
                          <a:latin typeface="Arial"/>
                        </a:rPr>
                        <a:t>22.5</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b"/>
                      <a:endParaRPr lang="en-US" sz="1400" b="0" i="0" u="none" strike="noStrike">
                        <a:solidFill>
                          <a:srgbClr val="000000"/>
                        </a:solidFill>
                        <a:latin typeface="Arial"/>
                      </a:endParaRPr>
                    </a:p>
                  </a:txBody>
                  <a:tcPr marL="7034" marR="7034" marT="7034"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rtl="0" fontAlgn="t"/>
                      <a:r>
                        <a:rPr lang="en-US" sz="1400" b="1" i="0" u="none" strike="noStrike" dirty="0">
                          <a:solidFill>
                            <a:srgbClr val="000000"/>
                          </a:solidFill>
                          <a:latin typeface="Arial"/>
                        </a:rPr>
                        <a:t>CW5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dirty="0">
                          <a:solidFill>
                            <a:srgbClr val="000000"/>
                          </a:solidFill>
                          <a:latin typeface="Arial"/>
                        </a:rPr>
                        <a:t>21.0 / 26.1% </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r>
                        <a:rPr lang="en-US" sz="1400" b="1" i="0" u="none" strike="noStrike" dirty="0">
                          <a:solidFill>
                            <a:srgbClr val="000000"/>
                          </a:solidFill>
                          <a:latin typeface="Arial"/>
                        </a:rPr>
                        <a:t>20</a:t>
                      </a:r>
                    </a:p>
                  </a:txBody>
                  <a:tcPr marL="7034" marR="7034" marT="703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spTree>
    <p:extLst>
      <p:ext uri="{BB962C8B-B14F-4D97-AF65-F5344CB8AC3E}">
        <p14:creationId xmlns:p14="http://schemas.microsoft.com/office/powerpoint/2010/main" val="880794935"/>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3785"/>
            <a:ext cx="8229600" cy="1077672"/>
          </a:xfrm>
        </p:spPr>
        <p:txBody>
          <a:bodyPr/>
          <a:lstStyle/>
          <a:p>
            <a:r>
              <a:rPr lang="en-US" sz="2000" dirty="0" smtClean="0"/>
              <a:t/>
            </a:r>
            <a:br>
              <a:rPr lang="en-US" sz="2000" dirty="0" smtClean="0"/>
            </a:br>
            <a:r>
              <a:rPr lang="en-US" sz="2400" dirty="0" smtClean="0">
                <a:solidFill>
                  <a:schemeClr val="tx1"/>
                </a:solidFill>
              </a:rPr>
              <a:t>Unmasking of Army Officer Evaluations Reports</a:t>
            </a:r>
            <a:r>
              <a:rPr lang="en-US" sz="2400" dirty="0" smtClean="0"/>
              <a:t/>
            </a:r>
            <a:br>
              <a:rPr lang="en-US" sz="2400" dirty="0" smtClean="0"/>
            </a:br>
            <a:r>
              <a:rPr lang="en-US" sz="1200" b="1" dirty="0" smtClean="0">
                <a:solidFill>
                  <a:schemeClr val="tx1"/>
                </a:solidFill>
              </a:rPr>
              <a:t>(Army </a:t>
            </a:r>
            <a:r>
              <a:rPr lang="en-US" sz="1200" b="1" dirty="0">
                <a:solidFill>
                  <a:schemeClr val="tx1"/>
                </a:solidFill>
              </a:rPr>
              <a:t>Directive </a:t>
            </a:r>
            <a:r>
              <a:rPr lang="en-US" sz="1200" b="1" dirty="0" smtClean="0">
                <a:solidFill>
                  <a:schemeClr val="tx1"/>
                </a:solidFill>
              </a:rPr>
              <a:t>2015-07)</a:t>
            </a:r>
            <a:r>
              <a:rPr lang="en-US" sz="1800" b="1" dirty="0" smtClean="0">
                <a:solidFill>
                  <a:schemeClr val="tx1"/>
                </a:solidFill>
              </a:rPr>
              <a:t/>
            </a:r>
            <a:br>
              <a:rPr lang="en-US" sz="1800" b="1" dirty="0" smtClean="0">
                <a:solidFill>
                  <a:schemeClr val="tx1"/>
                </a:solidFill>
              </a:rPr>
            </a:br>
            <a:endParaRPr lang="en-US" sz="2000" b="1" dirty="0">
              <a:solidFill>
                <a:schemeClr val="tx1"/>
              </a:solidFill>
            </a:endParaRPr>
          </a:p>
        </p:txBody>
      </p:sp>
      <p:sp>
        <p:nvSpPr>
          <p:cNvPr id="3" name="Content Placeholder 2"/>
          <p:cNvSpPr>
            <a:spLocks noGrp="1"/>
          </p:cNvSpPr>
          <p:nvPr>
            <p:ph idx="1"/>
          </p:nvPr>
        </p:nvSpPr>
        <p:spPr>
          <a:xfrm>
            <a:off x="468923" y="1184032"/>
            <a:ext cx="8229600" cy="4091355"/>
          </a:xfrm>
        </p:spPr>
        <p:txBody>
          <a:bodyPr/>
          <a:lstStyle/>
          <a:p>
            <a:r>
              <a:rPr lang="en-US" sz="2800" dirty="0" smtClean="0"/>
              <a:t>Elimination of the masking process supports transparency </a:t>
            </a:r>
          </a:p>
          <a:p>
            <a:endParaRPr lang="en-US" sz="2800" dirty="0" smtClean="0"/>
          </a:p>
          <a:p>
            <a:r>
              <a:rPr lang="en-US" sz="2800" dirty="0" smtClean="0"/>
              <a:t>Improves the accuracy of an officer’s file </a:t>
            </a:r>
            <a:r>
              <a:rPr lang="en-US" sz="2800" dirty="0"/>
              <a:t>in  personnel management decision for the individual officer and the </a:t>
            </a:r>
            <a:r>
              <a:rPr lang="en-US" sz="2800" dirty="0" smtClean="0"/>
              <a:t>Army</a:t>
            </a:r>
          </a:p>
          <a:p>
            <a:endParaRPr lang="en-US" sz="2800" dirty="0" smtClean="0"/>
          </a:p>
          <a:p>
            <a:pPr marL="342900" lvl="1" indent="-342900">
              <a:buFontTx/>
              <a:buChar char="•"/>
            </a:pPr>
            <a:r>
              <a:rPr lang="en-US" sz="2800" dirty="0">
                <a:solidFill>
                  <a:srgbClr val="000000"/>
                </a:solidFill>
              </a:rPr>
              <a:t>Boards are now best qualified vs. fully qualified – ensures we retain and promote best </a:t>
            </a:r>
          </a:p>
          <a:p>
            <a:endParaRPr lang="en-US" dirty="0" smtClean="0"/>
          </a:p>
          <a:p>
            <a:endParaRPr lang="en-US" dirty="0"/>
          </a:p>
        </p:txBody>
      </p:sp>
      <p:sp>
        <p:nvSpPr>
          <p:cNvPr id="4" name="Slide Number Placeholder 3"/>
          <p:cNvSpPr>
            <a:spLocks noGrp="1"/>
          </p:cNvSpPr>
          <p:nvPr>
            <p:ph type="sldNum" sz="quarter" idx="12"/>
          </p:nvPr>
        </p:nvSpPr>
        <p:spPr/>
        <p:txBody>
          <a:bodyPr/>
          <a:lstStyle/>
          <a:p>
            <a:pPr>
              <a:defRPr/>
            </a:pPr>
            <a:fld id="{ADE4CF2B-BEEC-44EF-A243-72B8158C2774}" type="slidenum">
              <a:rPr lang="en-US" smtClean="0"/>
              <a:pPr>
                <a:defRPr/>
              </a:pPr>
              <a:t>8</a:t>
            </a:fld>
            <a:endParaRPr lang="en-US" dirty="0"/>
          </a:p>
        </p:txBody>
      </p:sp>
      <p:sp>
        <p:nvSpPr>
          <p:cNvPr id="6" name="Rounded Rectangle 5"/>
          <p:cNvSpPr/>
          <p:nvPr/>
        </p:nvSpPr>
        <p:spPr bwMode="auto">
          <a:xfrm>
            <a:off x="679939" y="5653462"/>
            <a:ext cx="7713785" cy="1150315"/>
          </a:xfrm>
          <a:prstGeom prst="roundRect">
            <a:avLst/>
          </a:prstGeom>
          <a:solidFill>
            <a:schemeClr val="bg1"/>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sz="2000" dirty="0" smtClean="0">
                <a:latin typeface="Arial" pitchFamily="34" charset="0"/>
              </a:rPr>
              <a:t>All OERs, including </a:t>
            </a:r>
            <a:r>
              <a:rPr lang="en-US" sz="2000" i="1" u="sng" dirty="0" smtClean="0">
                <a:solidFill>
                  <a:srgbClr val="FF0000"/>
                </a:solidFill>
                <a:latin typeface="Arial" pitchFamily="34" charset="0"/>
              </a:rPr>
              <a:t>previously masked OER </a:t>
            </a:r>
            <a:r>
              <a:rPr lang="en-US" sz="2000" dirty="0" smtClean="0">
                <a:latin typeface="Arial" pitchFamily="34" charset="0"/>
              </a:rPr>
              <a:t>will be placed in the </a:t>
            </a:r>
            <a:r>
              <a:rPr lang="en-US" sz="2000" i="1" u="sng" dirty="0" smtClean="0">
                <a:solidFill>
                  <a:srgbClr val="FF0000"/>
                </a:solidFill>
                <a:latin typeface="Arial" pitchFamily="34" charset="0"/>
              </a:rPr>
              <a:t>performance section </a:t>
            </a:r>
            <a:r>
              <a:rPr lang="en-US" sz="2000" dirty="0" smtClean="0">
                <a:latin typeface="Arial" pitchFamily="34" charset="0"/>
              </a:rPr>
              <a:t>of the official Army Military Human Resource Records file.</a:t>
            </a:r>
            <a:endParaRPr kumimoji="0" lang="en-US" sz="2000" b="0" i="0" u="none" strike="noStrike" cap="none" normalizeH="0" baseline="0" dirty="0" smtClean="0">
              <a:ln>
                <a:noFill/>
              </a:ln>
              <a:effectLst/>
              <a:latin typeface="Arial" pitchFamily="34" charset="0"/>
            </a:endParaRPr>
          </a:p>
        </p:txBody>
      </p:sp>
    </p:spTree>
    <p:extLst>
      <p:ext uri="{BB962C8B-B14F-4D97-AF65-F5344CB8AC3E}">
        <p14:creationId xmlns:p14="http://schemas.microsoft.com/office/powerpoint/2010/main" val="179584966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444500" y="76200"/>
            <a:ext cx="8229600" cy="976313"/>
          </a:xfrm>
          <a:prstGeom prst="rect">
            <a:avLst/>
          </a:prstGeom>
          <a:noFill/>
          <a:ln w="9525">
            <a:noFill/>
            <a:miter lim="800000"/>
            <a:headEnd/>
            <a:tailEnd/>
          </a:ln>
        </p:spPr>
        <p:txBody>
          <a:bodyPr anchor="ctr"/>
          <a:lstStyle/>
          <a:p>
            <a:pPr algn="ctr"/>
            <a:r>
              <a:rPr lang="en-US" sz="3600" b="1"/>
              <a:t>Not Eligible for Promotion</a:t>
            </a:r>
          </a:p>
        </p:txBody>
      </p:sp>
      <p:sp>
        <p:nvSpPr>
          <p:cNvPr id="24579" name="Text Box 5"/>
          <p:cNvSpPr txBox="1">
            <a:spLocks noChangeArrowheads="1"/>
          </p:cNvSpPr>
          <p:nvPr/>
        </p:nvSpPr>
        <p:spPr bwMode="auto">
          <a:xfrm>
            <a:off x="322263" y="1293813"/>
            <a:ext cx="8516937" cy="4616450"/>
          </a:xfrm>
          <a:prstGeom prst="rect">
            <a:avLst/>
          </a:prstGeom>
          <a:noFill/>
          <a:ln w="12700">
            <a:noFill/>
            <a:miter lim="800000"/>
            <a:headEnd type="none" w="sm" len="sm"/>
            <a:tailEnd type="none" w="sm" len="sm"/>
          </a:ln>
        </p:spPr>
        <p:txBody>
          <a:bodyPr>
            <a:spAutoFit/>
          </a:bodyPr>
          <a:lstStyle/>
          <a:p>
            <a:pPr marL="338138" indent="-338138">
              <a:buFont typeface="Arial" charset="0"/>
              <a:buChar char="•"/>
            </a:pPr>
            <a:r>
              <a:rPr lang="en-US" sz="2800"/>
              <a:t>Officers are not eligible for promotion if:</a:t>
            </a:r>
          </a:p>
          <a:p>
            <a:pPr marL="801688" lvl="1" indent="-338138">
              <a:spcBef>
                <a:spcPts val="1200"/>
              </a:spcBef>
              <a:buFont typeface="Arial" charset="0"/>
              <a:buChar char="•"/>
            </a:pPr>
            <a:r>
              <a:rPr lang="en-US"/>
              <a:t>Separation or retirement date falls within 90 days of the board convened date</a:t>
            </a:r>
          </a:p>
          <a:p>
            <a:pPr marL="801688" lvl="1" indent="-338138">
              <a:spcBef>
                <a:spcPts val="1200"/>
              </a:spcBef>
              <a:buFont typeface="Arial" charset="0"/>
              <a:buChar char="•"/>
            </a:pPr>
            <a:r>
              <a:rPr lang="en-US"/>
              <a:t>1LTs twice not selected for promotion to CPT</a:t>
            </a:r>
          </a:p>
          <a:p>
            <a:pPr marL="801688" lvl="1" indent="-338138">
              <a:spcBef>
                <a:spcPts val="1200"/>
              </a:spcBef>
              <a:buFont typeface="Arial" charset="0"/>
              <a:buChar char="•"/>
            </a:pPr>
            <a:r>
              <a:rPr lang="en-US"/>
              <a:t>WOs twice not selected for promotion to CW3, CW4, or CW5 and not selectively continued</a:t>
            </a:r>
          </a:p>
          <a:p>
            <a:pPr marL="801688" lvl="1" indent="-338138">
              <a:spcBef>
                <a:spcPts val="1200"/>
              </a:spcBef>
              <a:buFont typeface="Arial" charset="0"/>
              <a:buChar char="•"/>
            </a:pPr>
            <a:r>
              <a:rPr lang="en-US"/>
              <a:t>WOs with less than 3 years of active duty service in their current grade</a:t>
            </a:r>
          </a:p>
          <a:p>
            <a:pPr marL="801688" lvl="1" indent="-338138">
              <a:spcBef>
                <a:spcPts val="1200"/>
              </a:spcBef>
              <a:buFont typeface="Arial" charset="0"/>
              <a:buChar char="•"/>
            </a:pPr>
            <a:r>
              <a:rPr lang="en-US"/>
              <a:t>Commissioned officers with less than 1 year of continuous active duty</a:t>
            </a:r>
          </a:p>
        </p:txBody>
      </p:sp>
      <p:sp>
        <p:nvSpPr>
          <p:cNvPr id="24580" name="Text Box 93"/>
          <p:cNvSpPr txBox="1">
            <a:spLocks noChangeArrowheads="1"/>
          </p:cNvSpPr>
          <p:nvPr/>
        </p:nvSpPr>
        <p:spPr bwMode="auto">
          <a:xfrm>
            <a:off x="3197225" y="6076950"/>
            <a:ext cx="2749550" cy="379413"/>
          </a:xfrm>
          <a:prstGeom prst="rect">
            <a:avLst/>
          </a:prstGeom>
          <a:solidFill>
            <a:srgbClr val="FFC000"/>
          </a:solidFill>
          <a:ln w="12700">
            <a:solidFill>
              <a:schemeClr val="tx1"/>
            </a:solidFill>
            <a:miter lim="800000"/>
            <a:headEnd type="none" w="sm" len="sm"/>
            <a:tailEnd type="none" w="sm" len="sm"/>
          </a:ln>
        </p:spPr>
        <p:txBody>
          <a:bodyPr>
            <a:spAutoFit/>
          </a:bodyPr>
          <a:lstStyle/>
          <a:p>
            <a:pPr>
              <a:spcBef>
                <a:spcPct val="50000"/>
              </a:spcBef>
            </a:pPr>
            <a:r>
              <a:rPr lang="en-US" sz="1800"/>
              <a:t>Para 1-10e, AR 600-8-29</a:t>
            </a:r>
          </a:p>
        </p:txBody>
      </p:sp>
      <p:sp>
        <p:nvSpPr>
          <p:cNvPr id="23557" name="Slide Number Placeholder 5"/>
          <p:cNvSpPr>
            <a:spLocks noGrp="1"/>
          </p:cNvSpPr>
          <p:nvPr>
            <p:ph type="sldNum" sz="quarter" idx="12"/>
          </p:nvPr>
        </p:nvSpPr>
        <p:spPr/>
        <p:txBody>
          <a:bodyPr/>
          <a:lstStyle/>
          <a:p>
            <a:pPr>
              <a:defRPr/>
            </a:pPr>
            <a:fld id="{C9CF9A45-1846-4349-90C9-2B9F974116E0}" type="slidenum">
              <a:rPr lang="en-US" smtClean="0"/>
              <a:pPr>
                <a:defRPr/>
              </a:pPr>
              <a:t>9</a:t>
            </a:fld>
            <a:endParaRPr lang="en-US" dirty="0" smtClean="0"/>
          </a:p>
        </p:txBody>
      </p:sp>
    </p:spTree>
    <p:extLst>
      <p:ext uri="{BB962C8B-B14F-4D97-AF65-F5344CB8AC3E}">
        <p14:creationId xmlns:p14="http://schemas.microsoft.com/office/powerpoint/2010/main" val="2405188521"/>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5"/>
          <p:cNvSpPr>
            <a:spLocks noGrp="1"/>
          </p:cNvSpPr>
          <p:nvPr>
            <p:ph type="sldNum" sz="quarter" idx="12"/>
          </p:nvPr>
        </p:nvSpPr>
        <p:spPr/>
        <p:txBody>
          <a:bodyPr/>
          <a:lstStyle/>
          <a:p>
            <a:pPr>
              <a:defRPr/>
            </a:pPr>
            <a:fld id="{371E4622-7E43-451D-B5E1-3D6F4A217BBE}" type="slidenum">
              <a:rPr lang="en-US" smtClean="0"/>
              <a:pPr>
                <a:defRPr/>
              </a:pPr>
              <a:t>10</a:t>
            </a:fld>
            <a:endParaRPr lang="en-US" dirty="0" smtClean="0"/>
          </a:p>
        </p:txBody>
      </p:sp>
      <p:sp>
        <p:nvSpPr>
          <p:cNvPr id="25603" name="Rectangle 5"/>
          <p:cNvSpPr>
            <a:spLocks noGrp="1" noChangeArrowheads="1"/>
          </p:cNvSpPr>
          <p:nvPr>
            <p:ph type="body" idx="1"/>
          </p:nvPr>
        </p:nvSpPr>
        <p:spPr bwMode="auto">
          <a:xfrm>
            <a:off x="457200" y="1179513"/>
            <a:ext cx="8229600" cy="4525962"/>
          </a:xfrm>
          <a:noFill/>
          <a:ln>
            <a:miter lim="800000"/>
            <a:headEnd/>
            <a:tailEnd/>
          </a:ln>
        </p:spPr>
        <p:txBody>
          <a:bodyPr vert="horz" wrap="square" lIns="91440" tIns="45720" rIns="91440" bIns="45720" numCol="1" anchor="t" anchorCtr="0" compatLnSpc="1">
            <a:prstTxWarp prst="textNoShape">
              <a:avLst/>
            </a:prstTxWarp>
          </a:bodyPr>
          <a:lstStyle/>
          <a:p>
            <a:pPr eaLnBrk="1" hangingPunct="1">
              <a:spcBef>
                <a:spcPts val="1200"/>
              </a:spcBef>
            </a:pPr>
            <a:r>
              <a:rPr lang="en-US" b="1" smtClean="0"/>
              <a:t>To 1LT</a:t>
            </a:r>
          </a:p>
          <a:p>
            <a:pPr lvl="1" eaLnBrk="1" hangingPunct="1">
              <a:spcBef>
                <a:spcPts val="600"/>
              </a:spcBef>
              <a:buFont typeface="Arial" charset="0"/>
              <a:buChar char="•"/>
            </a:pPr>
            <a:r>
              <a:rPr lang="en-US" smtClean="0"/>
              <a:t>6 month evaluation period if a potential for promotion exists</a:t>
            </a:r>
          </a:p>
          <a:p>
            <a:pPr lvl="1" eaLnBrk="1" hangingPunct="1">
              <a:spcBef>
                <a:spcPts val="600"/>
              </a:spcBef>
              <a:buFont typeface="Arial" charset="0"/>
              <a:buChar char="•"/>
            </a:pPr>
            <a:r>
              <a:rPr lang="en-US" smtClean="0"/>
              <a:t>Separate within 90 days if performance determined </a:t>
            </a:r>
            <a:r>
              <a:rPr lang="en-US" u="sng" smtClean="0"/>
              <a:t>inconsistent with good order and discipline</a:t>
            </a:r>
            <a:r>
              <a:rPr lang="en-US" sz="2400" u="sng" smtClean="0"/>
              <a:t> </a:t>
            </a:r>
          </a:p>
          <a:p>
            <a:pPr eaLnBrk="1" hangingPunct="1">
              <a:spcBef>
                <a:spcPts val="1200"/>
              </a:spcBef>
            </a:pPr>
            <a:r>
              <a:rPr lang="en-US" b="1" smtClean="0"/>
              <a:t>To CW2</a:t>
            </a:r>
          </a:p>
          <a:p>
            <a:pPr lvl="1" eaLnBrk="1" hangingPunct="1">
              <a:spcBef>
                <a:spcPts val="1200"/>
              </a:spcBef>
              <a:buFont typeface="Arial" charset="0"/>
              <a:buChar char="•"/>
            </a:pPr>
            <a:r>
              <a:rPr lang="en-US" smtClean="0"/>
              <a:t>Separate within 90 days</a:t>
            </a:r>
          </a:p>
          <a:p>
            <a:pPr eaLnBrk="1" hangingPunct="1">
              <a:spcBef>
                <a:spcPts val="1200"/>
              </a:spcBef>
            </a:pPr>
            <a:r>
              <a:rPr lang="en-US" b="1" smtClean="0"/>
              <a:t>Exceptions </a:t>
            </a:r>
          </a:p>
          <a:p>
            <a:pPr lvl="1" eaLnBrk="1" hangingPunct="1">
              <a:spcBef>
                <a:spcPts val="600"/>
              </a:spcBef>
              <a:buFont typeface="Arial" charset="0"/>
              <a:buChar char="•"/>
            </a:pPr>
            <a:r>
              <a:rPr lang="en-US" smtClean="0"/>
              <a:t>Revert to enlisted rank if statutory requirement exists</a:t>
            </a:r>
          </a:p>
          <a:p>
            <a:pPr lvl="1" eaLnBrk="1" hangingPunct="1">
              <a:spcBef>
                <a:spcPts val="600"/>
              </a:spcBef>
              <a:buFont typeface="Arial" charset="0"/>
              <a:buChar char="•"/>
            </a:pPr>
            <a:r>
              <a:rPr lang="en-US" smtClean="0"/>
              <a:t>If 2 years from retirement</a:t>
            </a:r>
          </a:p>
          <a:p>
            <a:pPr eaLnBrk="1" hangingPunct="1">
              <a:spcBef>
                <a:spcPts val="1200"/>
              </a:spcBef>
            </a:pPr>
            <a:r>
              <a:rPr lang="en-US" b="1" smtClean="0"/>
              <a:t>Requirements</a:t>
            </a:r>
          </a:p>
          <a:p>
            <a:pPr lvl="1" eaLnBrk="1" hangingPunct="1">
              <a:spcBef>
                <a:spcPts val="1200"/>
              </a:spcBef>
              <a:buFont typeface="Arial" charset="0"/>
              <a:buChar char="•"/>
            </a:pPr>
            <a:r>
              <a:rPr lang="en-US" smtClean="0"/>
              <a:t>Process a DA Form 78 on all non-selects NLT the Promotion Eligibility Date (PED)</a:t>
            </a:r>
          </a:p>
          <a:p>
            <a:pPr eaLnBrk="1" hangingPunct="1">
              <a:lnSpc>
                <a:spcPct val="90000"/>
              </a:lnSpc>
            </a:pPr>
            <a:endParaRPr lang="en-US" smtClean="0"/>
          </a:p>
        </p:txBody>
      </p:sp>
      <p:sp>
        <p:nvSpPr>
          <p:cNvPr id="25604" name="Text Box 3"/>
          <p:cNvSpPr txBox="1">
            <a:spLocks noChangeArrowheads="1"/>
          </p:cNvSpPr>
          <p:nvPr/>
        </p:nvSpPr>
        <p:spPr bwMode="auto">
          <a:xfrm>
            <a:off x="2673350" y="6348413"/>
            <a:ext cx="3775075" cy="376237"/>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1-13 &amp; Para 3-5, AR 600-8-29</a:t>
            </a:r>
          </a:p>
        </p:txBody>
      </p:sp>
      <p:sp>
        <p:nvSpPr>
          <p:cNvPr id="25605" name="Rectangle 4"/>
          <p:cNvSpPr>
            <a:spLocks noGrp="1" noChangeArrowheads="1"/>
          </p:cNvSpPr>
          <p:nvPr>
            <p:ph type="title"/>
          </p:nvPr>
        </p:nvSpPr>
        <p:spPr bwMode="auto">
          <a:xfrm>
            <a:off x="457200" y="14288"/>
            <a:ext cx="8229600" cy="1020762"/>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Non-Select for Promotion</a:t>
            </a:r>
            <a:br>
              <a:rPr lang="en-US" sz="3600" smtClean="0">
                <a:solidFill>
                  <a:schemeClr val="tx1"/>
                </a:solidFill>
              </a:rPr>
            </a:br>
            <a:r>
              <a:rPr lang="en-US" sz="3600" smtClean="0">
                <a:solidFill>
                  <a:schemeClr val="tx1"/>
                </a:solidFill>
              </a:rPr>
              <a:t>to 1LT and CW2</a:t>
            </a:r>
          </a:p>
        </p:txBody>
      </p:sp>
    </p:spTree>
    <p:extLst>
      <p:ext uri="{BB962C8B-B14F-4D97-AF65-F5344CB8AC3E}">
        <p14:creationId xmlns:p14="http://schemas.microsoft.com/office/powerpoint/2010/main" val="15737259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ChangeArrowheads="1"/>
          </p:cNvSpPr>
          <p:nvPr/>
        </p:nvSpPr>
        <p:spPr bwMode="auto">
          <a:xfrm>
            <a:off x="457200" y="36513"/>
            <a:ext cx="8229600" cy="1008062"/>
          </a:xfrm>
          <a:prstGeom prst="rect">
            <a:avLst/>
          </a:prstGeom>
          <a:noFill/>
          <a:ln w="9525">
            <a:noFill/>
            <a:miter lim="800000"/>
            <a:headEnd/>
            <a:tailEnd/>
          </a:ln>
        </p:spPr>
        <p:txBody>
          <a:bodyPr anchor="ctr"/>
          <a:lstStyle/>
          <a:p>
            <a:pPr algn="ctr"/>
            <a:r>
              <a:rPr lang="en-US" sz="3200" b="1"/>
              <a:t>Twice Non-Select for Promotion</a:t>
            </a:r>
            <a:br>
              <a:rPr lang="en-US" sz="3200" b="1"/>
            </a:br>
            <a:r>
              <a:rPr lang="en-US" sz="3200" b="1"/>
              <a:t>to CW3-CW5 and CPT-LTC</a:t>
            </a:r>
          </a:p>
        </p:txBody>
      </p:sp>
      <p:sp>
        <p:nvSpPr>
          <p:cNvPr id="26627" name="Text Box 5"/>
          <p:cNvSpPr txBox="1">
            <a:spLocks noChangeArrowheads="1"/>
          </p:cNvSpPr>
          <p:nvPr/>
        </p:nvSpPr>
        <p:spPr bwMode="auto">
          <a:xfrm>
            <a:off x="415925" y="1338263"/>
            <a:ext cx="8291513" cy="4894262"/>
          </a:xfrm>
          <a:prstGeom prst="rect">
            <a:avLst/>
          </a:prstGeom>
          <a:noFill/>
          <a:ln w="12700">
            <a:noFill/>
            <a:miter lim="800000"/>
            <a:headEnd type="none" w="sm" len="sm"/>
            <a:tailEnd type="none" w="sm" len="sm"/>
          </a:ln>
        </p:spPr>
        <p:txBody>
          <a:bodyPr>
            <a:spAutoFit/>
          </a:bodyPr>
          <a:lstStyle/>
          <a:p>
            <a:pPr marL="338138" indent="-338138">
              <a:buFont typeface="Arial" charset="0"/>
              <a:buChar char="•"/>
            </a:pPr>
            <a:r>
              <a:rPr lang="en-US"/>
              <a:t>Discharged or REFRAD IAW AR 600–8–24</a:t>
            </a:r>
          </a:p>
          <a:p>
            <a:pPr marL="338138" indent="-338138">
              <a:buFont typeface="Arial" charset="0"/>
              <a:buChar char="•"/>
            </a:pPr>
            <a:endParaRPr lang="en-US"/>
          </a:p>
          <a:p>
            <a:pPr marL="338138" indent="-338138">
              <a:buFont typeface="Arial" charset="0"/>
              <a:buChar char="•"/>
            </a:pPr>
            <a:r>
              <a:rPr lang="en-US"/>
              <a:t>Retired under any provision of law, if eligible</a:t>
            </a:r>
          </a:p>
          <a:p>
            <a:pPr marL="338138" indent="-338138">
              <a:buFont typeface="Arial" charset="0"/>
              <a:buChar char="•"/>
            </a:pPr>
            <a:endParaRPr lang="en-US"/>
          </a:p>
          <a:p>
            <a:pPr marL="338138" indent="-338138">
              <a:buFont typeface="Arial" charset="0"/>
              <a:buChar char="•"/>
            </a:pPr>
            <a:r>
              <a:rPr lang="en-US"/>
              <a:t>Retained on active duty until qualified for retirement if within 2 years of qualifying for retirement</a:t>
            </a:r>
          </a:p>
          <a:p>
            <a:pPr marL="338138" indent="-338138">
              <a:buFont typeface="Arial" charset="0"/>
              <a:buChar char="•"/>
            </a:pPr>
            <a:endParaRPr lang="en-US"/>
          </a:p>
          <a:p>
            <a:pPr marL="338138" indent="-338138">
              <a:buFont typeface="Arial" charset="0"/>
              <a:buChar char="•"/>
            </a:pPr>
            <a:r>
              <a:rPr lang="en-US"/>
              <a:t>Selectively continued under provisions of Para 1–14, </a:t>
            </a:r>
            <a:br>
              <a:rPr lang="en-US"/>
            </a:br>
            <a:r>
              <a:rPr lang="en-US"/>
              <a:t>AR 600-8-29</a:t>
            </a:r>
          </a:p>
          <a:p>
            <a:pPr marL="338138" indent="-338138">
              <a:buFont typeface="Arial" charset="0"/>
              <a:buChar char="•"/>
            </a:pPr>
            <a:endParaRPr lang="en-US"/>
          </a:p>
          <a:p>
            <a:pPr marL="338138" indent="-338138">
              <a:buFont typeface="Arial" charset="0"/>
              <a:buChar char="•"/>
            </a:pPr>
            <a:r>
              <a:rPr lang="en-US"/>
              <a:t>AMEDD officers – recommended for continuation on active duty until all active duty service obligations have been fulfilled</a:t>
            </a:r>
          </a:p>
        </p:txBody>
      </p:sp>
      <p:sp>
        <p:nvSpPr>
          <p:cNvPr id="25604" name="Slide Number Placeholder 5"/>
          <p:cNvSpPr>
            <a:spLocks noGrp="1"/>
          </p:cNvSpPr>
          <p:nvPr>
            <p:ph type="sldNum" sz="quarter" idx="12"/>
          </p:nvPr>
        </p:nvSpPr>
        <p:spPr/>
        <p:txBody>
          <a:bodyPr/>
          <a:lstStyle/>
          <a:p>
            <a:pPr>
              <a:defRPr/>
            </a:pPr>
            <a:fld id="{C6F65119-7E07-49EB-9C16-E75CAC21861F}" type="slidenum">
              <a:rPr lang="en-US" smtClean="0"/>
              <a:pPr>
                <a:defRPr/>
              </a:pPr>
              <a:t>11</a:t>
            </a:fld>
            <a:endParaRPr lang="en-US" dirty="0" smtClean="0"/>
          </a:p>
        </p:txBody>
      </p:sp>
    </p:spTree>
    <p:extLst>
      <p:ext uri="{BB962C8B-B14F-4D97-AF65-F5344CB8AC3E}">
        <p14:creationId xmlns:p14="http://schemas.microsoft.com/office/powerpoint/2010/main" val="2719555687"/>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5"/>
          <p:cNvSpPr>
            <a:spLocks noGrp="1"/>
          </p:cNvSpPr>
          <p:nvPr>
            <p:ph type="sldNum" sz="quarter" idx="12"/>
          </p:nvPr>
        </p:nvSpPr>
        <p:spPr/>
        <p:txBody>
          <a:bodyPr/>
          <a:lstStyle/>
          <a:p>
            <a:pPr>
              <a:defRPr/>
            </a:pPr>
            <a:fld id="{3E0C163D-F4AD-47F1-B443-08164445C1D3}" type="slidenum">
              <a:rPr lang="en-US" smtClean="0"/>
              <a:pPr>
                <a:defRPr/>
              </a:pPr>
              <a:t>12</a:t>
            </a:fld>
            <a:endParaRPr lang="en-US" dirty="0" smtClean="0"/>
          </a:p>
        </p:txBody>
      </p:sp>
      <p:sp>
        <p:nvSpPr>
          <p:cNvPr id="27651" name="Text Box 4"/>
          <p:cNvSpPr txBox="1">
            <a:spLocks noChangeArrowheads="1"/>
          </p:cNvSpPr>
          <p:nvPr/>
        </p:nvSpPr>
        <p:spPr bwMode="auto">
          <a:xfrm>
            <a:off x="3249613" y="6051550"/>
            <a:ext cx="2619375" cy="376238"/>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1-14, AR 600-8-29</a:t>
            </a:r>
          </a:p>
        </p:txBody>
      </p:sp>
      <p:sp>
        <p:nvSpPr>
          <p:cNvPr id="27652" name="Rectangle 5"/>
          <p:cNvSpPr>
            <a:spLocks noGrp="1" noChangeArrowheads="1"/>
          </p:cNvSpPr>
          <p:nvPr>
            <p:ph type="title"/>
          </p:nvPr>
        </p:nvSpPr>
        <p:spPr bwMode="auto">
          <a:xfrm>
            <a:off x="457200" y="228600"/>
            <a:ext cx="8229600" cy="78105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3600" smtClean="0">
                <a:solidFill>
                  <a:schemeClr val="tx1"/>
                </a:solidFill>
              </a:rPr>
              <a:t>Selective Continuation</a:t>
            </a:r>
          </a:p>
        </p:txBody>
      </p:sp>
      <p:sp>
        <p:nvSpPr>
          <p:cNvPr id="27653" name="Rectangle 6"/>
          <p:cNvSpPr>
            <a:spLocks noGrp="1" noChangeArrowheads="1"/>
          </p:cNvSpPr>
          <p:nvPr>
            <p:ph type="body" idx="1"/>
          </p:nvPr>
        </p:nvSpPr>
        <p:spPr bwMode="auto">
          <a:xfrm>
            <a:off x="457200" y="1270000"/>
            <a:ext cx="8229600" cy="4525963"/>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90000"/>
              </a:lnSpc>
            </a:pPr>
            <a:r>
              <a:rPr lang="en-US" smtClean="0"/>
              <a:t>Allows continued service if not promoted in primary or above-the-zone categories</a:t>
            </a:r>
          </a:p>
          <a:p>
            <a:pPr eaLnBrk="1" hangingPunct="1">
              <a:lnSpc>
                <a:spcPct val="90000"/>
              </a:lnSpc>
            </a:pPr>
            <a:endParaRPr lang="en-US" smtClean="0"/>
          </a:p>
          <a:p>
            <a:pPr eaLnBrk="1" hangingPunct="1">
              <a:lnSpc>
                <a:spcPct val="90000"/>
              </a:lnSpc>
            </a:pPr>
            <a:r>
              <a:rPr lang="en-US" smtClean="0"/>
              <a:t>Selective Continuation Board recommends officers for continued service – SA approves list</a:t>
            </a:r>
          </a:p>
          <a:p>
            <a:pPr eaLnBrk="1" hangingPunct="1">
              <a:lnSpc>
                <a:spcPct val="90000"/>
              </a:lnSpc>
            </a:pPr>
            <a:endParaRPr lang="en-US" smtClean="0"/>
          </a:p>
          <a:p>
            <a:pPr eaLnBrk="1" hangingPunct="1">
              <a:lnSpc>
                <a:spcPct val="90000"/>
              </a:lnSpc>
            </a:pPr>
            <a:r>
              <a:rPr lang="en-US" smtClean="0"/>
              <a:t>Officers cannot apply for selective continuation</a:t>
            </a:r>
          </a:p>
          <a:p>
            <a:pPr eaLnBrk="1" hangingPunct="1">
              <a:lnSpc>
                <a:spcPct val="90000"/>
              </a:lnSpc>
            </a:pPr>
            <a:endParaRPr lang="en-US" smtClean="0"/>
          </a:p>
          <a:p>
            <a:pPr eaLnBrk="1" hangingPunct="1">
              <a:lnSpc>
                <a:spcPct val="90000"/>
              </a:lnSpc>
            </a:pPr>
            <a:r>
              <a:rPr lang="en-US" smtClean="0"/>
              <a:t>Applies to promotions to:</a:t>
            </a:r>
          </a:p>
          <a:p>
            <a:pPr lvl="1" eaLnBrk="1" hangingPunct="1">
              <a:spcBef>
                <a:spcPts val="1200"/>
              </a:spcBef>
              <a:buFont typeface="Arial" charset="0"/>
              <a:buChar char="•"/>
            </a:pPr>
            <a:r>
              <a:rPr lang="en-US" sz="2400" smtClean="0"/>
              <a:t>CW3, CW4, or CW5</a:t>
            </a:r>
          </a:p>
          <a:p>
            <a:pPr lvl="1" eaLnBrk="1" hangingPunct="1">
              <a:spcBef>
                <a:spcPts val="1200"/>
              </a:spcBef>
              <a:buFont typeface="Arial" charset="0"/>
              <a:buChar char="•"/>
            </a:pPr>
            <a:r>
              <a:rPr lang="en-US" sz="2400" smtClean="0"/>
              <a:t>MAJ or LTC</a:t>
            </a:r>
          </a:p>
          <a:p>
            <a:pPr eaLnBrk="1" hangingPunct="1">
              <a:lnSpc>
                <a:spcPct val="90000"/>
              </a:lnSpc>
            </a:pPr>
            <a:endParaRPr lang="en-US" smtClean="0"/>
          </a:p>
        </p:txBody>
      </p:sp>
    </p:spTree>
    <p:extLst>
      <p:ext uri="{BB962C8B-B14F-4D97-AF65-F5344CB8AC3E}">
        <p14:creationId xmlns:p14="http://schemas.microsoft.com/office/powerpoint/2010/main" val="8535038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469900" y="141288"/>
            <a:ext cx="8229600" cy="900112"/>
          </a:xfrm>
          <a:prstGeom prst="rect">
            <a:avLst/>
          </a:prstGeom>
          <a:noFill/>
          <a:ln w="9525">
            <a:noFill/>
            <a:miter lim="800000"/>
            <a:headEnd/>
            <a:tailEnd/>
          </a:ln>
        </p:spPr>
        <p:txBody>
          <a:bodyPr anchor="ctr"/>
          <a:lstStyle/>
          <a:p>
            <a:pPr algn="ctr"/>
            <a:r>
              <a:rPr lang="en-US" sz="3600" b="1"/>
              <a:t>Check on Learning</a:t>
            </a:r>
          </a:p>
        </p:txBody>
      </p:sp>
      <p:sp>
        <p:nvSpPr>
          <p:cNvPr id="5" name="Rectangle 3"/>
          <p:cNvSpPr txBox="1">
            <a:spLocks noChangeArrowheads="1"/>
          </p:cNvSpPr>
          <p:nvPr/>
        </p:nvSpPr>
        <p:spPr bwMode="auto">
          <a:xfrm>
            <a:off x="228600" y="1409700"/>
            <a:ext cx="8915400" cy="5029200"/>
          </a:xfrm>
          <a:prstGeom prst="rect">
            <a:avLst/>
          </a:prstGeom>
          <a:noFill/>
          <a:ln w="9525">
            <a:noFill/>
            <a:miter lim="800000"/>
            <a:headEnd/>
            <a:tailEnd/>
          </a:ln>
        </p:spPr>
        <p:txBody>
          <a:bodyPr/>
          <a:lstStyle/>
          <a:p>
            <a:pPr marL="342900" indent="-342900">
              <a:lnSpc>
                <a:spcPct val="90000"/>
              </a:lnSpc>
              <a:buClr>
                <a:srgbClr val="0000FF"/>
              </a:buClr>
            </a:pPr>
            <a:r>
              <a:rPr lang="en-US" sz="2200" b="1"/>
              <a:t>Q:  What are the three officer promotion systems? </a:t>
            </a:r>
          </a:p>
          <a:p>
            <a:pPr marL="342900" indent="-342900">
              <a:lnSpc>
                <a:spcPct val="90000"/>
              </a:lnSpc>
              <a:spcBef>
                <a:spcPct val="20000"/>
              </a:spcBef>
              <a:buClr>
                <a:srgbClr val="0000FF"/>
              </a:buClr>
            </a:pPr>
            <a:endParaRPr lang="en-US" sz="2000" i="1"/>
          </a:p>
          <a:p>
            <a:pPr marL="342900" indent="-342900">
              <a:lnSpc>
                <a:spcPct val="90000"/>
              </a:lnSpc>
              <a:buClr>
                <a:srgbClr val="0000FF"/>
              </a:buClr>
            </a:pPr>
            <a:r>
              <a:rPr lang="en-US" sz="2000" i="1"/>
              <a:t>A:  Decentralized, Presidential Appointment to LTG and GEN, and Centralized. </a:t>
            </a:r>
          </a:p>
          <a:p>
            <a:pPr marL="342900" indent="-342900">
              <a:lnSpc>
                <a:spcPct val="90000"/>
              </a:lnSpc>
              <a:spcBef>
                <a:spcPct val="20000"/>
              </a:spcBef>
              <a:buClr>
                <a:srgbClr val="0000FF"/>
              </a:buClr>
            </a:pPr>
            <a:endParaRPr lang="en-US" sz="2000"/>
          </a:p>
          <a:p>
            <a:pPr marL="342900" indent="-342900">
              <a:lnSpc>
                <a:spcPct val="90000"/>
              </a:lnSpc>
              <a:buClr>
                <a:srgbClr val="0000FF"/>
              </a:buClr>
            </a:pPr>
            <a:r>
              <a:rPr lang="en-US" sz="2200" b="1"/>
              <a:t>Q: True or false, 2LTs must be immediately separated within 90 days if they are not promoted to 1LT?   </a:t>
            </a:r>
          </a:p>
          <a:p>
            <a:pPr marL="342900" indent="-342900">
              <a:lnSpc>
                <a:spcPct val="90000"/>
              </a:lnSpc>
              <a:spcBef>
                <a:spcPct val="20000"/>
              </a:spcBef>
              <a:buClr>
                <a:srgbClr val="0000FF"/>
              </a:buClr>
            </a:pPr>
            <a:endParaRPr lang="en-US" sz="2000" i="1"/>
          </a:p>
          <a:p>
            <a:pPr marL="342900" indent="-342900">
              <a:lnSpc>
                <a:spcPct val="90000"/>
              </a:lnSpc>
              <a:buClr>
                <a:srgbClr val="0000FF"/>
              </a:buClr>
            </a:pPr>
            <a:r>
              <a:rPr lang="en-US" sz="2000" i="1"/>
              <a:t>A:  False, a 2LT can be given a 6 month evaluation period if a potential for promotion exists. </a:t>
            </a:r>
          </a:p>
          <a:p>
            <a:pPr marL="342900" indent="-342900">
              <a:lnSpc>
                <a:spcPct val="90000"/>
              </a:lnSpc>
              <a:buClr>
                <a:srgbClr val="0000FF"/>
              </a:buClr>
            </a:pPr>
            <a:endParaRPr lang="en-US" sz="2000"/>
          </a:p>
          <a:p>
            <a:pPr marL="342900" indent="-342900">
              <a:lnSpc>
                <a:spcPct val="90000"/>
              </a:lnSpc>
              <a:buClr>
                <a:srgbClr val="0000FF"/>
              </a:buClr>
            </a:pPr>
            <a:r>
              <a:rPr lang="en-US" sz="2200" b="1"/>
              <a:t>Q: True or False, officers can apply for selective continuation.</a:t>
            </a:r>
          </a:p>
          <a:p>
            <a:pPr marL="342900" indent="-342900">
              <a:lnSpc>
                <a:spcPct val="90000"/>
              </a:lnSpc>
              <a:buClr>
                <a:srgbClr val="0000FF"/>
              </a:buClr>
            </a:pPr>
            <a:endParaRPr lang="en-US" sz="2000" i="1"/>
          </a:p>
          <a:p>
            <a:pPr marL="342900" indent="-342900">
              <a:lnSpc>
                <a:spcPct val="90000"/>
              </a:lnSpc>
              <a:buClr>
                <a:srgbClr val="0000FF"/>
              </a:buClr>
            </a:pPr>
            <a:r>
              <a:rPr lang="en-US" sz="2000" i="1"/>
              <a:t>A:  False, DA will determine officer selective continuation.        </a:t>
            </a:r>
          </a:p>
        </p:txBody>
      </p:sp>
      <p:sp>
        <p:nvSpPr>
          <p:cNvPr id="27652" name="Slide Number Placeholder 5"/>
          <p:cNvSpPr>
            <a:spLocks noGrp="1"/>
          </p:cNvSpPr>
          <p:nvPr>
            <p:ph type="sldNum" sz="quarter" idx="12"/>
          </p:nvPr>
        </p:nvSpPr>
        <p:spPr/>
        <p:txBody>
          <a:bodyPr/>
          <a:lstStyle/>
          <a:p>
            <a:pPr>
              <a:defRPr/>
            </a:pPr>
            <a:fld id="{D7F82EA5-DEA3-499E-94F0-F9B06F722C8A}" type="slidenum">
              <a:rPr lang="en-US" smtClean="0"/>
              <a:pPr>
                <a:defRPr/>
              </a:pPr>
              <a:t>13</a:t>
            </a:fld>
            <a:endParaRPr lang="en-US" dirty="0" smtClean="0"/>
          </a:p>
        </p:txBody>
      </p:sp>
    </p:spTree>
    <p:extLst>
      <p:ext uri="{BB962C8B-B14F-4D97-AF65-F5344CB8AC3E}">
        <p14:creationId xmlns:p14="http://schemas.microsoft.com/office/powerpoint/2010/main" val="28193303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iterate type="lt">
                                    <p:tmPct val="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checkerboard(across)">
                                      <p:cBhvr>
                                        <p:cTn id="13" dur="500"/>
                                        <p:tgtEl>
                                          <p:spTgt spid="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xEl>
                                              <p:pRg st="4" end="4"/>
                                            </p:txEl>
                                          </p:spTgt>
                                        </p:tgtEl>
                                        <p:attrNameLst>
                                          <p:attrName>style.visibility</p:attrName>
                                        </p:attrNameLst>
                                      </p:cBhvr>
                                      <p:to>
                                        <p:strVal val="visible"/>
                                      </p:to>
                                    </p:set>
                                    <p:anim calcmode="lin" valueType="num">
                                      <p:cBhvr additive="base">
                                        <p:cTn id="18"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nodeType="clickEffect">
                                  <p:stCondLst>
                                    <p:cond delay="0"/>
                                  </p:stCondLst>
                                  <p:childTnLst>
                                    <p:set>
                                      <p:cBhvr>
                                        <p:cTn id="23" dur="1" fill="hold">
                                          <p:stCondLst>
                                            <p:cond delay="0"/>
                                          </p:stCondLst>
                                        </p:cTn>
                                        <p:tgtEl>
                                          <p:spTgt spid="5">
                                            <p:txEl>
                                              <p:pRg st="6" end="6"/>
                                            </p:txEl>
                                          </p:spTgt>
                                        </p:tgtEl>
                                        <p:attrNameLst>
                                          <p:attrName>style.visibility</p:attrName>
                                        </p:attrNameLst>
                                      </p:cBhvr>
                                      <p:to>
                                        <p:strVal val="visible"/>
                                      </p:to>
                                    </p:set>
                                    <p:animEffect transition="in" filter="checkerboard(across)">
                                      <p:cBhvr>
                                        <p:cTn id="24" dur="500"/>
                                        <p:tgtEl>
                                          <p:spTgt spid="5">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5">
                                            <p:txEl>
                                              <p:pRg st="8" end="8"/>
                                            </p:txEl>
                                          </p:spTgt>
                                        </p:tgtEl>
                                        <p:attrNameLst>
                                          <p:attrName>style.visibility</p:attrName>
                                        </p:attrNameLst>
                                      </p:cBhvr>
                                      <p:to>
                                        <p:strVal val="visible"/>
                                      </p:to>
                                    </p:set>
                                    <p:animEffect transition="in" filter="checkerboard(across)">
                                      <p:cBhvr>
                                        <p:cTn id="29" dur="500"/>
                                        <p:tgtEl>
                                          <p:spTgt spid="5">
                                            <p:txEl>
                                              <p:pRg st="8" end="8"/>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nodeType="clickEffect">
                                  <p:stCondLst>
                                    <p:cond delay="0"/>
                                  </p:stCondLst>
                                  <p:childTnLst>
                                    <p:set>
                                      <p:cBhvr>
                                        <p:cTn id="33" dur="1" fill="hold">
                                          <p:stCondLst>
                                            <p:cond delay="0"/>
                                          </p:stCondLst>
                                        </p:cTn>
                                        <p:tgtEl>
                                          <p:spTgt spid="5">
                                            <p:txEl>
                                              <p:pRg st="10" end="10"/>
                                            </p:txEl>
                                          </p:spTgt>
                                        </p:tgtEl>
                                        <p:attrNameLst>
                                          <p:attrName>style.visibility</p:attrName>
                                        </p:attrNameLst>
                                      </p:cBhvr>
                                      <p:to>
                                        <p:strVal val="visible"/>
                                      </p:to>
                                    </p:set>
                                    <p:animEffect transition="in" filter="checkerboard(across)">
                                      <p:cBhvr>
                                        <p:cTn id="34"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3"/>
          <p:cNvSpPr>
            <a:spLocks noGrp="1"/>
          </p:cNvSpPr>
          <p:nvPr>
            <p:ph type="sldNum" sz="quarter" idx="12"/>
          </p:nvPr>
        </p:nvSpPr>
        <p:spPr/>
        <p:txBody>
          <a:bodyPr/>
          <a:lstStyle/>
          <a:p>
            <a:pPr>
              <a:defRPr/>
            </a:pPr>
            <a:fld id="{2F70DF76-A0F6-4777-9A44-CCA782CD7F22}" type="slidenum">
              <a:rPr lang="en-US" smtClean="0"/>
              <a:pPr>
                <a:defRPr/>
              </a:pPr>
              <a:t>14</a:t>
            </a:fld>
            <a:endParaRPr lang="en-US" dirty="0" smtClean="0"/>
          </a:p>
        </p:txBody>
      </p:sp>
      <p:sp>
        <p:nvSpPr>
          <p:cNvPr id="29699" name="Rectangle 4"/>
          <p:cNvSpPr>
            <a:spLocks noChangeArrowheads="1"/>
          </p:cNvSpPr>
          <p:nvPr/>
        </p:nvSpPr>
        <p:spPr bwMode="auto">
          <a:xfrm>
            <a:off x="935038" y="1824038"/>
            <a:ext cx="7273925" cy="3216275"/>
          </a:xfrm>
          <a:prstGeom prst="rect">
            <a:avLst/>
          </a:prstGeom>
          <a:noFill/>
          <a:ln w="9525">
            <a:noFill/>
            <a:miter lim="800000"/>
            <a:headEnd/>
            <a:tailEnd/>
          </a:ln>
        </p:spPr>
        <p:txBody>
          <a:bodyPr/>
          <a:lstStyle/>
          <a:p>
            <a:pPr marL="342900" indent="-342900">
              <a:spcBef>
                <a:spcPts val="3600"/>
              </a:spcBef>
              <a:buFont typeface="Arial" charset="0"/>
              <a:buChar char="•"/>
            </a:pPr>
            <a:r>
              <a:rPr lang="en-US" sz="2800"/>
              <a:t>Determining Active Date of Rank (ADOR)</a:t>
            </a:r>
          </a:p>
          <a:p>
            <a:pPr marL="342900" indent="-342900">
              <a:spcBef>
                <a:spcPts val="3600"/>
              </a:spcBef>
              <a:buFont typeface="Arial" charset="0"/>
              <a:buChar char="•"/>
            </a:pPr>
            <a:r>
              <a:rPr lang="en-US" sz="2800"/>
              <a:t>Compute Promotion Eligibility Date (PED)</a:t>
            </a:r>
          </a:p>
          <a:p>
            <a:pPr marL="342900" indent="-342900">
              <a:spcBef>
                <a:spcPts val="3600"/>
              </a:spcBef>
              <a:buFont typeface="Arial" charset="0"/>
              <a:buChar char="•"/>
            </a:pPr>
            <a:r>
              <a:rPr lang="en-US" sz="2800"/>
              <a:t>Promotion Authorities</a:t>
            </a:r>
          </a:p>
          <a:p>
            <a:pPr marL="342900" indent="-342900">
              <a:spcBef>
                <a:spcPts val="3600"/>
              </a:spcBef>
              <a:buFont typeface="Arial" charset="0"/>
              <a:buChar char="•"/>
            </a:pPr>
            <a:r>
              <a:rPr lang="en-US" sz="2800"/>
              <a:t>Automated Promotion Management</a:t>
            </a:r>
          </a:p>
          <a:p>
            <a:pPr marL="342900" indent="-342900">
              <a:lnSpc>
                <a:spcPct val="150000"/>
              </a:lnSpc>
              <a:buClr>
                <a:srgbClr val="0000FF"/>
              </a:buClr>
              <a:buFont typeface="Wingdings" pitchFamily="2" charset="2"/>
              <a:buChar char="Ø"/>
            </a:pPr>
            <a:endParaRPr lang="en-US" sz="2800"/>
          </a:p>
        </p:txBody>
      </p:sp>
      <p:sp>
        <p:nvSpPr>
          <p:cNvPr id="29700" name="Rectangle 5"/>
          <p:cNvSpPr>
            <a:spLocks noChangeArrowheads="1"/>
          </p:cNvSpPr>
          <p:nvPr/>
        </p:nvSpPr>
        <p:spPr bwMode="auto">
          <a:xfrm>
            <a:off x="457200" y="20638"/>
            <a:ext cx="8229600" cy="998537"/>
          </a:xfrm>
          <a:prstGeom prst="rect">
            <a:avLst/>
          </a:prstGeom>
          <a:noFill/>
          <a:ln w="9525">
            <a:noFill/>
            <a:miter lim="800000"/>
            <a:headEnd/>
            <a:tailEnd/>
          </a:ln>
        </p:spPr>
        <p:txBody>
          <a:bodyPr anchor="ctr"/>
          <a:lstStyle/>
          <a:p>
            <a:pPr algn="ctr"/>
            <a:r>
              <a:rPr lang="en-US" sz="3600" b="1"/>
              <a:t>Decentralized Promotion</a:t>
            </a:r>
            <a:br>
              <a:rPr lang="en-US" sz="3600" b="1"/>
            </a:br>
            <a:r>
              <a:rPr lang="en-US" sz="3600" b="1"/>
              <a:t>System Key Components </a:t>
            </a:r>
          </a:p>
        </p:txBody>
      </p:sp>
      <p:pic>
        <p:nvPicPr>
          <p:cNvPr id="29701" name="Picture 13" descr="cw2"/>
          <p:cNvPicPr>
            <a:picLocks noChangeAspect="1" noChangeArrowheads="1"/>
          </p:cNvPicPr>
          <p:nvPr/>
        </p:nvPicPr>
        <p:blipFill>
          <a:blip r:embed="rId3" cstate="email"/>
          <a:srcRect/>
          <a:stretch>
            <a:fillRect/>
          </a:stretch>
        </p:blipFill>
        <p:spPr bwMode="auto">
          <a:xfrm>
            <a:off x="7518400" y="5116513"/>
            <a:ext cx="496888" cy="1096962"/>
          </a:xfrm>
          <a:prstGeom prst="rect">
            <a:avLst/>
          </a:prstGeom>
          <a:noFill/>
          <a:ln w="9525">
            <a:noFill/>
            <a:miter lim="800000"/>
            <a:headEnd/>
            <a:tailEnd/>
          </a:ln>
        </p:spPr>
      </p:pic>
      <p:pic>
        <p:nvPicPr>
          <p:cNvPr id="29702" name="Picture 14" descr="ar_1stlt"/>
          <p:cNvPicPr>
            <a:picLocks noChangeAspect="1" noChangeArrowheads="1"/>
          </p:cNvPicPr>
          <p:nvPr/>
        </p:nvPicPr>
        <p:blipFill>
          <a:blip r:embed="rId4" cstate="email"/>
          <a:srcRect/>
          <a:stretch>
            <a:fillRect/>
          </a:stretch>
        </p:blipFill>
        <p:spPr bwMode="auto">
          <a:xfrm>
            <a:off x="330200" y="1322388"/>
            <a:ext cx="485775" cy="1096962"/>
          </a:xfrm>
          <a:prstGeom prst="rect">
            <a:avLst/>
          </a:prstGeom>
          <a:noFill/>
          <a:ln w="9525">
            <a:noFill/>
            <a:miter lim="800000"/>
            <a:headEnd/>
            <a:tailEnd/>
          </a:ln>
        </p:spPr>
      </p:pic>
    </p:spTree>
    <p:extLst>
      <p:ext uri="{BB962C8B-B14F-4D97-AF65-F5344CB8AC3E}">
        <p14:creationId xmlns:p14="http://schemas.microsoft.com/office/powerpoint/2010/main" val="1714651074"/>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5"/>
          <p:cNvSpPr>
            <a:spLocks noChangeArrowheads="1"/>
          </p:cNvSpPr>
          <p:nvPr/>
        </p:nvSpPr>
        <p:spPr bwMode="auto">
          <a:xfrm>
            <a:off x="0" y="76200"/>
            <a:ext cx="9144000" cy="933450"/>
          </a:xfrm>
          <a:prstGeom prst="rect">
            <a:avLst/>
          </a:prstGeom>
          <a:noFill/>
          <a:ln w="9525">
            <a:noFill/>
            <a:miter lim="800000"/>
            <a:headEnd/>
            <a:tailEnd/>
          </a:ln>
        </p:spPr>
        <p:txBody>
          <a:bodyPr anchor="ctr"/>
          <a:lstStyle/>
          <a:p>
            <a:pPr algn="ctr"/>
            <a:r>
              <a:rPr lang="en-US" sz="3600" b="1"/>
              <a:t>Determining 2LT / WO1 </a:t>
            </a:r>
            <a:br>
              <a:rPr lang="en-US" sz="3600" b="1"/>
            </a:br>
            <a:r>
              <a:rPr lang="en-US" sz="3600" b="1"/>
              <a:t>Active Date of Rank (ADOR)</a:t>
            </a:r>
          </a:p>
        </p:txBody>
      </p:sp>
      <p:sp>
        <p:nvSpPr>
          <p:cNvPr id="30723" name="Text Box 5"/>
          <p:cNvSpPr txBox="1">
            <a:spLocks noChangeArrowheads="1"/>
          </p:cNvSpPr>
          <p:nvPr/>
        </p:nvSpPr>
        <p:spPr bwMode="auto">
          <a:xfrm>
            <a:off x="366713" y="1143000"/>
            <a:ext cx="8543925" cy="4924425"/>
          </a:xfrm>
          <a:prstGeom prst="rect">
            <a:avLst/>
          </a:prstGeom>
          <a:noFill/>
          <a:ln w="12700">
            <a:noFill/>
            <a:miter lim="800000"/>
            <a:headEnd type="none" w="sm" len="sm"/>
            <a:tailEnd type="none" w="sm" len="sm"/>
          </a:ln>
        </p:spPr>
        <p:txBody>
          <a:bodyPr>
            <a:spAutoFit/>
          </a:bodyPr>
          <a:lstStyle/>
          <a:p>
            <a:pPr marL="169863" indent="-169863">
              <a:spcBef>
                <a:spcPts val="1200"/>
              </a:spcBef>
              <a:buFont typeface="Arial" charset="0"/>
              <a:buChar char="•"/>
            </a:pPr>
            <a:r>
              <a:rPr lang="en-US" sz="2200"/>
              <a:t>2LT ADOR for USMA graduates will be the date of their appointments as RA 2LTs</a:t>
            </a:r>
          </a:p>
          <a:p>
            <a:pPr marL="169863" indent="-169863">
              <a:spcBef>
                <a:spcPts val="1200"/>
              </a:spcBef>
              <a:buFont typeface="Arial" charset="0"/>
              <a:buChar char="•"/>
            </a:pPr>
            <a:r>
              <a:rPr lang="en-US" sz="2200"/>
              <a:t>2LT ADOR of graduates of a service academy other than USMA will be the USMA main graduation date in the year of their appointment </a:t>
            </a:r>
            <a:r>
              <a:rPr lang="en-US" sz="2200" i="1"/>
              <a:t>(see HRC instructions for details)</a:t>
            </a:r>
          </a:p>
          <a:p>
            <a:pPr marL="169863" indent="-169863">
              <a:spcBef>
                <a:spcPts val="1200"/>
              </a:spcBef>
              <a:buFont typeface="Arial" charset="0"/>
              <a:buChar char="•"/>
            </a:pPr>
            <a:r>
              <a:rPr lang="en-US" sz="2200"/>
              <a:t>2LT ADOR of ROTC cadets in May or June of any year is the same as the USMA main graduation date for that year</a:t>
            </a:r>
          </a:p>
          <a:p>
            <a:pPr marL="169863" indent="-169863">
              <a:spcBef>
                <a:spcPts val="1200"/>
              </a:spcBef>
              <a:buFont typeface="Arial" charset="0"/>
              <a:buChar char="•"/>
            </a:pPr>
            <a:r>
              <a:rPr lang="en-US" sz="2200"/>
              <a:t>ADOR of an officer receiving an original appointment as an RA commissioned officer, other than as stated above, is the date the appointment is accepted</a:t>
            </a:r>
          </a:p>
          <a:p>
            <a:pPr marL="169863" indent="-169863">
              <a:spcBef>
                <a:spcPts val="1200"/>
              </a:spcBef>
              <a:buFont typeface="Arial" charset="0"/>
              <a:buChar char="•"/>
            </a:pPr>
            <a:r>
              <a:rPr lang="en-US" sz="2200"/>
              <a:t>For an OTRA ROTC 2LT, see para 2-1f thru 2-1i, AR 600-8-29</a:t>
            </a:r>
          </a:p>
          <a:p>
            <a:pPr marL="169863" indent="-169863">
              <a:spcBef>
                <a:spcPts val="1200"/>
              </a:spcBef>
              <a:buFont typeface="Arial" charset="0"/>
              <a:buChar char="•"/>
            </a:pPr>
            <a:r>
              <a:rPr lang="en-US" sz="2200"/>
              <a:t>WO1 ADOR – See Table 2-1, AR 600-8-29</a:t>
            </a:r>
          </a:p>
        </p:txBody>
      </p:sp>
      <p:sp>
        <p:nvSpPr>
          <p:cNvPr id="30724" name="Text Box 4"/>
          <p:cNvSpPr txBox="1">
            <a:spLocks noChangeArrowheads="1"/>
          </p:cNvSpPr>
          <p:nvPr/>
        </p:nvSpPr>
        <p:spPr bwMode="auto">
          <a:xfrm>
            <a:off x="2589213" y="6418263"/>
            <a:ext cx="3965575" cy="376237"/>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2-1 and Table 2-1, AR 600-8-29</a:t>
            </a:r>
          </a:p>
        </p:txBody>
      </p:sp>
      <p:sp>
        <p:nvSpPr>
          <p:cNvPr id="29701" name="Slide Number Placeholder 5"/>
          <p:cNvSpPr>
            <a:spLocks noGrp="1"/>
          </p:cNvSpPr>
          <p:nvPr>
            <p:ph type="sldNum" sz="quarter" idx="12"/>
          </p:nvPr>
        </p:nvSpPr>
        <p:spPr/>
        <p:txBody>
          <a:bodyPr/>
          <a:lstStyle/>
          <a:p>
            <a:pPr>
              <a:defRPr/>
            </a:pPr>
            <a:fld id="{47214A20-0F60-4C02-84A2-13BB6CCE9357}" type="slidenum">
              <a:rPr lang="en-US" smtClean="0"/>
              <a:pPr>
                <a:defRPr/>
              </a:pPr>
              <a:t>15</a:t>
            </a:fld>
            <a:endParaRPr lang="en-US" dirty="0" smtClean="0"/>
          </a:p>
        </p:txBody>
      </p:sp>
    </p:spTree>
    <p:extLst>
      <p:ext uri="{BB962C8B-B14F-4D97-AF65-F5344CB8AC3E}">
        <p14:creationId xmlns:p14="http://schemas.microsoft.com/office/powerpoint/2010/main" val="559981617"/>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5"/>
          <p:cNvSpPr>
            <a:spLocks noChangeArrowheads="1"/>
          </p:cNvSpPr>
          <p:nvPr/>
        </p:nvSpPr>
        <p:spPr bwMode="auto">
          <a:xfrm>
            <a:off x="0" y="76200"/>
            <a:ext cx="9144000" cy="965200"/>
          </a:xfrm>
          <a:prstGeom prst="rect">
            <a:avLst/>
          </a:prstGeom>
          <a:noFill/>
          <a:ln w="9525">
            <a:noFill/>
            <a:miter lim="800000"/>
            <a:headEnd/>
            <a:tailEnd/>
          </a:ln>
        </p:spPr>
        <p:txBody>
          <a:bodyPr anchor="ctr"/>
          <a:lstStyle/>
          <a:p>
            <a:pPr algn="ctr"/>
            <a:r>
              <a:rPr lang="en-US" sz="3400" b="1"/>
              <a:t>Compute Promotion Eligibility Date </a:t>
            </a:r>
            <a:br>
              <a:rPr lang="en-US" sz="3400" b="1"/>
            </a:br>
            <a:r>
              <a:rPr lang="en-US" sz="3400" b="1"/>
              <a:t>(PED) to 1LT / CW2</a:t>
            </a:r>
          </a:p>
        </p:txBody>
      </p:sp>
      <p:sp>
        <p:nvSpPr>
          <p:cNvPr id="31747" name="Text Box 6"/>
          <p:cNvSpPr txBox="1">
            <a:spLocks noChangeArrowheads="1"/>
          </p:cNvSpPr>
          <p:nvPr/>
        </p:nvSpPr>
        <p:spPr bwMode="auto">
          <a:xfrm>
            <a:off x="352425" y="1565275"/>
            <a:ext cx="8408988" cy="3832225"/>
          </a:xfrm>
          <a:prstGeom prst="rect">
            <a:avLst/>
          </a:prstGeom>
          <a:noFill/>
          <a:ln w="12700">
            <a:noFill/>
            <a:miter lim="800000"/>
            <a:headEnd type="none" w="sm" len="sm"/>
            <a:tailEnd type="none" w="sm" len="sm"/>
          </a:ln>
        </p:spPr>
        <p:txBody>
          <a:bodyPr>
            <a:spAutoFit/>
          </a:bodyPr>
          <a:lstStyle/>
          <a:p>
            <a:pPr marL="338138" indent="-338138">
              <a:spcBef>
                <a:spcPts val="1800"/>
              </a:spcBef>
              <a:buFont typeface="Arial" charset="0"/>
              <a:buChar char="•"/>
            </a:pPr>
            <a:r>
              <a:rPr lang="en-US"/>
              <a:t>AR 600-8-29, Chapter 3 covers promotion eligibility date determination for promotion to 1LT and CW2</a:t>
            </a:r>
          </a:p>
          <a:p>
            <a:pPr marL="338138" indent="-338138">
              <a:spcBef>
                <a:spcPts val="1800"/>
              </a:spcBef>
              <a:buFont typeface="Arial" charset="0"/>
              <a:buChar char="•"/>
            </a:pPr>
            <a:endParaRPr lang="en-US"/>
          </a:p>
          <a:p>
            <a:pPr marL="338138" indent="-338138">
              <a:spcBef>
                <a:spcPts val="1800"/>
              </a:spcBef>
              <a:buFont typeface="Arial" charset="0"/>
              <a:buChar char="•"/>
            </a:pPr>
            <a:r>
              <a:rPr lang="en-US"/>
              <a:t>Table 3–2 covers computing PED to 1LT</a:t>
            </a:r>
          </a:p>
          <a:p>
            <a:pPr marL="338138" indent="-338138">
              <a:spcBef>
                <a:spcPts val="1800"/>
              </a:spcBef>
              <a:buFont typeface="Arial" charset="0"/>
              <a:buChar char="•"/>
            </a:pPr>
            <a:endParaRPr lang="en-US"/>
          </a:p>
          <a:p>
            <a:pPr marL="338138" indent="-338138">
              <a:spcBef>
                <a:spcPts val="1800"/>
              </a:spcBef>
              <a:buFont typeface="Arial" charset="0"/>
              <a:buChar char="•"/>
            </a:pPr>
            <a:r>
              <a:rPr lang="en-US"/>
              <a:t>Table 3–3 covers computing PED to CW2</a:t>
            </a:r>
          </a:p>
          <a:p>
            <a:pPr marL="338138" indent="-338138">
              <a:spcBef>
                <a:spcPts val="1800"/>
              </a:spcBef>
            </a:pPr>
            <a:endParaRPr lang="en-US"/>
          </a:p>
        </p:txBody>
      </p:sp>
      <p:sp>
        <p:nvSpPr>
          <p:cNvPr id="30724" name="Slide Number Placeholder 5"/>
          <p:cNvSpPr>
            <a:spLocks noGrp="1"/>
          </p:cNvSpPr>
          <p:nvPr>
            <p:ph type="sldNum" sz="quarter" idx="12"/>
          </p:nvPr>
        </p:nvSpPr>
        <p:spPr/>
        <p:txBody>
          <a:bodyPr/>
          <a:lstStyle/>
          <a:p>
            <a:pPr>
              <a:defRPr/>
            </a:pPr>
            <a:fld id="{9E39A9E8-923D-4EA6-8620-90AF4A63D931}" type="slidenum">
              <a:rPr lang="en-US" smtClean="0"/>
              <a:pPr>
                <a:defRPr/>
              </a:pPr>
              <a:t>16</a:t>
            </a:fld>
            <a:endParaRPr lang="en-US" dirty="0" smtClean="0"/>
          </a:p>
        </p:txBody>
      </p:sp>
    </p:spTree>
    <p:extLst>
      <p:ext uri="{BB962C8B-B14F-4D97-AF65-F5344CB8AC3E}">
        <p14:creationId xmlns:p14="http://schemas.microsoft.com/office/powerpoint/2010/main" val="3775136552"/>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5"/>
          <p:cNvSpPr>
            <a:spLocks noGrp="1"/>
          </p:cNvSpPr>
          <p:nvPr>
            <p:ph type="sldNum" sz="quarter" idx="12"/>
          </p:nvPr>
        </p:nvSpPr>
        <p:spPr/>
        <p:txBody>
          <a:bodyPr/>
          <a:lstStyle/>
          <a:p>
            <a:pPr>
              <a:defRPr/>
            </a:pPr>
            <a:fld id="{CE263BC4-645D-4361-9DD4-E56A427A8C7A}" type="slidenum">
              <a:rPr lang="en-US" smtClean="0"/>
              <a:pPr>
                <a:defRPr/>
              </a:pPr>
              <a:t>17</a:t>
            </a:fld>
            <a:endParaRPr lang="en-US" dirty="0" smtClean="0"/>
          </a:p>
        </p:txBody>
      </p:sp>
      <p:sp>
        <p:nvSpPr>
          <p:cNvPr id="17411" name="Rectangle 7"/>
          <p:cNvSpPr>
            <a:spLocks noGrp="1" noChangeArrowheads="1"/>
          </p:cNvSpPr>
          <p:nvPr>
            <p:ph type="body" idx="1"/>
          </p:nvPr>
        </p:nvSpPr>
        <p:spPr>
          <a:xfrm>
            <a:off x="228600" y="1222375"/>
            <a:ext cx="8686800" cy="5334000"/>
          </a:xfrm>
        </p:spPr>
        <p:txBody>
          <a:bodyPr/>
          <a:lstStyle/>
          <a:p>
            <a:pPr marL="457200" indent="-457200" eaLnBrk="1" hangingPunct="1">
              <a:lnSpc>
                <a:spcPct val="90000"/>
              </a:lnSpc>
              <a:buFont typeface="Arial" pitchFamily="34" charset="0"/>
              <a:buChar char="•"/>
              <a:defRPr/>
            </a:pPr>
            <a:r>
              <a:rPr lang="en-US" sz="2200" dirty="0" smtClean="0"/>
              <a:t>Recommending Authority (officer’s rater)</a:t>
            </a:r>
          </a:p>
          <a:p>
            <a:pPr marL="457200" indent="-457200" eaLnBrk="1" hangingPunct="1">
              <a:lnSpc>
                <a:spcPct val="90000"/>
              </a:lnSpc>
              <a:buFont typeface="Arial" pitchFamily="34" charset="0"/>
              <a:buChar char="•"/>
              <a:defRPr/>
            </a:pPr>
            <a:endParaRPr lang="en-US" sz="2200" dirty="0" smtClean="0"/>
          </a:p>
          <a:p>
            <a:pPr marL="457200" indent="-457200" eaLnBrk="1" hangingPunct="1">
              <a:lnSpc>
                <a:spcPct val="90000"/>
              </a:lnSpc>
              <a:buFont typeface="Arial" pitchFamily="34" charset="0"/>
              <a:buChar char="•"/>
              <a:defRPr/>
            </a:pPr>
            <a:r>
              <a:rPr lang="en-US" sz="2200" dirty="0" smtClean="0"/>
              <a:t>Approval Authority</a:t>
            </a:r>
          </a:p>
          <a:p>
            <a:pPr marL="914400" lvl="1" indent="-457200" eaLnBrk="1" hangingPunct="1">
              <a:lnSpc>
                <a:spcPct val="90000"/>
              </a:lnSpc>
              <a:buFont typeface="Arial" pitchFamily="34" charset="0"/>
              <a:buChar char="•"/>
              <a:defRPr/>
            </a:pPr>
            <a:r>
              <a:rPr lang="en-US" sz="2200" dirty="0" smtClean="0"/>
              <a:t>Must be LTC or frocked MAJ(P) in command position</a:t>
            </a:r>
          </a:p>
          <a:p>
            <a:pPr marL="914400" lvl="1" indent="-457200" eaLnBrk="1" hangingPunct="1">
              <a:lnSpc>
                <a:spcPct val="90000"/>
              </a:lnSpc>
              <a:buFont typeface="Arial" pitchFamily="34" charset="0"/>
              <a:buChar char="•"/>
              <a:defRPr/>
            </a:pPr>
            <a:r>
              <a:rPr lang="en-US" sz="2200" dirty="0" smtClean="0"/>
              <a:t>Normally Senior Rater (Battalion Commander)</a:t>
            </a:r>
          </a:p>
          <a:p>
            <a:pPr marL="914400" lvl="1" indent="-457200" eaLnBrk="1" hangingPunct="1">
              <a:lnSpc>
                <a:spcPct val="90000"/>
              </a:lnSpc>
              <a:buFont typeface="Arial" pitchFamily="34" charset="0"/>
              <a:buChar char="•"/>
              <a:defRPr/>
            </a:pPr>
            <a:endParaRPr lang="en-US" sz="2200" dirty="0" smtClean="0"/>
          </a:p>
          <a:p>
            <a:pPr marL="457200" indent="-457200" eaLnBrk="1" hangingPunct="1">
              <a:lnSpc>
                <a:spcPct val="90000"/>
              </a:lnSpc>
              <a:buFont typeface="Arial" pitchFamily="34" charset="0"/>
              <a:buChar char="•"/>
              <a:defRPr/>
            </a:pPr>
            <a:r>
              <a:rPr lang="en-US" sz="2200" dirty="0" smtClean="0"/>
              <a:t>Promotion Review Authority (PRA)</a:t>
            </a:r>
          </a:p>
          <a:p>
            <a:pPr marL="690563" lvl="1" indent="-233363" eaLnBrk="1" hangingPunct="1">
              <a:lnSpc>
                <a:spcPct val="90000"/>
              </a:lnSpc>
              <a:buFont typeface="Arial" pitchFamily="34" charset="0"/>
              <a:buChar char="•"/>
              <a:defRPr/>
            </a:pPr>
            <a:r>
              <a:rPr lang="en-US" sz="2200" dirty="0" smtClean="0"/>
              <a:t>Takes final action on 2LT / WO1 not recommended for promotion</a:t>
            </a:r>
          </a:p>
          <a:p>
            <a:pPr marL="690563" lvl="1" indent="-233363" eaLnBrk="1" hangingPunct="1">
              <a:lnSpc>
                <a:spcPct val="90000"/>
              </a:lnSpc>
              <a:buFont typeface="Arial" pitchFamily="34" charset="0"/>
              <a:buChar char="•"/>
              <a:defRPr/>
            </a:pPr>
            <a:r>
              <a:rPr lang="en-US" sz="2200" dirty="0" smtClean="0"/>
              <a:t>Commander having General Court Martial Authority (GCMCA) </a:t>
            </a:r>
          </a:p>
          <a:p>
            <a:pPr marL="690563" lvl="1" indent="-233363" eaLnBrk="1" hangingPunct="1">
              <a:lnSpc>
                <a:spcPct val="90000"/>
              </a:lnSpc>
              <a:buFontTx/>
              <a:buNone/>
              <a:defRPr/>
            </a:pPr>
            <a:r>
              <a:rPr lang="en-US" sz="2200" dirty="0" smtClean="0"/>
              <a:t>                                             or </a:t>
            </a:r>
          </a:p>
          <a:p>
            <a:pPr marL="457200" lvl="1" indent="0" eaLnBrk="1" hangingPunct="1">
              <a:lnSpc>
                <a:spcPct val="90000"/>
              </a:lnSpc>
              <a:buFont typeface="Arial" pitchFamily="34" charset="0"/>
              <a:buChar char="•"/>
              <a:tabLst>
                <a:tab pos="744538" algn="l"/>
              </a:tabLst>
              <a:defRPr/>
            </a:pPr>
            <a:r>
              <a:rPr lang="en-US" sz="2200" dirty="0" smtClean="0"/>
              <a:t>  1</a:t>
            </a:r>
            <a:r>
              <a:rPr lang="en-US" sz="2200" baseline="30000" dirty="0" smtClean="0"/>
              <a:t>st</a:t>
            </a:r>
            <a:r>
              <a:rPr lang="en-US" sz="2200" dirty="0" smtClean="0"/>
              <a:t> General Officer (GO) in chain of command with a Judge Advocate available.</a:t>
            </a:r>
          </a:p>
          <a:p>
            <a:pPr marL="690563" lvl="1" indent="-233363" eaLnBrk="1" hangingPunct="1">
              <a:lnSpc>
                <a:spcPct val="90000"/>
              </a:lnSpc>
              <a:buFont typeface="Arial" pitchFamily="34" charset="0"/>
              <a:buChar char="•"/>
              <a:defRPr/>
            </a:pPr>
            <a:r>
              <a:rPr lang="en-US" sz="2200" dirty="0" smtClean="0"/>
              <a:t>PRA decision is final</a:t>
            </a:r>
          </a:p>
        </p:txBody>
      </p:sp>
      <p:sp>
        <p:nvSpPr>
          <p:cNvPr id="32772" name="Rectangle 6"/>
          <p:cNvSpPr>
            <a:spLocks noGrp="1" noChangeArrowheads="1"/>
          </p:cNvSpPr>
          <p:nvPr>
            <p:ph type="title"/>
          </p:nvPr>
        </p:nvSpPr>
        <p:spPr bwMode="auto">
          <a:xfrm>
            <a:off x="457200" y="88900"/>
            <a:ext cx="8229600" cy="889000"/>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500" smtClean="0">
                <a:solidFill>
                  <a:schemeClr val="tx1"/>
                </a:solidFill>
              </a:rPr>
              <a:t>1LT / CW2</a:t>
            </a:r>
            <a:br>
              <a:rPr lang="en-US" sz="3500" smtClean="0">
                <a:solidFill>
                  <a:schemeClr val="tx1"/>
                </a:solidFill>
              </a:rPr>
            </a:br>
            <a:r>
              <a:rPr lang="en-US" sz="3500" smtClean="0">
                <a:solidFill>
                  <a:schemeClr val="tx1"/>
                </a:solidFill>
              </a:rPr>
              <a:t>Promotion Authorities</a:t>
            </a:r>
          </a:p>
        </p:txBody>
      </p:sp>
      <p:sp>
        <p:nvSpPr>
          <p:cNvPr id="32773" name="Text Box 4"/>
          <p:cNvSpPr txBox="1">
            <a:spLocks noChangeArrowheads="1"/>
          </p:cNvSpPr>
          <p:nvPr/>
        </p:nvSpPr>
        <p:spPr bwMode="auto">
          <a:xfrm>
            <a:off x="5324475" y="1785938"/>
            <a:ext cx="2560638" cy="365125"/>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1-16, AR 600-8-29</a:t>
            </a:r>
          </a:p>
        </p:txBody>
      </p:sp>
      <p:sp>
        <p:nvSpPr>
          <p:cNvPr id="32774" name="Text Box 4"/>
          <p:cNvSpPr txBox="1">
            <a:spLocks noChangeArrowheads="1"/>
          </p:cNvSpPr>
          <p:nvPr/>
        </p:nvSpPr>
        <p:spPr bwMode="auto">
          <a:xfrm>
            <a:off x="5473700" y="6122988"/>
            <a:ext cx="2560638" cy="365125"/>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3-5, AR 600-8-29</a:t>
            </a:r>
          </a:p>
        </p:txBody>
      </p:sp>
    </p:spTree>
    <p:extLst>
      <p:ext uri="{BB962C8B-B14F-4D97-AF65-F5344CB8AC3E}">
        <p14:creationId xmlns:p14="http://schemas.microsoft.com/office/powerpoint/2010/main" val="36852826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5"/>
          <p:cNvSpPr>
            <a:spLocks noGrp="1"/>
          </p:cNvSpPr>
          <p:nvPr>
            <p:ph type="sldNum" sz="quarter" idx="12"/>
          </p:nvPr>
        </p:nvSpPr>
        <p:spPr/>
        <p:txBody>
          <a:bodyPr/>
          <a:lstStyle/>
          <a:p>
            <a:pPr>
              <a:defRPr/>
            </a:pPr>
            <a:fld id="{BD975B09-3D64-4F84-AE58-ED0BACF6249D}" type="slidenum">
              <a:rPr lang="en-US" smtClean="0"/>
              <a:pPr>
                <a:defRPr/>
              </a:pPr>
              <a:t>18</a:t>
            </a:fld>
            <a:endParaRPr lang="en-US" dirty="0" smtClean="0"/>
          </a:p>
        </p:txBody>
      </p:sp>
      <p:sp>
        <p:nvSpPr>
          <p:cNvPr id="33795" name="Rectangle 4"/>
          <p:cNvSpPr>
            <a:spLocks noGrp="1" noChangeArrowheads="1"/>
          </p:cNvSpPr>
          <p:nvPr>
            <p:ph type="title"/>
          </p:nvPr>
        </p:nvSpPr>
        <p:spPr bwMode="auto">
          <a:xfrm>
            <a:off x="0" y="76200"/>
            <a:ext cx="9144000" cy="996950"/>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 </a:t>
            </a:r>
            <a:r>
              <a:rPr lang="en-US" sz="3200" smtClean="0">
                <a:solidFill>
                  <a:schemeClr val="tx1"/>
                </a:solidFill>
              </a:rPr>
              <a:t>Automated Promotion Management </a:t>
            </a:r>
            <a:br>
              <a:rPr lang="en-US" sz="3200" smtClean="0">
                <a:solidFill>
                  <a:schemeClr val="tx1"/>
                </a:solidFill>
              </a:rPr>
            </a:br>
            <a:r>
              <a:rPr lang="en-US" sz="1800" smtClean="0">
                <a:solidFill>
                  <a:schemeClr val="tx1"/>
                </a:solidFill>
              </a:rPr>
              <a:t>(1 of 2)</a:t>
            </a:r>
          </a:p>
        </p:txBody>
      </p:sp>
      <p:sp>
        <p:nvSpPr>
          <p:cNvPr id="33796" name="Rectangle 5"/>
          <p:cNvSpPr>
            <a:spLocks noGrp="1" noChangeArrowheads="1"/>
          </p:cNvSpPr>
          <p:nvPr>
            <p:ph type="body" idx="1"/>
          </p:nvPr>
        </p:nvSpPr>
        <p:spPr bwMode="auto">
          <a:xfrm>
            <a:off x="495300" y="1330325"/>
            <a:ext cx="8153400" cy="495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spcBef>
                <a:spcPts val="1800"/>
              </a:spcBef>
            </a:pPr>
            <a:r>
              <a:rPr lang="en-US" smtClean="0"/>
              <a:t>Promotions via web-based application on eMILPO</a:t>
            </a:r>
          </a:p>
          <a:p>
            <a:pPr eaLnBrk="1" hangingPunct="1">
              <a:spcBef>
                <a:spcPts val="1800"/>
              </a:spcBef>
            </a:pPr>
            <a:r>
              <a:rPr lang="en-US" smtClean="0"/>
              <a:t>Direct access for promotion authorities and authorized representatives (normally S-1 Section personnel)</a:t>
            </a:r>
          </a:p>
          <a:p>
            <a:pPr eaLnBrk="1" hangingPunct="1">
              <a:spcBef>
                <a:spcPts val="1800"/>
              </a:spcBef>
            </a:pPr>
            <a:r>
              <a:rPr lang="en-US" smtClean="0"/>
              <a:t>View eligible officers 2 months prior to PED using eMILPO</a:t>
            </a:r>
          </a:p>
          <a:p>
            <a:pPr eaLnBrk="1" hangingPunct="1">
              <a:spcBef>
                <a:spcPts val="1800"/>
              </a:spcBef>
            </a:pPr>
            <a:r>
              <a:rPr lang="en-US" smtClean="0"/>
              <a:t>Must have an AKO account to access promotions application</a:t>
            </a:r>
          </a:p>
          <a:p>
            <a:pPr eaLnBrk="1" hangingPunct="1">
              <a:spcBef>
                <a:spcPts val="1800"/>
              </a:spcBef>
            </a:pPr>
            <a:r>
              <a:rPr lang="en-US" smtClean="0"/>
              <a:t>System must be updated NLT 20</a:t>
            </a:r>
            <a:r>
              <a:rPr lang="en-US" baseline="30000" smtClean="0"/>
              <a:t>th</a:t>
            </a:r>
            <a:r>
              <a:rPr lang="en-US" smtClean="0"/>
              <a:t> of each month</a:t>
            </a:r>
          </a:p>
          <a:p>
            <a:pPr eaLnBrk="1" hangingPunct="1">
              <a:spcBef>
                <a:spcPts val="1800"/>
              </a:spcBef>
            </a:pPr>
            <a:r>
              <a:rPr lang="en-US" smtClean="0"/>
              <a:t>Promotion is automatic unless actively precluded by Chain of Command</a:t>
            </a:r>
          </a:p>
          <a:p>
            <a:pPr eaLnBrk="1" hangingPunct="1">
              <a:buClr>
                <a:srgbClr val="0000FF"/>
              </a:buClr>
              <a:buFont typeface="Wingdings" pitchFamily="2" charset="2"/>
              <a:buChar char="Ø"/>
            </a:pPr>
            <a:endParaRPr lang="en-US" smtClean="0"/>
          </a:p>
        </p:txBody>
      </p:sp>
    </p:spTree>
    <p:extLst>
      <p:ext uri="{BB962C8B-B14F-4D97-AF65-F5344CB8AC3E}">
        <p14:creationId xmlns:p14="http://schemas.microsoft.com/office/powerpoint/2010/main" val="1695364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5"/>
          <p:cNvSpPr>
            <a:spLocks noGrp="1"/>
          </p:cNvSpPr>
          <p:nvPr>
            <p:ph type="sldNum" sz="quarter" idx="12"/>
          </p:nvPr>
        </p:nvSpPr>
        <p:spPr/>
        <p:txBody>
          <a:bodyPr/>
          <a:lstStyle/>
          <a:p>
            <a:pPr>
              <a:defRPr/>
            </a:pPr>
            <a:fld id="{F7FCC06F-2907-4A29-B5E8-1006BD4B4F53}" type="slidenum">
              <a:rPr lang="en-US" smtClean="0"/>
              <a:pPr>
                <a:defRPr/>
              </a:pPr>
              <a:t>19</a:t>
            </a:fld>
            <a:endParaRPr lang="en-US" dirty="0" smtClean="0"/>
          </a:p>
        </p:txBody>
      </p:sp>
      <p:sp>
        <p:nvSpPr>
          <p:cNvPr id="34819" name="Rectangle 4"/>
          <p:cNvSpPr>
            <a:spLocks noGrp="1" noChangeArrowheads="1"/>
          </p:cNvSpPr>
          <p:nvPr>
            <p:ph type="title"/>
          </p:nvPr>
        </p:nvSpPr>
        <p:spPr bwMode="auto">
          <a:xfrm>
            <a:off x="0" y="150813"/>
            <a:ext cx="9144000" cy="868362"/>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200" smtClean="0">
                <a:solidFill>
                  <a:schemeClr val="tx1"/>
                </a:solidFill>
              </a:rPr>
              <a:t>Automated Promotion Management </a:t>
            </a:r>
            <a:br>
              <a:rPr lang="en-US" sz="3200" smtClean="0">
                <a:solidFill>
                  <a:schemeClr val="tx1"/>
                </a:solidFill>
              </a:rPr>
            </a:br>
            <a:r>
              <a:rPr lang="en-US" sz="1800" smtClean="0">
                <a:solidFill>
                  <a:schemeClr val="tx1"/>
                </a:solidFill>
              </a:rPr>
              <a:t>(2 of 2)</a:t>
            </a:r>
          </a:p>
        </p:txBody>
      </p:sp>
      <p:sp>
        <p:nvSpPr>
          <p:cNvPr id="34820" name="Rectangle 5"/>
          <p:cNvSpPr>
            <a:spLocks noGrp="1" noChangeArrowheads="1"/>
          </p:cNvSpPr>
          <p:nvPr>
            <p:ph type="body" idx="1"/>
          </p:nvPr>
        </p:nvSpPr>
        <p:spPr bwMode="auto">
          <a:xfrm>
            <a:off x="457200" y="1190625"/>
            <a:ext cx="8229600" cy="5167313"/>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110000"/>
              </a:lnSpc>
            </a:pPr>
            <a:r>
              <a:rPr lang="en-US" smtClean="0"/>
              <a:t>Automatic updates include:</a:t>
            </a:r>
          </a:p>
          <a:p>
            <a:pPr lvl="1" eaLnBrk="1" hangingPunct="1">
              <a:lnSpc>
                <a:spcPct val="110000"/>
              </a:lnSpc>
              <a:buFont typeface="Arial" charset="0"/>
              <a:buChar char="•"/>
            </a:pPr>
            <a:r>
              <a:rPr lang="en-US" sz="2400" smtClean="0"/>
              <a:t>TAPDB and DFAS</a:t>
            </a:r>
          </a:p>
          <a:p>
            <a:pPr lvl="1" eaLnBrk="1" hangingPunct="1">
              <a:lnSpc>
                <a:spcPct val="110000"/>
              </a:lnSpc>
              <a:buFont typeface="Arial" charset="0"/>
              <a:buChar char="•"/>
            </a:pPr>
            <a:r>
              <a:rPr lang="en-US" sz="2400" smtClean="0"/>
              <a:t>Generates a promotion order </a:t>
            </a:r>
          </a:p>
          <a:p>
            <a:pPr lvl="2" eaLnBrk="1" hangingPunct="1">
              <a:lnSpc>
                <a:spcPct val="110000"/>
              </a:lnSpc>
            </a:pPr>
            <a:r>
              <a:rPr lang="en-US" sz="2400" smtClean="0"/>
              <a:t>Sent directly to officer’s OMPF</a:t>
            </a:r>
          </a:p>
          <a:p>
            <a:pPr lvl="2" eaLnBrk="1" hangingPunct="1">
              <a:lnSpc>
                <a:spcPct val="110000"/>
              </a:lnSpc>
            </a:pPr>
            <a:r>
              <a:rPr lang="en-US" sz="2400" smtClean="0"/>
              <a:t>Retrievable thru TOPMIS II</a:t>
            </a:r>
          </a:p>
          <a:p>
            <a:pPr eaLnBrk="1" hangingPunct="1">
              <a:lnSpc>
                <a:spcPct val="110000"/>
              </a:lnSpc>
            </a:pPr>
            <a:r>
              <a:rPr lang="en-US" smtClean="0"/>
              <a:t>Flagged officers (per AR 600-8-2): </a:t>
            </a:r>
          </a:p>
          <a:p>
            <a:pPr lvl="1" eaLnBrk="1" hangingPunct="1">
              <a:lnSpc>
                <a:spcPct val="110000"/>
              </a:lnSpc>
              <a:buFont typeface="Arial" charset="0"/>
              <a:buChar char="•"/>
            </a:pPr>
            <a:r>
              <a:rPr lang="en-US" sz="2400" smtClean="0"/>
              <a:t>Identified on web application</a:t>
            </a:r>
          </a:p>
          <a:p>
            <a:pPr lvl="1" eaLnBrk="1" hangingPunct="1">
              <a:lnSpc>
                <a:spcPct val="110000"/>
              </a:lnSpc>
              <a:buFont typeface="Arial" charset="0"/>
              <a:buChar char="•"/>
            </a:pPr>
            <a:r>
              <a:rPr lang="en-US" sz="2400" smtClean="0"/>
              <a:t>Automatically disapproved for promotion</a:t>
            </a:r>
          </a:p>
          <a:p>
            <a:pPr eaLnBrk="1" hangingPunct="1">
              <a:lnSpc>
                <a:spcPct val="110000"/>
              </a:lnSpc>
            </a:pPr>
            <a:r>
              <a:rPr lang="en-US" smtClean="0"/>
              <a:t>Eligible for promotion after lifting flag in eMILPO and processing update thru TAPDB</a:t>
            </a:r>
          </a:p>
          <a:p>
            <a:pPr eaLnBrk="1" hangingPunct="1">
              <a:lnSpc>
                <a:spcPct val="110000"/>
              </a:lnSpc>
            </a:pPr>
            <a:r>
              <a:rPr lang="en-US" smtClean="0"/>
              <a:t>Hard copy DA Form 78s only required for non-selects</a:t>
            </a:r>
          </a:p>
        </p:txBody>
      </p:sp>
    </p:spTree>
    <p:extLst>
      <p:ext uri="{BB962C8B-B14F-4D97-AF65-F5344CB8AC3E}">
        <p14:creationId xmlns:p14="http://schemas.microsoft.com/office/powerpoint/2010/main" val="42492327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3"/>
          <p:cNvSpPr>
            <a:spLocks noGrp="1"/>
          </p:cNvSpPr>
          <p:nvPr>
            <p:ph type="sldNum" sz="quarter" idx="12"/>
          </p:nvPr>
        </p:nvSpPr>
        <p:spPr/>
        <p:txBody>
          <a:bodyPr/>
          <a:lstStyle/>
          <a:p>
            <a:pPr>
              <a:defRPr/>
            </a:pPr>
            <a:fld id="{2719301F-2B2E-475E-B243-D8C1B1814DFE}" type="slidenum">
              <a:rPr lang="en-US" smtClean="0"/>
              <a:pPr>
                <a:defRPr/>
              </a:pPr>
              <a:t>20</a:t>
            </a:fld>
            <a:endParaRPr lang="en-US" smtClean="0"/>
          </a:p>
        </p:txBody>
      </p:sp>
      <p:sp>
        <p:nvSpPr>
          <p:cNvPr id="35843" name="TextBox 4"/>
          <p:cNvSpPr txBox="1">
            <a:spLocks noChangeArrowheads="1"/>
          </p:cNvSpPr>
          <p:nvPr/>
        </p:nvSpPr>
        <p:spPr bwMode="auto">
          <a:xfrm>
            <a:off x="3462338" y="177800"/>
            <a:ext cx="2133600" cy="646113"/>
          </a:xfrm>
          <a:prstGeom prst="rect">
            <a:avLst/>
          </a:prstGeom>
          <a:noFill/>
          <a:ln w="9525">
            <a:noFill/>
            <a:miter lim="800000"/>
            <a:headEnd/>
            <a:tailEnd/>
          </a:ln>
        </p:spPr>
        <p:txBody>
          <a:bodyPr wrap="none">
            <a:spAutoFit/>
          </a:bodyPr>
          <a:lstStyle/>
          <a:p>
            <a:r>
              <a:rPr lang="en-US" sz="3600" b="1"/>
              <a:t>Scenario</a:t>
            </a:r>
          </a:p>
        </p:txBody>
      </p:sp>
      <p:sp>
        <p:nvSpPr>
          <p:cNvPr id="35844" name="TextBox 3"/>
          <p:cNvSpPr txBox="1">
            <a:spLocks noChangeArrowheads="1"/>
          </p:cNvSpPr>
          <p:nvPr/>
        </p:nvSpPr>
        <p:spPr bwMode="auto">
          <a:xfrm>
            <a:off x="381000" y="1490663"/>
            <a:ext cx="8305800" cy="4154487"/>
          </a:xfrm>
          <a:prstGeom prst="rect">
            <a:avLst/>
          </a:prstGeom>
          <a:noFill/>
          <a:ln w="9525">
            <a:noFill/>
            <a:miter lim="800000"/>
            <a:headEnd/>
            <a:tailEnd/>
          </a:ln>
        </p:spPr>
        <p:txBody>
          <a:bodyPr>
            <a:spAutoFit/>
          </a:bodyPr>
          <a:lstStyle/>
          <a:p>
            <a:r>
              <a:rPr lang="en-US"/>
              <a:t>The Brigade Commander sends you an email requesting information regarding his junior officers.  Specifically, he wants to know who all the WO1/2LT and 1LT/CPTs in the brigade are with a date of rank beginning in January 2009.  He wants a roster by Last Name, First Name, Rank, Unit, DOR, and BASD.  The Commander also wants the roster sorted by Rank. </a:t>
            </a:r>
          </a:p>
          <a:p>
            <a:endParaRPr lang="en-US"/>
          </a:p>
          <a:p>
            <a:r>
              <a:rPr lang="en-US"/>
              <a:t>Today is 18 March 2011. </a:t>
            </a:r>
          </a:p>
          <a:p>
            <a:endParaRPr lang="en-US"/>
          </a:p>
          <a:p>
            <a:r>
              <a:rPr lang="en-US"/>
              <a:t>How many WO1/2LT and 1LT/CPTs  are in the Brigade?</a:t>
            </a:r>
          </a:p>
        </p:txBody>
      </p:sp>
    </p:spTree>
    <p:extLst>
      <p:ext uri="{BB962C8B-B14F-4D97-AF65-F5344CB8AC3E}">
        <p14:creationId xmlns:p14="http://schemas.microsoft.com/office/powerpoint/2010/main" val="6089334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title"/>
          </p:nvPr>
        </p:nvSpPr>
        <p:spPr bwMode="auto">
          <a:xfrm>
            <a:off x="0" y="85725"/>
            <a:ext cx="9144000" cy="923925"/>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BDE S-1 Review</a:t>
            </a:r>
          </a:p>
        </p:txBody>
      </p:sp>
      <p:pic>
        <p:nvPicPr>
          <p:cNvPr id="36867" name="Picture 9" descr="hr_1ltpromo.jpg"/>
          <p:cNvPicPr>
            <a:picLocks noChangeAspect="1"/>
          </p:cNvPicPr>
          <p:nvPr/>
        </p:nvPicPr>
        <p:blipFill>
          <a:blip r:embed="rId3" cstate="email"/>
          <a:srcRect/>
          <a:stretch>
            <a:fillRect/>
          </a:stretch>
        </p:blipFill>
        <p:spPr bwMode="auto">
          <a:xfrm>
            <a:off x="579438" y="1165225"/>
            <a:ext cx="8564562" cy="5499100"/>
          </a:xfrm>
          <a:prstGeom prst="rect">
            <a:avLst/>
          </a:prstGeom>
          <a:noFill/>
          <a:ln w="9525">
            <a:noFill/>
            <a:miter lim="800000"/>
            <a:headEnd/>
            <a:tailEnd/>
          </a:ln>
        </p:spPr>
      </p:pic>
      <p:sp>
        <p:nvSpPr>
          <p:cNvPr id="36868" name="Rectangle 10"/>
          <p:cNvSpPr>
            <a:spLocks noChangeArrowheads="1"/>
          </p:cNvSpPr>
          <p:nvPr/>
        </p:nvSpPr>
        <p:spPr bwMode="auto">
          <a:xfrm>
            <a:off x="3409950" y="2514600"/>
            <a:ext cx="742950" cy="238125"/>
          </a:xfrm>
          <a:prstGeom prst="rect">
            <a:avLst/>
          </a:prstGeom>
          <a:solidFill>
            <a:schemeClr val="bg1"/>
          </a:solidFill>
          <a:ln w="12700" algn="ctr">
            <a:noFill/>
            <a:round/>
            <a:headEnd type="none" w="sm" len="sm"/>
            <a:tailEnd type="none" w="sm" len="sm"/>
          </a:ln>
        </p:spPr>
        <p:txBody>
          <a:bodyPr/>
          <a:lstStyle/>
          <a:p>
            <a:endParaRPr lang="en-US"/>
          </a:p>
        </p:txBody>
      </p:sp>
    </p:spTree>
    <p:extLst>
      <p:ext uri="{BB962C8B-B14F-4D97-AF65-F5344CB8AC3E}">
        <p14:creationId xmlns:p14="http://schemas.microsoft.com/office/powerpoint/2010/main" val="3289520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0" y="52388"/>
            <a:ext cx="9144000" cy="911225"/>
          </a:xfrm>
          <a:prstGeom prst="rect">
            <a:avLst/>
          </a:prstGeom>
          <a:noFill/>
          <a:ln w="9525">
            <a:noFill/>
            <a:miter lim="800000"/>
            <a:headEnd/>
            <a:tailEnd/>
          </a:ln>
        </p:spPr>
        <p:txBody>
          <a:bodyPr anchor="ctr"/>
          <a:lstStyle/>
          <a:p>
            <a:pPr algn="ctr"/>
            <a:r>
              <a:rPr lang="en-US" sz="3600" b="1"/>
              <a:t>Check on Learning</a:t>
            </a:r>
          </a:p>
        </p:txBody>
      </p:sp>
      <p:sp>
        <p:nvSpPr>
          <p:cNvPr id="5" name="Rectangle 3"/>
          <p:cNvSpPr txBox="1">
            <a:spLocks noChangeArrowheads="1"/>
          </p:cNvSpPr>
          <p:nvPr/>
        </p:nvSpPr>
        <p:spPr bwMode="auto">
          <a:xfrm>
            <a:off x="139700" y="1357313"/>
            <a:ext cx="8915400" cy="5029200"/>
          </a:xfrm>
          <a:prstGeom prst="rect">
            <a:avLst/>
          </a:prstGeom>
          <a:noFill/>
          <a:ln w="9525">
            <a:noFill/>
            <a:miter lim="800000"/>
            <a:headEnd/>
            <a:tailEnd/>
          </a:ln>
        </p:spPr>
        <p:txBody>
          <a:bodyPr/>
          <a:lstStyle/>
          <a:p>
            <a:pPr>
              <a:lnSpc>
                <a:spcPct val="90000"/>
              </a:lnSpc>
              <a:buClr>
                <a:srgbClr val="0000FF"/>
              </a:buClr>
              <a:defRPr/>
            </a:pPr>
            <a:r>
              <a:rPr lang="en-US" sz="2000" b="1" dirty="0">
                <a:cs typeface="+mn-cs"/>
              </a:rPr>
              <a:t>Q:  What date starts the clock and eventually determines a 2LT’s or WO1’s promotion eligibility date to the next higher grade? </a:t>
            </a:r>
          </a:p>
          <a:p>
            <a:pPr marL="342900" indent="-342900">
              <a:lnSpc>
                <a:spcPct val="90000"/>
              </a:lnSpc>
              <a:spcBef>
                <a:spcPct val="20000"/>
              </a:spcBef>
              <a:buClr>
                <a:srgbClr val="0000FF"/>
              </a:buClr>
              <a:defRPr/>
            </a:pPr>
            <a:endParaRPr lang="en-US" sz="2000" dirty="0">
              <a:cs typeface="+mn-cs"/>
            </a:endParaRPr>
          </a:p>
          <a:p>
            <a:pPr marL="342900" indent="-342900">
              <a:lnSpc>
                <a:spcPct val="90000"/>
              </a:lnSpc>
              <a:buClr>
                <a:srgbClr val="0000FF"/>
              </a:buClr>
              <a:defRPr/>
            </a:pPr>
            <a:r>
              <a:rPr lang="en-US" sz="2000" i="1" dirty="0">
                <a:cs typeface="+mn-cs"/>
              </a:rPr>
              <a:t>A:  Active Date of Rank (ADOR).</a:t>
            </a:r>
          </a:p>
          <a:p>
            <a:pPr marL="342900" indent="-342900">
              <a:lnSpc>
                <a:spcPct val="90000"/>
              </a:lnSpc>
              <a:spcBef>
                <a:spcPct val="20000"/>
              </a:spcBef>
              <a:buClr>
                <a:srgbClr val="0000FF"/>
              </a:buClr>
              <a:defRPr/>
            </a:pPr>
            <a:endParaRPr lang="en-US" sz="2000" dirty="0">
              <a:cs typeface="+mn-cs"/>
            </a:endParaRPr>
          </a:p>
          <a:p>
            <a:pPr>
              <a:lnSpc>
                <a:spcPct val="90000"/>
              </a:lnSpc>
              <a:buClr>
                <a:srgbClr val="0000FF"/>
              </a:buClr>
              <a:defRPr/>
            </a:pPr>
            <a:r>
              <a:rPr lang="en-US" sz="2000" b="1" dirty="0">
                <a:cs typeface="+mn-cs"/>
              </a:rPr>
              <a:t>Q:  True or false, all 2LT and WO1 ADORs are the same for every class year?   </a:t>
            </a:r>
          </a:p>
          <a:p>
            <a:pPr marL="342900" indent="-342900">
              <a:lnSpc>
                <a:spcPct val="90000"/>
              </a:lnSpc>
              <a:spcBef>
                <a:spcPct val="20000"/>
              </a:spcBef>
              <a:buClr>
                <a:srgbClr val="0000FF"/>
              </a:buClr>
              <a:defRPr/>
            </a:pPr>
            <a:endParaRPr lang="en-US" sz="2000" dirty="0">
              <a:cs typeface="+mn-cs"/>
            </a:endParaRPr>
          </a:p>
          <a:p>
            <a:pPr marL="342900" indent="-342900">
              <a:lnSpc>
                <a:spcPct val="90000"/>
              </a:lnSpc>
              <a:buClr>
                <a:srgbClr val="0000FF"/>
              </a:buClr>
              <a:defRPr/>
            </a:pPr>
            <a:r>
              <a:rPr lang="en-US" sz="2000" i="1" dirty="0">
                <a:cs typeface="+mn-cs"/>
              </a:rPr>
              <a:t>A:  False, 2LT and WO1 ADORs can be different.  Para 2-1 and Table 2-1,  </a:t>
            </a:r>
          </a:p>
          <a:p>
            <a:pPr marL="342900" indent="-342900">
              <a:lnSpc>
                <a:spcPct val="90000"/>
              </a:lnSpc>
              <a:buClr>
                <a:srgbClr val="0000FF"/>
              </a:buClr>
              <a:defRPr/>
            </a:pPr>
            <a:r>
              <a:rPr lang="en-US" sz="2000" i="1" dirty="0">
                <a:cs typeface="+mn-cs"/>
              </a:rPr>
              <a:t>AR 600-8-29 provide specific guidance.</a:t>
            </a:r>
          </a:p>
          <a:p>
            <a:pPr marL="342900" indent="-342900">
              <a:lnSpc>
                <a:spcPct val="90000"/>
              </a:lnSpc>
              <a:buClr>
                <a:srgbClr val="0000FF"/>
              </a:buClr>
              <a:defRPr/>
            </a:pPr>
            <a:endParaRPr lang="en-US" sz="2000" dirty="0">
              <a:cs typeface="+mn-cs"/>
            </a:endParaRPr>
          </a:p>
          <a:p>
            <a:pPr>
              <a:lnSpc>
                <a:spcPct val="90000"/>
              </a:lnSpc>
              <a:buClr>
                <a:srgbClr val="0000FF"/>
              </a:buClr>
              <a:defRPr/>
            </a:pPr>
            <a:r>
              <a:rPr lang="en-US" sz="2000" b="1" dirty="0">
                <a:cs typeface="+mn-cs"/>
              </a:rPr>
              <a:t>Q:  Where can an S1 find guidance to determine a 2LT’s or WO1’s promotion eligibility date (PED) to the next higher grade?</a:t>
            </a:r>
          </a:p>
          <a:p>
            <a:pPr marL="342900" indent="-342900">
              <a:lnSpc>
                <a:spcPct val="90000"/>
              </a:lnSpc>
              <a:buClr>
                <a:srgbClr val="0000FF"/>
              </a:buClr>
              <a:defRPr/>
            </a:pPr>
            <a:endParaRPr lang="en-US" sz="2000" i="1" dirty="0">
              <a:cs typeface="+mn-cs"/>
            </a:endParaRPr>
          </a:p>
          <a:p>
            <a:pPr marL="342900" indent="-342900">
              <a:lnSpc>
                <a:spcPct val="90000"/>
              </a:lnSpc>
              <a:buClr>
                <a:srgbClr val="0000FF"/>
              </a:buClr>
              <a:defRPr/>
            </a:pPr>
            <a:r>
              <a:rPr lang="en-US" sz="2000" i="1" dirty="0">
                <a:cs typeface="+mn-cs"/>
              </a:rPr>
              <a:t>A:  Chapter 3, AR 600-8-29.  Table 3–2 covers computing PED to 1LT.  Table </a:t>
            </a:r>
          </a:p>
          <a:p>
            <a:pPr marL="342900" indent="-342900">
              <a:lnSpc>
                <a:spcPct val="90000"/>
              </a:lnSpc>
              <a:buClr>
                <a:srgbClr val="0000FF"/>
              </a:buClr>
              <a:defRPr/>
            </a:pPr>
            <a:r>
              <a:rPr lang="en-US" sz="2000" i="1" dirty="0">
                <a:cs typeface="+mn-cs"/>
              </a:rPr>
              <a:t>3–3 covers computing PED to CW2.</a:t>
            </a:r>
          </a:p>
        </p:txBody>
      </p:sp>
      <p:sp>
        <p:nvSpPr>
          <p:cNvPr id="35844" name="Slide Number Placeholder 5"/>
          <p:cNvSpPr>
            <a:spLocks noGrp="1"/>
          </p:cNvSpPr>
          <p:nvPr>
            <p:ph type="sldNum" sz="quarter" idx="12"/>
          </p:nvPr>
        </p:nvSpPr>
        <p:spPr/>
        <p:txBody>
          <a:bodyPr/>
          <a:lstStyle/>
          <a:p>
            <a:pPr>
              <a:defRPr/>
            </a:pPr>
            <a:fld id="{4A593347-084E-446B-BBD6-C146F8035B20}" type="slidenum">
              <a:rPr lang="en-US" smtClean="0"/>
              <a:pPr>
                <a:defRPr/>
              </a:pPr>
              <a:t>22</a:t>
            </a:fld>
            <a:endParaRPr lang="en-US" dirty="0" smtClean="0"/>
          </a:p>
        </p:txBody>
      </p:sp>
    </p:spTree>
    <p:extLst>
      <p:ext uri="{BB962C8B-B14F-4D97-AF65-F5344CB8AC3E}">
        <p14:creationId xmlns:p14="http://schemas.microsoft.com/office/powerpoint/2010/main" val="23605792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iterate type="lt">
                                    <p:tmPct val="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checkerboard(across)">
                                      <p:cBhvr>
                                        <p:cTn id="13" dur="500"/>
                                        <p:tgtEl>
                                          <p:spTgt spid="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xEl>
                                              <p:pRg st="4" end="4"/>
                                            </p:txEl>
                                          </p:spTgt>
                                        </p:tgtEl>
                                        <p:attrNameLst>
                                          <p:attrName>style.visibility</p:attrName>
                                        </p:attrNameLst>
                                      </p:cBhvr>
                                      <p:to>
                                        <p:strVal val="visible"/>
                                      </p:to>
                                    </p:set>
                                    <p:anim calcmode="lin" valueType="num">
                                      <p:cBhvr additive="base">
                                        <p:cTn id="18"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nodeType="clickEffect">
                                  <p:stCondLst>
                                    <p:cond delay="0"/>
                                  </p:stCondLst>
                                  <p:childTnLst>
                                    <p:set>
                                      <p:cBhvr>
                                        <p:cTn id="23" dur="1" fill="hold">
                                          <p:stCondLst>
                                            <p:cond delay="0"/>
                                          </p:stCondLst>
                                        </p:cTn>
                                        <p:tgtEl>
                                          <p:spTgt spid="5">
                                            <p:txEl>
                                              <p:pRg st="6" end="6"/>
                                            </p:txEl>
                                          </p:spTgt>
                                        </p:tgtEl>
                                        <p:attrNameLst>
                                          <p:attrName>style.visibility</p:attrName>
                                        </p:attrNameLst>
                                      </p:cBhvr>
                                      <p:to>
                                        <p:strVal val="visible"/>
                                      </p:to>
                                    </p:set>
                                    <p:animEffect transition="in" filter="checkerboard(across)">
                                      <p:cBhvr>
                                        <p:cTn id="24" dur="500"/>
                                        <p:tgtEl>
                                          <p:spTgt spid="5">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animEffect transition="in" filter="checkerboard(across)">
                                      <p:cBhvr>
                                        <p:cTn id="29" dur="500"/>
                                        <p:tgtEl>
                                          <p:spTgt spid="5">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nodeType="clickEffect">
                                  <p:stCondLst>
                                    <p:cond delay="0"/>
                                  </p:stCondLst>
                                  <p:childTnLst>
                                    <p:set>
                                      <p:cBhvr>
                                        <p:cTn id="33" dur="1" fill="hold">
                                          <p:stCondLst>
                                            <p:cond delay="0"/>
                                          </p:stCondLst>
                                        </p:cTn>
                                        <p:tgtEl>
                                          <p:spTgt spid="5">
                                            <p:txEl>
                                              <p:pRg st="9" end="9"/>
                                            </p:txEl>
                                          </p:spTgt>
                                        </p:tgtEl>
                                        <p:attrNameLst>
                                          <p:attrName>style.visibility</p:attrName>
                                        </p:attrNameLst>
                                      </p:cBhvr>
                                      <p:to>
                                        <p:strVal val="visible"/>
                                      </p:to>
                                    </p:set>
                                    <p:animEffect transition="in" filter="checkerboard(across)">
                                      <p:cBhvr>
                                        <p:cTn id="34" dur="500"/>
                                        <p:tgtEl>
                                          <p:spTgt spid="5">
                                            <p:txEl>
                                              <p:pRg st="9" end="9"/>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nodeType="clickEffect">
                                  <p:stCondLst>
                                    <p:cond delay="0"/>
                                  </p:stCondLst>
                                  <p:childTnLst>
                                    <p:set>
                                      <p:cBhvr>
                                        <p:cTn id="38" dur="1" fill="hold">
                                          <p:stCondLst>
                                            <p:cond delay="0"/>
                                          </p:stCondLst>
                                        </p:cTn>
                                        <p:tgtEl>
                                          <p:spTgt spid="5">
                                            <p:txEl>
                                              <p:pRg st="11" end="11"/>
                                            </p:txEl>
                                          </p:spTgt>
                                        </p:tgtEl>
                                        <p:attrNameLst>
                                          <p:attrName>style.visibility</p:attrName>
                                        </p:attrNameLst>
                                      </p:cBhvr>
                                      <p:to>
                                        <p:strVal val="visible"/>
                                      </p:to>
                                    </p:set>
                                    <p:animEffect transition="in" filter="checkerboard(across)">
                                      <p:cBhvr>
                                        <p:cTn id="39" dur="500"/>
                                        <p:tgtEl>
                                          <p:spTgt spid="5">
                                            <p:txEl>
                                              <p:pRg st="11" end="1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nodeType="clickEffect">
                                  <p:stCondLst>
                                    <p:cond delay="0"/>
                                  </p:stCondLst>
                                  <p:childTnLst>
                                    <p:set>
                                      <p:cBhvr>
                                        <p:cTn id="43" dur="1" fill="hold">
                                          <p:stCondLst>
                                            <p:cond delay="0"/>
                                          </p:stCondLst>
                                        </p:cTn>
                                        <p:tgtEl>
                                          <p:spTgt spid="5">
                                            <p:txEl>
                                              <p:pRg st="12" end="12"/>
                                            </p:txEl>
                                          </p:spTgt>
                                        </p:tgtEl>
                                        <p:attrNameLst>
                                          <p:attrName>style.visibility</p:attrName>
                                        </p:attrNameLst>
                                      </p:cBhvr>
                                      <p:to>
                                        <p:strVal val="visible"/>
                                      </p:to>
                                    </p:set>
                                    <p:animEffect transition="in" filter="checkerboard(across)">
                                      <p:cBhvr>
                                        <p:cTn id="44" dur="500"/>
                                        <p:tgtEl>
                                          <p:spTgt spid="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5"/>
          <p:cNvSpPr>
            <a:spLocks noGrp="1"/>
          </p:cNvSpPr>
          <p:nvPr>
            <p:ph type="sldNum" sz="quarter" idx="12"/>
          </p:nvPr>
        </p:nvSpPr>
        <p:spPr/>
        <p:txBody>
          <a:bodyPr/>
          <a:lstStyle/>
          <a:p>
            <a:pPr>
              <a:defRPr/>
            </a:pPr>
            <a:fld id="{5A5AE752-A14B-45E4-87F7-4D5D21E33FCE}" type="slidenum">
              <a:rPr lang="en-US" smtClean="0"/>
              <a:pPr>
                <a:defRPr/>
              </a:pPr>
              <a:t>23</a:t>
            </a:fld>
            <a:endParaRPr lang="en-US" dirty="0" smtClean="0"/>
          </a:p>
        </p:txBody>
      </p:sp>
      <p:sp>
        <p:nvSpPr>
          <p:cNvPr id="38915" name="Rectangle 3"/>
          <p:cNvSpPr>
            <a:spLocks noGrp="1" noChangeArrowheads="1"/>
          </p:cNvSpPr>
          <p:nvPr>
            <p:ph type="body" idx="1"/>
          </p:nvPr>
        </p:nvSpPr>
        <p:spPr bwMode="auto">
          <a:xfrm>
            <a:off x="330200" y="1157288"/>
            <a:ext cx="4751388" cy="5243512"/>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110000"/>
              </a:lnSpc>
            </a:pPr>
            <a:r>
              <a:rPr lang="en-US" smtClean="0"/>
              <a:t>Centralized Promotion System</a:t>
            </a:r>
          </a:p>
          <a:p>
            <a:pPr eaLnBrk="1" hangingPunct="1">
              <a:lnSpc>
                <a:spcPct val="110000"/>
              </a:lnSpc>
            </a:pPr>
            <a:r>
              <a:rPr lang="en-US" smtClean="0"/>
              <a:t>Promotion Eligibility</a:t>
            </a:r>
          </a:p>
          <a:p>
            <a:pPr eaLnBrk="1" hangingPunct="1">
              <a:lnSpc>
                <a:spcPct val="110000"/>
              </a:lnSpc>
            </a:pPr>
            <a:r>
              <a:rPr lang="en-US" smtClean="0"/>
              <a:t>Approval Authorities</a:t>
            </a:r>
          </a:p>
          <a:p>
            <a:pPr eaLnBrk="1" hangingPunct="1">
              <a:lnSpc>
                <a:spcPct val="110000"/>
              </a:lnSpc>
            </a:pPr>
            <a:r>
              <a:rPr lang="en-US" smtClean="0"/>
              <a:t>Promotion Zones</a:t>
            </a:r>
          </a:p>
          <a:p>
            <a:pPr eaLnBrk="1" hangingPunct="1">
              <a:lnSpc>
                <a:spcPct val="110000"/>
              </a:lnSpc>
            </a:pPr>
            <a:r>
              <a:rPr lang="en-US" smtClean="0"/>
              <a:t>Order of Promotion</a:t>
            </a:r>
          </a:p>
          <a:p>
            <a:pPr eaLnBrk="1" hangingPunct="1">
              <a:lnSpc>
                <a:spcPct val="110000"/>
              </a:lnSpc>
            </a:pPr>
            <a:r>
              <a:rPr lang="en-US" smtClean="0"/>
              <a:t>Promotion Acceptance</a:t>
            </a:r>
          </a:p>
          <a:p>
            <a:pPr eaLnBrk="1" hangingPunct="1">
              <a:lnSpc>
                <a:spcPct val="110000"/>
              </a:lnSpc>
            </a:pPr>
            <a:r>
              <a:rPr lang="en-US" smtClean="0"/>
              <a:t>Promotion Ceremonies</a:t>
            </a:r>
          </a:p>
          <a:p>
            <a:pPr eaLnBrk="1" hangingPunct="1">
              <a:lnSpc>
                <a:spcPct val="110000"/>
              </a:lnSpc>
            </a:pPr>
            <a:r>
              <a:rPr lang="en-US" smtClean="0"/>
              <a:t>Frocking Criteria</a:t>
            </a:r>
          </a:p>
          <a:p>
            <a:pPr eaLnBrk="1" hangingPunct="1">
              <a:lnSpc>
                <a:spcPct val="110000"/>
              </a:lnSpc>
            </a:pPr>
            <a:r>
              <a:rPr lang="en-US" smtClean="0"/>
              <a:t>Critically or Terminally ILL</a:t>
            </a:r>
          </a:p>
          <a:p>
            <a:pPr eaLnBrk="1" hangingPunct="1">
              <a:lnSpc>
                <a:spcPct val="110000"/>
              </a:lnSpc>
            </a:pPr>
            <a:r>
              <a:rPr lang="en-US" smtClean="0"/>
              <a:t>Posthumous Promotions</a:t>
            </a:r>
          </a:p>
          <a:p>
            <a:pPr eaLnBrk="1" hangingPunct="1">
              <a:lnSpc>
                <a:spcPct val="110000"/>
              </a:lnSpc>
            </a:pPr>
            <a:r>
              <a:rPr lang="en-US" smtClean="0"/>
              <a:t>Special Branch Promotions</a:t>
            </a:r>
          </a:p>
        </p:txBody>
      </p:sp>
      <p:sp>
        <p:nvSpPr>
          <p:cNvPr id="38916" name="Rectangle 4"/>
          <p:cNvSpPr>
            <a:spLocks noGrp="1" noChangeArrowheads="1"/>
          </p:cNvSpPr>
          <p:nvPr>
            <p:ph type="title"/>
          </p:nvPr>
        </p:nvSpPr>
        <p:spPr bwMode="auto">
          <a:xfrm>
            <a:off x="457200" y="-30163"/>
            <a:ext cx="8229600" cy="1143001"/>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Centralized Promotion</a:t>
            </a:r>
            <a:br>
              <a:rPr lang="en-US" sz="3600" smtClean="0">
                <a:solidFill>
                  <a:schemeClr val="tx1"/>
                </a:solidFill>
              </a:rPr>
            </a:br>
            <a:r>
              <a:rPr lang="en-US" sz="3600" smtClean="0">
                <a:solidFill>
                  <a:schemeClr val="tx1"/>
                </a:solidFill>
              </a:rPr>
              <a:t>System Key Components </a:t>
            </a:r>
          </a:p>
        </p:txBody>
      </p:sp>
      <p:pic>
        <p:nvPicPr>
          <p:cNvPr id="38917" name="Picture 5" descr="cpt"/>
          <p:cNvPicPr>
            <a:picLocks noChangeAspect="1" noChangeArrowheads="1"/>
          </p:cNvPicPr>
          <p:nvPr/>
        </p:nvPicPr>
        <p:blipFill>
          <a:blip r:embed="rId3" cstate="email"/>
          <a:srcRect/>
          <a:stretch>
            <a:fillRect/>
          </a:stretch>
        </p:blipFill>
        <p:spPr bwMode="auto">
          <a:xfrm>
            <a:off x="5364163" y="4083050"/>
            <a:ext cx="785812" cy="793750"/>
          </a:xfrm>
          <a:prstGeom prst="rect">
            <a:avLst/>
          </a:prstGeom>
          <a:noFill/>
          <a:ln w="9525">
            <a:noFill/>
            <a:miter lim="800000"/>
            <a:headEnd/>
            <a:tailEnd/>
          </a:ln>
        </p:spPr>
      </p:pic>
      <p:pic>
        <p:nvPicPr>
          <p:cNvPr id="38918" name="Picture 6" descr="maj"/>
          <p:cNvPicPr>
            <a:picLocks noChangeAspect="1" noChangeArrowheads="1"/>
          </p:cNvPicPr>
          <p:nvPr/>
        </p:nvPicPr>
        <p:blipFill>
          <a:blip r:embed="rId4" cstate="email"/>
          <a:srcRect/>
          <a:stretch>
            <a:fillRect/>
          </a:stretch>
        </p:blipFill>
        <p:spPr bwMode="auto">
          <a:xfrm>
            <a:off x="6443663" y="4859338"/>
            <a:ext cx="946150" cy="982662"/>
          </a:xfrm>
          <a:prstGeom prst="rect">
            <a:avLst/>
          </a:prstGeom>
          <a:noFill/>
          <a:ln w="9525">
            <a:noFill/>
            <a:miter lim="800000"/>
            <a:headEnd/>
            <a:tailEnd/>
          </a:ln>
        </p:spPr>
      </p:pic>
      <p:pic>
        <p:nvPicPr>
          <p:cNvPr id="38919" name="Picture 7" descr="ltc"/>
          <p:cNvPicPr>
            <a:picLocks noChangeAspect="1" noChangeArrowheads="1"/>
          </p:cNvPicPr>
          <p:nvPr/>
        </p:nvPicPr>
        <p:blipFill>
          <a:blip r:embed="rId5" cstate="email"/>
          <a:srcRect/>
          <a:stretch>
            <a:fillRect/>
          </a:stretch>
        </p:blipFill>
        <p:spPr bwMode="auto">
          <a:xfrm>
            <a:off x="7788275" y="4241800"/>
            <a:ext cx="892175" cy="927100"/>
          </a:xfrm>
          <a:prstGeom prst="rect">
            <a:avLst/>
          </a:prstGeom>
          <a:noFill/>
          <a:ln w="9525">
            <a:noFill/>
            <a:miter lim="800000"/>
            <a:headEnd/>
            <a:tailEnd/>
          </a:ln>
        </p:spPr>
      </p:pic>
      <p:pic>
        <p:nvPicPr>
          <p:cNvPr id="38920" name="Picture 8" descr="col"/>
          <p:cNvPicPr>
            <a:picLocks noChangeAspect="1" noChangeArrowheads="1"/>
          </p:cNvPicPr>
          <p:nvPr/>
        </p:nvPicPr>
        <p:blipFill>
          <a:blip r:embed="rId6" cstate="email"/>
          <a:srcRect/>
          <a:stretch>
            <a:fillRect/>
          </a:stretch>
        </p:blipFill>
        <p:spPr bwMode="auto">
          <a:xfrm>
            <a:off x="6550025" y="3217863"/>
            <a:ext cx="1711325" cy="846137"/>
          </a:xfrm>
          <a:prstGeom prst="rect">
            <a:avLst/>
          </a:prstGeom>
          <a:noFill/>
          <a:ln w="9525">
            <a:noFill/>
            <a:miter lim="800000"/>
            <a:headEnd/>
            <a:tailEnd/>
          </a:ln>
        </p:spPr>
      </p:pic>
      <p:pic>
        <p:nvPicPr>
          <p:cNvPr id="38921" name="Picture 2" descr="CWO W3"/>
          <p:cNvPicPr>
            <a:picLocks noChangeAspect="1" noChangeArrowheads="1"/>
          </p:cNvPicPr>
          <p:nvPr/>
        </p:nvPicPr>
        <p:blipFill>
          <a:blip r:embed="rId7" cstate="email"/>
          <a:srcRect/>
          <a:stretch>
            <a:fillRect/>
          </a:stretch>
        </p:blipFill>
        <p:spPr bwMode="auto">
          <a:xfrm>
            <a:off x="6499225" y="2062163"/>
            <a:ext cx="311150" cy="919162"/>
          </a:xfrm>
          <a:prstGeom prst="rect">
            <a:avLst/>
          </a:prstGeom>
          <a:noFill/>
          <a:ln w="9525">
            <a:noFill/>
            <a:miter lim="800000"/>
            <a:headEnd/>
            <a:tailEnd/>
          </a:ln>
        </p:spPr>
      </p:pic>
      <p:pic>
        <p:nvPicPr>
          <p:cNvPr id="38922" name="Picture 4" descr="CWO W4"/>
          <p:cNvPicPr>
            <a:picLocks noChangeAspect="1" noChangeArrowheads="1"/>
          </p:cNvPicPr>
          <p:nvPr/>
        </p:nvPicPr>
        <p:blipFill>
          <a:blip r:embed="rId8" cstate="email"/>
          <a:srcRect/>
          <a:stretch>
            <a:fillRect/>
          </a:stretch>
        </p:blipFill>
        <p:spPr bwMode="auto">
          <a:xfrm>
            <a:off x="7046913" y="1738313"/>
            <a:ext cx="320675" cy="939800"/>
          </a:xfrm>
          <a:prstGeom prst="rect">
            <a:avLst/>
          </a:prstGeom>
          <a:noFill/>
          <a:ln w="9525">
            <a:noFill/>
            <a:miter lim="800000"/>
            <a:headEnd/>
            <a:tailEnd/>
          </a:ln>
        </p:spPr>
      </p:pic>
      <p:pic>
        <p:nvPicPr>
          <p:cNvPr id="38923" name="Picture 6" descr="Chief Warrant Officer W5"/>
          <p:cNvPicPr>
            <a:picLocks noChangeAspect="1" noChangeArrowheads="1"/>
          </p:cNvPicPr>
          <p:nvPr/>
        </p:nvPicPr>
        <p:blipFill>
          <a:blip r:embed="rId9" cstate="email"/>
          <a:srcRect/>
          <a:stretch>
            <a:fillRect/>
          </a:stretch>
        </p:blipFill>
        <p:spPr bwMode="auto">
          <a:xfrm>
            <a:off x="7556500" y="1508125"/>
            <a:ext cx="322263" cy="966788"/>
          </a:xfrm>
          <a:prstGeom prst="rect">
            <a:avLst/>
          </a:prstGeom>
          <a:noFill/>
          <a:ln w="9525">
            <a:noFill/>
            <a:miter lim="800000"/>
            <a:headEnd/>
            <a:tailEnd/>
          </a:ln>
        </p:spPr>
      </p:pic>
    </p:spTree>
    <p:extLst>
      <p:ext uri="{BB962C8B-B14F-4D97-AF65-F5344CB8AC3E}">
        <p14:creationId xmlns:p14="http://schemas.microsoft.com/office/powerpoint/2010/main" val="22225484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5"/>
          <p:cNvSpPr>
            <a:spLocks noGrp="1"/>
          </p:cNvSpPr>
          <p:nvPr>
            <p:ph type="sldNum" sz="quarter" idx="12"/>
          </p:nvPr>
        </p:nvSpPr>
        <p:spPr/>
        <p:txBody>
          <a:bodyPr/>
          <a:lstStyle/>
          <a:p>
            <a:pPr>
              <a:defRPr/>
            </a:pPr>
            <a:fld id="{F51CD43F-9473-4543-A82B-AA56BBF43E9F}" type="slidenum">
              <a:rPr lang="en-US" smtClean="0"/>
              <a:pPr>
                <a:defRPr/>
              </a:pPr>
              <a:t>24</a:t>
            </a:fld>
            <a:endParaRPr lang="en-US" dirty="0" smtClean="0"/>
          </a:p>
        </p:txBody>
      </p:sp>
      <p:sp>
        <p:nvSpPr>
          <p:cNvPr id="39939" name="Text Box 4"/>
          <p:cNvSpPr txBox="1">
            <a:spLocks noChangeArrowheads="1"/>
          </p:cNvSpPr>
          <p:nvPr/>
        </p:nvSpPr>
        <p:spPr bwMode="auto">
          <a:xfrm>
            <a:off x="5016500" y="6361113"/>
            <a:ext cx="3429000" cy="369887"/>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1-30 &amp; 1-31, AR 600-8-29</a:t>
            </a:r>
          </a:p>
        </p:txBody>
      </p:sp>
      <p:sp>
        <p:nvSpPr>
          <p:cNvPr id="39940" name="Rectangle 5"/>
          <p:cNvSpPr>
            <a:spLocks noGrp="1" noChangeArrowheads="1"/>
          </p:cNvSpPr>
          <p:nvPr>
            <p:ph type="title"/>
          </p:nvPr>
        </p:nvSpPr>
        <p:spPr bwMode="auto">
          <a:xfrm>
            <a:off x="0" y="1588"/>
            <a:ext cx="9144000" cy="1143000"/>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Centralized Promotion</a:t>
            </a:r>
            <a:br>
              <a:rPr lang="en-US" sz="3600" smtClean="0">
                <a:solidFill>
                  <a:schemeClr val="tx1"/>
                </a:solidFill>
              </a:rPr>
            </a:br>
            <a:r>
              <a:rPr lang="en-US" sz="3600" smtClean="0">
                <a:solidFill>
                  <a:schemeClr val="tx1"/>
                </a:solidFill>
              </a:rPr>
              <a:t>System</a:t>
            </a:r>
          </a:p>
        </p:txBody>
      </p:sp>
      <p:sp>
        <p:nvSpPr>
          <p:cNvPr id="39941" name="Rectangle 6"/>
          <p:cNvSpPr>
            <a:spLocks noGrp="1" noChangeArrowheads="1"/>
          </p:cNvSpPr>
          <p:nvPr>
            <p:ph type="body" idx="1"/>
          </p:nvPr>
        </p:nvSpPr>
        <p:spPr bwMode="auto">
          <a:xfrm>
            <a:off x="74613" y="1177925"/>
            <a:ext cx="8836025" cy="51816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2600" smtClean="0"/>
              <a:t>DA Board convenes to determine individuals selected for promotion</a:t>
            </a:r>
          </a:p>
          <a:p>
            <a:pPr lvl="1" eaLnBrk="1" hangingPunct="1">
              <a:spcBef>
                <a:spcPts val="1800"/>
              </a:spcBef>
              <a:buFont typeface="Arial" charset="0"/>
              <a:buChar char="•"/>
            </a:pPr>
            <a:r>
              <a:rPr lang="en-US" sz="2400" smtClean="0"/>
              <a:t>Separate board for each competitive category and grade</a:t>
            </a:r>
          </a:p>
          <a:p>
            <a:pPr lvl="1" eaLnBrk="1" hangingPunct="1">
              <a:spcBef>
                <a:spcPts val="1800"/>
              </a:spcBef>
              <a:buFont typeface="Arial" charset="0"/>
              <a:buChar char="•"/>
            </a:pPr>
            <a:r>
              <a:rPr lang="en-US" sz="2400" smtClean="0"/>
              <a:t>Composed of at least 5 active duty officers</a:t>
            </a:r>
          </a:p>
          <a:p>
            <a:pPr lvl="1" eaLnBrk="1" hangingPunct="1">
              <a:spcBef>
                <a:spcPts val="1800"/>
              </a:spcBef>
              <a:buFont typeface="Arial" charset="0"/>
              <a:buChar char="•"/>
            </a:pPr>
            <a:r>
              <a:rPr lang="en-US" sz="2400" smtClean="0"/>
              <a:t>Senior in grade to those under promotion consideration</a:t>
            </a:r>
          </a:p>
          <a:p>
            <a:pPr lvl="1" eaLnBrk="1" hangingPunct="1">
              <a:spcBef>
                <a:spcPts val="1800"/>
              </a:spcBef>
              <a:buFont typeface="Arial" charset="0"/>
              <a:buChar char="•"/>
            </a:pPr>
            <a:r>
              <a:rPr lang="en-US" sz="2400" smtClean="0"/>
              <a:t>Representation from each category under consideration</a:t>
            </a:r>
          </a:p>
          <a:p>
            <a:pPr lvl="1" eaLnBrk="1" hangingPunct="1">
              <a:buFont typeface="Arial" charset="0"/>
              <a:buChar char="•"/>
            </a:pPr>
            <a:endParaRPr lang="en-US" sz="800" smtClean="0"/>
          </a:p>
          <a:p>
            <a:pPr eaLnBrk="1" hangingPunct="1"/>
            <a:r>
              <a:rPr lang="en-US" sz="2600" smtClean="0"/>
              <a:t>Annual schedules published by HRC: </a:t>
            </a:r>
          </a:p>
          <a:p>
            <a:pPr lvl="1" eaLnBrk="1" hangingPunct="1">
              <a:spcBef>
                <a:spcPts val="1200"/>
              </a:spcBef>
              <a:buFont typeface="Arial" charset="0"/>
              <a:buChar char="•"/>
            </a:pPr>
            <a:r>
              <a:rPr lang="en-US" sz="2400" smtClean="0"/>
              <a:t>MILPER Messages</a:t>
            </a:r>
          </a:p>
          <a:p>
            <a:pPr lvl="1" eaLnBrk="1" hangingPunct="1">
              <a:spcBef>
                <a:spcPts val="1200"/>
              </a:spcBef>
              <a:buFont typeface="Arial" charset="0"/>
              <a:buChar char="•"/>
            </a:pPr>
            <a:r>
              <a:rPr lang="en-US" sz="2400" smtClean="0"/>
              <a:t>HRC Web Page</a:t>
            </a:r>
          </a:p>
        </p:txBody>
      </p:sp>
    </p:spTree>
    <p:extLst>
      <p:ext uri="{BB962C8B-B14F-4D97-AF65-F5344CB8AC3E}">
        <p14:creationId xmlns:p14="http://schemas.microsoft.com/office/powerpoint/2010/main" val="13028455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5"/>
          <p:cNvSpPr>
            <a:spLocks noGrp="1"/>
          </p:cNvSpPr>
          <p:nvPr>
            <p:ph type="sldNum" sz="quarter" idx="12"/>
          </p:nvPr>
        </p:nvSpPr>
        <p:spPr/>
        <p:txBody>
          <a:bodyPr/>
          <a:lstStyle/>
          <a:p>
            <a:pPr>
              <a:defRPr/>
            </a:pPr>
            <a:fld id="{F0EBA5F6-B926-49A6-9368-B074452FD91F}" type="slidenum">
              <a:rPr lang="en-US" smtClean="0"/>
              <a:pPr>
                <a:defRPr/>
              </a:pPr>
              <a:t>25</a:t>
            </a:fld>
            <a:endParaRPr lang="en-US" dirty="0" smtClean="0"/>
          </a:p>
        </p:txBody>
      </p:sp>
      <p:sp>
        <p:nvSpPr>
          <p:cNvPr id="40963" name="Rectangle 3"/>
          <p:cNvSpPr>
            <a:spLocks noGrp="1" noChangeArrowheads="1"/>
          </p:cNvSpPr>
          <p:nvPr>
            <p:ph type="body" idx="1"/>
          </p:nvPr>
        </p:nvSpPr>
        <p:spPr bwMode="auto">
          <a:xfrm>
            <a:off x="1057275" y="1458913"/>
            <a:ext cx="7029450" cy="4049712"/>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2800" smtClean="0"/>
              <a:t>Determined by the Army G-1</a:t>
            </a:r>
          </a:p>
          <a:p>
            <a:pPr eaLnBrk="1" hangingPunct="1"/>
            <a:endParaRPr lang="en-US" sz="2800" smtClean="0"/>
          </a:p>
          <a:p>
            <a:pPr eaLnBrk="1" hangingPunct="1"/>
            <a:r>
              <a:rPr lang="en-US" sz="2800" smtClean="0"/>
              <a:t>Approved by the Secretary of the Army (SECARMY)</a:t>
            </a:r>
          </a:p>
          <a:p>
            <a:pPr eaLnBrk="1" hangingPunct="1"/>
            <a:endParaRPr lang="en-US" sz="2800" smtClean="0"/>
          </a:p>
          <a:p>
            <a:pPr eaLnBrk="1" hangingPunct="1"/>
            <a:r>
              <a:rPr lang="en-US" sz="2800" smtClean="0"/>
              <a:t>Based on:</a:t>
            </a:r>
          </a:p>
          <a:p>
            <a:pPr lvl="1" eaLnBrk="1" hangingPunct="1">
              <a:spcBef>
                <a:spcPts val="1800"/>
              </a:spcBef>
              <a:buFont typeface="Arial" charset="0"/>
              <a:buChar char="•"/>
            </a:pPr>
            <a:r>
              <a:rPr lang="en-US" sz="2400" smtClean="0"/>
              <a:t>Active Date of Rank (ADOR)</a:t>
            </a:r>
          </a:p>
          <a:p>
            <a:pPr lvl="1" eaLnBrk="1" hangingPunct="1">
              <a:spcBef>
                <a:spcPts val="1800"/>
              </a:spcBef>
              <a:buFont typeface="Arial" charset="0"/>
              <a:buChar char="•"/>
            </a:pPr>
            <a:r>
              <a:rPr lang="en-US" sz="2400" smtClean="0"/>
              <a:t>Time in Grade (TIG)</a:t>
            </a:r>
          </a:p>
        </p:txBody>
      </p:sp>
      <p:sp>
        <p:nvSpPr>
          <p:cNvPr id="40964" name="Text Box 4"/>
          <p:cNvSpPr txBox="1">
            <a:spLocks noChangeArrowheads="1"/>
          </p:cNvSpPr>
          <p:nvPr/>
        </p:nvSpPr>
        <p:spPr bwMode="auto">
          <a:xfrm>
            <a:off x="6321425" y="5948363"/>
            <a:ext cx="2505075" cy="376237"/>
          </a:xfrm>
          <a:prstGeom prst="rect">
            <a:avLst/>
          </a:prstGeom>
          <a:noFill/>
          <a:ln w="9525">
            <a:solidFill>
              <a:srgbClr val="FFFFFF"/>
            </a:solidFill>
            <a:miter lim="800000"/>
            <a:headEnd/>
            <a:tailEnd/>
          </a:ln>
        </p:spPr>
        <p:txBody>
          <a:bodyPr wrap="none">
            <a:spAutoFit/>
          </a:bodyPr>
          <a:lstStyle/>
          <a:p>
            <a:pPr algn="ctr" eaLnBrk="0" hangingPunct="0"/>
            <a:r>
              <a:rPr lang="en-US" sz="1800">
                <a:solidFill>
                  <a:srgbClr val="FFFFFF"/>
                </a:solidFill>
              </a:rPr>
              <a:t>Reference: Para 1-10b</a:t>
            </a:r>
          </a:p>
        </p:txBody>
      </p:sp>
      <p:sp>
        <p:nvSpPr>
          <p:cNvPr id="40965" name="Rectangle 5"/>
          <p:cNvSpPr>
            <a:spLocks noGrp="1" noChangeArrowheads="1"/>
          </p:cNvSpPr>
          <p:nvPr>
            <p:ph type="title"/>
          </p:nvPr>
        </p:nvSpPr>
        <p:spPr bwMode="auto">
          <a:xfrm>
            <a:off x="0" y="228600"/>
            <a:ext cx="9144000" cy="792163"/>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3400" smtClean="0">
                <a:solidFill>
                  <a:schemeClr val="tx1"/>
                </a:solidFill>
              </a:rPr>
              <a:t>Centralized Promotion Eligibility</a:t>
            </a:r>
          </a:p>
        </p:txBody>
      </p:sp>
    </p:spTree>
    <p:extLst>
      <p:ext uri="{BB962C8B-B14F-4D97-AF65-F5344CB8AC3E}">
        <p14:creationId xmlns:p14="http://schemas.microsoft.com/office/powerpoint/2010/main" val="10662180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5"/>
          <p:cNvSpPr>
            <a:spLocks noGrp="1"/>
          </p:cNvSpPr>
          <p:nvPr>
            <p:ph type="sldNum" sz="quarter" idx="12"/>
          </p:nvPr>
        </p:nvSpPr>
        <p:spPr/>
        <p:txBody>
          <a:bodyPr/>
          <a:lstStyle/>
          <a:p>
            <a:pPr>
              <a:defRPr/>
            </a:pPr>
            <a:fld id="{7873EE1C-1D90-4FF4-8544-8D14F85AF5A5}" type="slidenum">
              <a:rPr lang="en-US" smtClean="0"/>
              <a:pPr>
                <a:defRPr/>
              </a:pPr>
              <a:t>26</a:t>
            </a:fld>
            <a:endParaRPr lang="en-US" dirty="0" smtClean="0"/>
          </a:p>
        </p:txBody>
      </p:sp>
      <p:sp>
        <p:nvSpPr>
          <p:cNvPr id="41987" name="Text Box 4"/>
          <p:cNvSpPr txBox="1">
            <a:spLocks noChangeArrowheads="1"/>
          </p:cNvSpPr>
          <p:nvPr/>
        </p:nvSpPr>
        <p:spPr bwMode="auto">
          <a:xfrm>
            <a:off x="3249613" y="6199188"/>
            <a:ext cx="2619375" cy="376237"/>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1-11, AR 600-8-29</a:t>
            </a:r>
          </a:p>
        </p:txBody>
      </p:sp>
      <p:sp>
        <p:nvSpPr>
          <p:cNvPr id="41988" name="Rectangle 5"/>
          <p:cNvSpPr>
            <a:spLocks noGrp="1" noChangeArrowheads="1"/>
          </p:cNvSpPr>
          <p:nvPr>
            <p:ph type="title"/>
          </p:nvPr>
        </p:nvSpPr>
        <p:spPr bwMode="auto">
          <a:xfrm>
            <a:off x="0" y="196850"/>
            <a:ext cx="9144000" cy="812800"/>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Approval Authority</a:t>
            </a:r>
          </a:p>
        </p:txBody>
      </p:sp>
      <p:sp>
        <p:nvSpPr>
          <p:cNvPr id="41989" name="Rectangle 6"/>
          <p:cNvSpPr>
            <a:spLocks noGrp="1" noChangeArrowheads="1"/>
          </p:cNvSpPr>
          <p:nvPr>
            <p:ph type="body" idx="1"/>
          </p:nvPr>
        </p:nvSpPr>
        <p:spPr bwMode="auto">
          <a:xfrm>
            <a:off x="180975" y="1350963"/>
            <a:ext cx="8782050" cy="4806950"/>
          </a:xfrm>
          <a:noFill/>
          <a:ln>
            <a:miter lim="800000"/>
            <a:headEnd/>
            <a:tailEnd/>
          </a:ln>
        </p:spPr>
        <p:txBody>
          <a:bodyPr vert="horz" wrap="square" lIns="91440" tIns="45720" rIns="91440" bIns="45720" numCol="1" anchor="t" anchorCtr="0" compatLnSpc="1">
            <a:prstTxWarp prst="textNoShape">
              <a:avLst/>
            </a:prstTxWarp>
          </a:bodyPr>
          <a:lstStyle/>
          <a:p>
            <a:pPr eaLnBrk="1" hangingPunct="1">
              <a:spcBef>
                <a:spcPts val="2400"/>
              </a:spcBef>
            </a:pPr>
            <a:r>
              <a:rPr lang="en-US" smtClean="0"/>
              <a:t>The President has delegated authority to the Secretary of Defense to approve/disapprove promotion board reports</a:t>
            </a:r>
          </a:p>
          <a:p>
            <a:pPr eaLnBrk="1" hangingPunct="1">
              <a:spcBef>
                <a:spcPts val="2400"/>
              </a:spcBef>
            </a:pPr>
            <a:r>
              <a:rPr lang="en-US" smtClean="0"/>
              <a:t>SECARMY has the authority to approve/disapprove promotion board reports for:</a:t>
            </a:r>
          </a:p>
          <a:p>
            <a:pPr lvl="1" eaLnBrk="1" hangingPunct="1">
              <a:spcBef>
                <a:spcPts val="1200"/>
              </a:spcBef>
              <a:buFont typeface="Arial" charset="0"/>
              <a:buChar char="•"/>
            </a:pPr>
            <a:r>
              <a:rPr lang="en-US" sz="2200" smtClean="0"/>
              <a:t>Warrant Officer promotions</a:t>
            </a:r>
          </a:p>
          <a:p>
            <a:pPr lvl="1" eaLnBrk="1" hangingPunct="1">
              <a:spcBef>
                <a:spcPts val="1200"/>
              </a:spcBef>
              <a:buFont typeface="Arial" charset="0"/>
              <a:buChar char="•"/>
            </a:pPr>
            <a:r>
              <a:rPr lang="en-US" sz="2200" smtClean="0"/>
              <a:t>Selective continuation boards</a:t>
            </a:r>
          </a:p>
          <a:p>
            <a:pPr lvl="1" eaLnBrk="1" hangingPunct="1">
              <a:spcBef>
                <a:spcPts val="1200"/>
              </a:spcBef>
              <a:buFont typeface="Arial" charset="0"/>
              <a:buChar char="•"/>
            </a:pPr>
            <a:r>
              <a:rPr lang="en-US" sz="2200" smtClean="0"/>
              <a:t>Promotion review boards</a:t>
            </a:r>
          </a:p>
          <a:p>
            <a:pPr eaLnBrk="1" hangingPunct="1">
              <a:spcBef>
                <a:spcPts val="2400"/>
              </a:spcBef>
            </a:pPr>
            <a:r>
              <a:rPr lang="en-US" smtClean="0"/>
              <a:t>Senate confirmation required for promotions to MAJ and above</a:t>
            </a:r>
          </a:p>
        </p:txBody>
      </p:sp>
    </p:spTree>
    <p:extLst>
      <p:ext uri="{BB962C8B-B14F-4D97-AF65-F5344CB8AC3E}">
        <p14:creationId xmlns:p14="http://schemas.microsoft.com/office/powerpoint/2010/main" val="34340283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5"/>
          <p:cNvSpPr>
            <a:spLocks noGrp="1"/>
          </p:cNvSpPr>
          <p:nvPr>
            <p:ph type="sldNum" sz="quarter" idx="12"/>
          </p:nvPr>
        </p:nvSpPr>
        <p:spPr/>
        <p:txBody>
          <a:bodyPr/>
          <a:lstStyle/>
          <a:p>
            <a:pPr>
              <a:defRPr/>
            </a:pPr>
            <a:fld id="{FE4FD19C-826A-411A-A071-9307445C9C32}" type="slidenum">
              <a:rPr lang="en-US" smtClean="0"/>
              <a:pPr>
                <a:defRPr/>
              </a:pPr>
              <a:t>27</a:t>
            </a:fld>
            <a:endParaRPr lang="en-US" dirty="0" smtClean="0"/>
          </a:p>
        </p:txBody>
      </p:sp>
      <p:sp>
        <p:nvSpPr>
          <p:cNvPr id="315395" name="Text Box 3"/>
          <p:cNvSpPr txBox="1">
            <a:spLocks noChangeArrowheads="1"/>
          </p:cNvSpPr>
          <p:nvPr/>
        </p:nvSpPr>
        <p:spPr bwMode="auto">
          <a:xfrm>
            <a:off x="1593850" y="2922588"/>
            <a:ext cx="5956300" cy="954087"/>
          </a:xfrm>
          <a:prstGeom prst="rect">
            <a:avLst/>
          </a:prstGeom>
          <a:noFill/>
          <a:ln w="9525">
            <a:noFill/>
            <a:miter lim="800000"/>
            <a:headEnd/>
            <a:tailEnd/>
          </a:ln>
        </p:spPr>
        <p:txBody>
          <a:bodyPr>
            <a:spAutoFit/>
          </a:bodyPr>
          <a:lstStyle/>
          <a:p>
            <a:pPr algn="ctr" eaLnBrk="0" hangingPunct="0"/>
            <a:r>
              <a:rPr lang="en-US" sz="3200" b="1"/>
              <a:t>“IN THE ZONE”</a:t>
            </a:r>
          </a:p>
          <a:p>
            <a:pPr algn="ctr" eaLnBrk="0" hangingPunct="0"/>
            <a:r>
              <a:rPr lang="en-US" b="1"/>
              <a:t>2d Time – Normal Career Progression</a:t>
            </a:r>
          </a:p>
        </p:txBody>
      </p:sp>
      <p:sp>
        <p:nvSpPr>
          <p:cNvPr id="315396" name="Text Box 4" descr="Parchment"/>
          <p:cNvSpPr txBox="1">
            <a:spLocks noChangeArrowheads="1"/>
          </p:cNvSpPr>
          <p:nvPr/>
        </p:nvSpPr>
        <p:spPr bwMode="auto">
          <a:xfrm>
            <a:off x="2495550" y="4497388"/>
            <a:ext cx="4105275" cy="954087"/>
          </a:xfrm>
          <a:prstGeom prst="rect">
            <a:avLst/>
          </a:prstGeom>
          <a:noFill/>
          <a:ln w="9525">
            <a:noFill/>
            <a:miter lim="800000"/>
            <a:headEnd/>
            <a:tailEnd/>
          </a:ln>
        </p:spPr>
        <p:txBody>
          <a:bodyPr wrap="none">
            <a:spAutoFit/>
          </a:bodyPr>
          <a:lstStyle/>
          <a:p>
            <a:pPr algn="ctr" eaLnBrk="0" hangingPunct="0"/>
            <a:r>
              <a:rPr lang="en-US" sz="3200">
                <a:solidFill>
                  <a:srgbClr val="FF0000"/>
                </a:solidFill>
              </a:rPr>
              <a:t>“</a:t>
            </a:r>
            <a:r>
              <a:rPr lang="en-US" sz="3200" b="1">
                <a:solidFill>
                  <a:srgbClr val="FF0000"/>
                </a:solidFill>
              </a:rPr>
              <a:t>ABOVE THE ZONE</a:t>
            </a:r>
            <a:r>
              <a:rPr lang="en-US" sz="3200">
                <a:solidFill>
                  <a:srgbClr val="FF0000"/>
                </a:solidFill>
              </a:rPr>
              <a:t>”</a:t>
            </a:r>
          </a:p>
          <a:p>
            <a:pPr algn="ctr" eaLnBrk="0" hangingPunct="0"/>
            <a:r>
              <a:rPr lang="en-US" b="1">
                <a:solidFill>
                  <a:srgbClr val="FF0000"/>
                </a:solidFill>
              </a:rPr>
              <a:t>3d Time – </a:t>
            </a:r>
            <a:r>
              <a:rPr lang="en-US" b="1" i="1">
                <a:solidFill>
                  <a:srgbClr val="FF0000"/>
                </a:solidFill>
              </a:rPr>
              <a:t>Last Chance</a:t>
            </a:r>
          </a:p>
        </p:txBody>
      </p:sp>
      <p:sp>
        <p:nvSpPr>
          <p:cNvPr id="43013" name="Text Box 5"/>
          <p:cNvSpPr txBox="1">
            <a:spLocks noChangeArrowheads="1"/>
          </p:cNvSpPr>
          <p:nvPr/>
        </p:nvSpPr>
        <p:spPr bwMode="auto">
          <a:xfrm>
            <a:off x="2779713" y="6184900"/>
            <a:ext cx="3584575" cy="376238"/>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1-17 and 1-34, AR 600-8-29</a:t>
            </a:r>
          </a:p>
        </p:txBody>
      </p:sp>
      <p:sp>
        <p:nvSpPr>
          <p:cNvPr id="315398" name="Text Box 6" descr="Parchment"/>
          <p:cNvSpPr txBox="1">
            <a:spLocks noChangeArrowheads="1"/>
          </p:cNvSpPr>
          <p:nvPr/>
        </p:nvSpPr>
        <p:spPr bwMode="auto">
          <a:xfrm>
            <a:off x="1879600" y="1250950"/>
            <a:ext cx="5346700" cy="1323975"/>
          </a:xfrm>
          <a:prstGeom prst="rect">
            <a:avLst/>
          </a:prstGeom>
          <a:noFill/>
          <a:ln w="9525">
            <a:noFill/>
            <a:miter lim="800000"/>
            <a:headEnd/>
            <a:tailEnd/>
          </a:ln>
        </p:spPr>
        <p:txBody>
          <a:bodyPr wrap="none">
            <a:spAutoFit/>
          </a:bodyPr>
          <a:lstStyle/>
          <a:p>
            <a:pPr algn="ctr" eaLnBrk="0" hangingPunct="0"/>
            <a:r>
              <a:rPr lang="en-US" sz="3200">
                <a:solidFill>
                  <a:srgbClr val="008000"/>
                </a:solidFill>
              </a:rPr>
              <a:t>“</a:t>
            </a:r>
            <a:r>
              <a:rPr lang="en-US" sz="3200" b="1">
                <a:solidFill>
                  <a:srgbClr val="008000"/>
                </a:solidFill>
              </a:rPr>
              <a:t>BELOW THE ZONE</a:t>
            </a:r>
            <a:r>
              <a:rPr lang="en-US" sz="3200">
                <a:solidFill>
                  <a:srgbClr val="008000"/>
                </a:solidFill>
              </a:rPr>
              <a:t>”</a:t>
            </a:r>
          </a:p>
          <a:p>
            <a:pPr algn="ctr" eaLnBrk="0" hangingPunct="0"/>
            <a:r>
              <a:rPr lang="en-US" b="1">
                <a:solidFill>
                  <a:srgbClr val="008000"/>
                </a:solidFill>
              </a:rPr>
              <a:t>1st Time – Only Selected Officers</a:t>
            </a:r>
          </a:p>
          <a:p>
            <a:pPr algn="ctr" eaLnBrk="0" hangingPunct="0"/>
            <a:r>
              <a:rPr lang="en-US" b="1">
                <a:solidFill>
                  <a:srgbClr val="008000"/>
                </a:solidFill>
              </a:rPr>
              <a:t>Applies to CW4-CW5 and MAJ-COL</a:t>
            </a:r>
          </a:p>
        </p:txBody>
      </p:sp>
      <p:sp>
        <p:nvSpPr>
          <p:cNvPr id="43015" name="Rectangle 7"/>
          <p:cNvSpPr>
            <a:spLocks noGrp="1" noChangeArrowheads="1"/>
          </p:cNvSpPr>
          <p:nvPr>
            <p:ph type="title"/>
          </p:nvPr>
        </p:nvSpPr>
        <p:spPr bwMode="auto">
          <a:xfrm>
            <a:off x="0" y="185738"/>
            <a:ext cx="9144000" cy="803275"/>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Promotion Zones</a:t>
            </a:r>
          </a:p>
        </p:txBody>
      </p:sp>
    </p:spTree>
    <p:extLst>
      <p:ext uri="{BB962C8B-B14F-4D97-AF65-F5344CB8AC3E}">
        <p14:creationId xmlns:p14="http://schemas.microsoft.com/office/powerpoint/2010/main" val="2791819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1539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315396"/>
                                        </p:tgtEl>
                                        <p:attrNameLst>
                                          <p:attrName>style.visibility</p:attrName>
                                        </p:attrNameLst>
                                      </p:cBhvr>
                                      <p:to>
                                        <p:strVal val="visible"/>
                                      </p:to>
                                    </p:set>
                                    <p:animEffect transition="in" filter="dissolve">
                                      <p:cBhvr>
                                        <p:cTn id="11" dur="500"/>
                                        <p:tgtEl>
                                          <p:spTgt spid="315396"/>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315398"/>
                                        </p:tgtEl>
                                        <p:attrNameLst>
                                          <p:attrName>style.visibility</p:attrName>
                                        </p:attrNameLst>
                                      </p:cBhvr>
                                      <p:to>
                                        <p:strVal val="visible"/>
                                      </p:to>
                                    </p:set>
                                    <p:animEffect transition="in" filter="dissolve">
                                      <p:cBhvr>
                                        <p:cTn id="16" dur="500"/>
                                        <p:tgtEl>
                                          <p:spTgt spid="3153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5" grpId="0" autoUpdateAnimBg="0"/>
      <p:bldP spid="315396" grpId="0" autoUpdateAnimBg="0"/>
      <p:bldP spid="315398"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5"/>
          <p:cNvSpPr>
            <a:spLocks noGrp="1"/>
          </p:cNvSpPr>
          <p:nvPr>
            <p:ph type="sldNum" sz="quarter" idx="12"/>
          </p:nvPr>
        </p:nvSpPr>
        <p:spPr/>
        <p:txBody>
          <a:bodyPr/>
          <a:lstStyle/>
          <a:p>
            <a:pPr>
              <a:defRPr/>
            </a:pPr>
            <a:fld id="{3C493DC9-A4A8-4639-9D47-401BCE72F212}" type="slidenum">
              <a:rPr lang="en-US" smtClean="0"/>
              <a:pPr>
                <a:defRPr/>
              </a:pPr>
              <a:t>28</a:t>
            </a:fld>
            <a:endParaRPr lang="en-US" dirty="0" smtClean="0"/>
          </a:p>
        </p:txBody>
      </p:sp>
      <p:sp>
        <p:nvSpPr>
          <p:cNvPr id="44035" name="Text Box 4"/>
          <p:cNvSpPr txBox="1">
            <a:spLocks noChangeArrowheads="1"/>
          </p:cNvSpPr>
          <p:nvPr/>
        </p:nvSpPr>
        <p:spPr bwMode="auto">
          <a:xfrm>
            <a:off x="3249613" y="6088063"/>
            <a:ext cx="2619375" cy="376237"/>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1-17, AR 600-8-29</a:t>
            </a:r>
          </a:p>
        </p:txBody>
      </p:sp>
      <p:sp>
        <p:nvSpPr>
          <p:cNvPr id="44036" name="Rectangle 5"/>
          <p:cNvSpPr>
            <a:spLocks noGrp="1" noChangeArrowheads="1"/>
          </p:cNvSpPr>
          <p:nvPr>
            <p:ph type="title"/>
          </p:nvPr>
        </p:nvSpPr>
        <p:spPr bwMode="auto">
          <a:xfrm>
            <a:off x="0" y="228600"/>
            <a:ext cx="9144000" cy="749300"/>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Order of Promotion</a:t>
            </a:r>
          </a:p>
        </p:txBody>
      </p:sp>
      <p:sp>
        <p:nvSpPr>
          <p:cNvPr id="44037" name="Rectangle 6"/>
          <p:cNvSpPr>
            <a:spLocks noGrp="1" noChangeArrowheads="1"/>
          </p:cNvSpPr>
          <p:nvPr>
            <p:ph type="body" idx="1"/>
          </p:nvPr>
        </p:nvSpPr>
        <p:spPr bwMode="auto">
          <a:xfrm>
            <a:off x="457200" y="1398588"/>
            <a:ext cx="8229600" cy="4525962"/>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2800" smtClean="0"/>
              <a:t>Based on seniority (sequence number)</a:t>
            </a:r>
          </a:p>
          <a:p>
            <a:pPr eaLnBrk="1" hangingPunct="1"/>
            <a:endParaRPr lang="en-US" sz="2800" smtClean="0"/>
          </a:p>
          <a:p>
            <a:pPr eaLnBrk="1" hangingPunct="1"/>
            <a:r>
              <a:rPr lang="en-US" sz="2800" smtClean="0"/>
              <a:t>Upon exhaustion of previous promotion list:</a:t>
            </a:r>
          </a:p>
          <a:p>
            <a:pPr lvl="1" eaLnBrk="1" hangingPunct="1">
              <a:buFont typeface="Arial" charset="0"/>
              <a:buChar char="•"/>
            </a:pPr>
            <a:r>
              <a:rPr lang="en-US" sz="2800" smtClean="0"/>
              <a:t>Above the zones promoted first</a:t>
            </a:r>
          </a:p>
          <a:p>
            <a:pPr lvl="1" eaLnBrk="1" hangingPunct="1">
              <a:buFont typeface="Arial" charset="0"/>
              <a:buChar char="•"/>
            </a:pPr>
            <a:r>
              <a:rPr lang="en-US" sz="2800" smtClean="0"/>
              <a:t>In the zone promoted next</a:t>
            </a:r>
          </a:p>
          <a:p>
            <a:pPr lvl="1" eaLnBrk="1" hangingPunct="1">
              <a:buFont typeface="Arial" charset="0"/>
              <a:buChar char="•"/>
            </a:pPr>
            <a:r>
              <a:rPr lang="en-US" sz="2800" smtClean="0"/>
              <a:t>Below the zone promoted last (still ahead of peers)</a:t>
            </a:r>
          </a:p>
          <a:p>
            <a:pPr lvl="1" eaLnBrk="1" hangingPunct="1">
              <a:buFont typeface="Arial" charset="0"/>
              <a:buChar char="•"/>
            </a:pPr>
            <a:endParaRPr lang="en-US" sz="2800" smtClean="0"/>
          </a:p>
          <a:p>
            <a:pPr eaLnBrk="1" hangingPunct="1"/>
            <a:r>
              <a:rPr lang="en-US" sz="2800" smtClean="0"/>
              <a:t>Applies to officers and warrant officers</a:t>
            </a:r>
          </a:p>
          <a:p>
            <a:pPr eaLnBrk="1" hangingPunct="1"/>
            <a:endParaRPr lang="en-US" smtClean="0"/>
          </a:p>
        </p:txBody>
      </p:sp>
    </p:spTree>
    <p:extLst>
      <p:ext uri="{BB962C8B-B14F-4D97-AF65-F5344CB8AC3E}">
        <p14:creationId xmlns:p14="http://schemas.microsoft.com/office/powerpoint/2010/main" val="36781189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5"/>
          <p:cNvSpPr>
            <a:spLocks noGrp="1"/>
          </p:cNvSpPr>
          <p:nvPr>
            <p:ph type="sldNum" sz="quarter" idx="12"/>
          </p:nvPr>
        </p:nvSpPr>
        <p:spPr/>
        <p:txBody>
          <a:bodyPr/>
          <a:lstStyle/>
          <a:p>
            <a:pPr>
              <a:defRPr/>
            </a:pPr>
            <a:fld id="{8D210E96-7FD4-4397-8663-341E24F83555}" type="slidenum">
              <a:rPr lang="en-US" smtClean="0"/>
              <a:pPr>
                <a:defRPr/>
              </a:pPr>
              <a:t>29</a:t>
            </a:fld>
            <a:endParaRPr lang="en-US" dirty="0" smtClean="0"/>
          </a:p>
        </p:txBody>
      </p:sp>
      <p:sp>
        <p:nvSpPr>
          <p:cNvPr id="45059" name="Text Box 4"/>
          <p:cNvSpPr txBox="1">
            <a:spLocks noChangeArrowheads="1"/>
          </p:cNvSpPr>
          <p:nvPr/>
        </p:nvSpPr>
        <p:spPr bwMode="auto">
          <a:xfrm>
            <a:off x="6221413" y="1296988"/>
            <a:ext cx="2619375" cy="376237"/>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1-18, AR 600-8-29</a:t>
            </a:r>
          </a:p>
        </p:txBody>
      </p:sp>
      <p:sp>
        <p:nvSpPr>
          <p:cNvPr id="45060" name="Rectangle 5"/>
          <p:cNvSpPr>
            <a:spLocks noGrp="1" noChangeArrowheads="1"/>
          </p:cNvSpPr>
          <p:nvPr>
            <p:ph type="title"/>
          </p:nvPr>
        </p:nvSpPr>
        <p:spPr bwMode="auto">
          <a:xfrm>
            <a:off x="0" y="174625"/>
            <a:ext cx="9144000" cy="720725"/>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Promotion Acceptance</a:t>
            </a:r>
          </a:p>
        </p:txBody>
      </p:sp>
      <p:sp>
        <p:nvSpPr>
          <p:cNvPr id="45061" name="Rectangle 6"/>
          <p:cNvSpPr>
            <a:spLocks noGrp="1" noChangeArrowheads="1"/>
          </p:cNvSpPr>
          <p:nvPr>
            <p:ph type="body" idx="1"/>
          </p:nvPr>
        </p:nvSpPr>
        <p:spPr bwMode="auto">
          <a:xfrm>
            <a:off x="447675" y="1052513"/>
            <a:ext cx="8153400" cy="5434012"/>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120000"/>
              </a:lnSpc>
            </a:pPr>
            <a:r>
              <a:rPr lang="en-US" sz="2800" b="1" smtClean="0"/>
              <a:t>Commissioned Officers</a:t>
            </a:r>
          </a:p>
          <a:p>
            <a:pPr lvl="1" eaLnBrk="1" hangingPunct="1">
              <a:spcBef>
                <a:spcPts val="600"/>
              </a:spcBef>
              <a:buFont typeface="Arial" charset="0"/>
              <a:buChar char="•"/>
            </a:pPr>
            <a:r>
              <a:rPr lang="en-US" smtClean="0"/>
              <a:t>Incur no service obligation for promotion</a:t>
            </a:r>
          </a:p>
          <a:p>
            <a:pPr lvl="1" eaLnBrk="1" hangingPunct="1">
              <a:spcBef>
                <a:spcPts val="600"/>
              </a:spcBef>
              <a:buFont typeface="Arial" charset="0"/>
              <a:buChar char="•"/>
            </a:pPr>
            <a:r>
              <a:rPr lang="en-US" smtClean="0"/>
              <a:t>Incur minimum TIG obligation to retire at rank</a:t>
            </a:r>
          </a:p>
          <a:p>
            <a:pPr lvl="2" eaLnBrk="1" hangingPunct="1">
              <a:spcBef>
                <a:spcPts val="600"/>
              </a:spcBef>
            </a:pPr>
            <a:r>
              <a:rPr lang="en-US" smtClean="0"/>
              <a:t>GEN / LTG – no TIG; have consent of Senate</a:t>
            </a:r>
          </a:p>
          <a:p>
            <a:pPr lvl="2" eaLnBrk="1" hangingPunct="1">
              <a:spcBef>
                <a:spcPts val="600"/>
              </a:spcBef>
            </a:pPr>
            <a:r>
              <a:rPr lang="en-US" smtClean="0"/>
              <a:t>MG, BG, COL, LTC – 3 years</a:t>
            </a:r>
          </a:p>
          <a:p>
            <a:pPr lvl="2" eaLnBrk="1" hangingPunct="1">
              <a:spcBef>
                <a:spcPts val="600"/>
              </a:spcBef>
            </a:pPr>
            <a:r>
              <a:rPr lang="en-US" smtClean="0"/>
              <a:t>MAJ, CPT, 1LT – 6 months (AR 350-100, Para 2-5)</a:t>
            </a:r>
          </a:p>
          <a:p>
            <a:pPr lvl="1" eaLnBrk="1" hangingPunct="1">
              <a:spcBef>
                <a:spcPts val="600"/>
              </a:spcBef>
              <a:buFont typeface="Arial" charset="0"/>
              <a:buChar char="•"/>
            </a:pPr>
            <a:r>
              <a:rPr lang="en-US" smtClean="0"/>
              <a:t>OTRA commissioned officers must accept RA appointment</a:t>
            </a:r>
            <a:br>
              <a:rPr lang="en-US" smtClean="0"/>
            </a:br>
            <a:r>
              <a:rPr lang="en-US" smtClean="0"/>
              <a:t>upon appointment to MAJ (AR 601-100, Chapter 2)</a:t>
            </a:r>
          </a:p>
          <a:p>
            <a:pPr lvl="1" eaLnBrk="1" hangingPunct="1">
              <a:spcBef>
                <a:spcPts val="600"/>
              </a:spcBef>
              <a:buFont typeface="Arial" charset="0"/>
              <a:buChar char="•"/>
            </a:pPr>
            <a:endParaRPr lang="en-US" sz="1200" b="1" smtClean="0"/>
          </a:p>
          <a:p>
            <a:pPr eaLnBrk="1" hangingPunct="1">
              <a:lnSpc>
                <a:spcPct val="90000"/>
              </a:lnSpc>
            </a:pPr>
            <a:r>
              <a:rPr lang="en-US" sz="2800" b="1" smtClean="0"/>
              <a:t>Warrant Officers</a:t>
            </a:r>
          </a:p>
          <a:p>
            <a:pPr lvl="1" eaLnBrk="1" hangingPunct="1">
              <a:lnSpc>
                <a:spcPct val="90000"/>
              </a:lnSpc>
              <a:buFont typeface="Arial" charset="0"/>
              <a:buChar char="•"/>
            </a:pPr>
            <a:r>
              <a:rPr lang="en-US" smtClean="0"/>
              <a:t>Appointment to WO1 incurs 6 year obligation</a:t>
            </a:r>
          </a:p>
          <a:p>
            <a:pPr lvl="1" eaLnBrk="1" hangingPunct="1">
              <a:lnSpc>
                <a:spcPct val="90000"/>
              </a:lnSpc>
              <a:buFont typeface="Arial" charset="0"/>
              <a:buChar char="•"/>
            </a:pPr>
            <a:r>
              <a:rPr lang="en-US" smtClean="0"/>
              <a:t>2 year obligation with promotion to CW3, CW4, and CW5           (AR 350-100, Para 2-5)</a:t>
            </a:r>
          </a:p>
          <a:p>
            <a:pPr lvl="1" eaLnBrk="1" hangingPunct="1">
              <a:lnSpc>
                <a:spcPct val="90000"/>
              </a:lnSpc>
              <a:buFont typeface="Arial" charset="0"/>
              <a:buChar char="•"/>
            </a:pPr>
            <a:r>
              <a:rPr lang="en-US" smtClean="0"/>
              <a:t>Must accept RA appointment upon promotion to CW3             (AR 601-100, Chapter 2)</a:t>
            </a:r>
            <a:endParaRPr lang="en-US" sz="1800" smtClean="0"/>
          </a:p>
        </p:txBody>
      </p:sp>
    </p:spTree>
    <p:extLst>
      <p:ext uri="{BB962C8B-B14F-4D97-AF65-F5344CB8AC3E}">
        <p14:creationId xmlns:p14="http://schemas.microsoft.com/office/powerpoint/2010/main" val="26372764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5"/>
          <p:cNvSpPr>
            <a:spLocks noGrp="1"/>
          </p:cNvSpPr>
          <p:nvPr>
            <p:ph type="sldNum" sz="quarter" idx="12"/>
          </p:nvPr>
        </p:nvSpPr>
        <p:spPr/>
        <p:txBody>
          <a:bodyPr/>
          <a:lstStyle/>
          <a:p>
            <a:pPr>
              <a:defRPr/>
            </a:pPr>
            <a:fld id="{9C243AB8-AB61-4BCC-A784-D280DE4ED2C5}" type="slidenum">
              <a:rPr lang="en-US" smtClean="0"/>
              <a:pPr>
                <a:defRPr/>
              </a:pPr>
              <a:t>30</a:t>
            </a:fld>
            <a:endParaRPr lang="en-US" dirty="0" smtClean="0"/>
          </a:p>
        </p:txBody>
      </p:sp>
      <p:sp>
        <p:nvSpPr>
          <p:cNvPr id="46083" name="Text Box 4"/>
          <p:cNvSpPr txBox="1">
            <a:spLocks noChangeArrowheads="1"/>
          </p:cNvSpPr>
          <p:nvPr/>
        </p:nvSpPr>
        <p:spPr bwMode="auto">
          <a:xfrm>
            <a:off x="3260725" y="6186488"/>
            <a:ext cx="2619375" cy="376237"/>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1-24, AR 600-8-29</a:t>
            </a:r>
          </a:p>
        </p:txBody>
      </p:sp>
      <p:sp>
        <p:nvSpPr>
          <p:cNvPr id="46084" name="Rectangle 5"/>
          <p:cNvSpPr>
            <a:spLocks noGrp="1" noChangeArrowheads="1"/>
          </p:cNvSpPr>
          <p:nvPr>
            <p:ph type="title"/>
          </p:nvPr>
        </p:nvSpPr>
        <p:spPr bwMode="auto">
          <a:xfrm>
            <a:off x="0" y="228600"/>
            <a:ext cx="9144000" cy="771525"/>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Promotion Ceremonies</a:t>
            </a:r>
          </a:p>
        </p:txBody>
      </p:sp>
      <p:sp>
        <p:nvSpPr>
          <p:cNvPr id="46085" name="Rectangle 6"/>
          <p:cNvSpPr>
            <a:spLocks noGrp="1" noChangeArrowheads="1"/>
          </p:cNvSpPr>
          <p:nvPr>
            <p:ph type="body" idx="1"/>
          </p:nvPr>
        </p:nvSpPr>
        <p:spPr bwMode="auto">
          <a:xfrm>
            <a:off x="127000" y="1376363"/>
            <a:ext cx="9017000" cy="3897312"/>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2800" b="1" smtClean="0"/>
              <a:t>Conducted on effective date of promotion</a:t>
            </a:r>
          </a:p>
          <a:p>
            <a:pPr eaLnBrk="1" hangingPunct="1"/>
            <a:endParaRPr lang="en-US" smtClean="0"/>
          </a:p>
          <a:p>
            <a:pPr eaLnBrk="1" hangingPunct="1"/>
            <a:r>
              <a:rPr lang="en-US" sz="2800" b="1" smtClean="0"/>
              <a:t>May be conducted prior to effective date when:</a:t>
            </a:r>
          </a:p>
          <a:p>
            <a:pPr lvl="1" eaLnBrk="1" hangingPunct="1">
              <a:spcBef>
                <a:spcPts val="1800"/>
              </a:spcBef>
              <a:buFont typeface="Arial" charset="0"/>
              <a:buChar char="•"/>
            </a:pPr>
            <a:r>
              <a:rPr lang="en-US" sz="2400" smtClean="0"/>
              <a:t>Occurs on weekend or national holiday </a:t>
            </a:r>
          </a:p>
          <a:p>
            <a:pPr lvl="1" eaLnBrk="1" hangingPunct="1">
              <a:spcBef>
                <a:spcPts val="1800"/>
              </a:spcBef>
              <a:buFont typeface="Arial" charset="0"/>
              <a:buChar char="•"/>
            </a:pPr>
            <a:endParaRPr lang="en-US" sz="2400" b="1" smtClean="0"/>
          </a:p>
          <a:p>
            <a:pPr lvl="1" eaLnBrk="1" hangingPunct="1">
              <a:spcBef>
                <a:spcPts val="1800"/>
              </a:spcBef>
              <a:buFont typeface="Arial" charset="0"/>
              <a:buChar char="•"/>
            </a:pPr>
            <a:r>
              <a:rPr lang="en-US" sz="2400" smtClean="0"/>
              <a:t>Occurs when on leave or enroute to new duty (not TDY) </a:t>
            </a:r>
          </a:p>
        </p:txBody>
      </p:sp>
      <p:sp>
        <p:nvSpPr>
          <p:cNvPr id="6" name="TextBox 5"/>
          <p:cNvSpPr txBox="1">
            <a:spLocks noChangeArrowheads="1"/>
          </p:cNvSpPr>
          <p:nvPr/>
        </p:nvSpPr>
        <p:spPr bwMode="auto">
          <a:xfrm>
            <a:off x="796925" y="3494088"/>
            <a:ext cx="6423025" cy="461962"/>
          </a:xfrm>
          <a:prstGeom prst="rect">
            <a:avLst/>
          </a:prstGeom>
          <a:noFill/>
          <a:ln w="9525">
            <a:noFill/>
            <a:miter lim="800000"/>
            <a:headEnd/>
            <a:tailEnd/>
          </a:ln>
        </p:spPr>
        <p:txBody>
          <a:bodyPr anchor="ctr">
            <a:spAutoFit/>
          </a:bodyPr>
          <a:lstStyle/>
          <a:p>
            <a:pPr marL="0" lvl="1">
              <a:buFont typeface="Wingdings" pitchFamily="2" charset="2"/>
              <a:buChar char="ü"/>
            </a:pPr>
            <a:r>
              <a:rPr lang="en-US" i="1">
                <a:solidFill>
                  <a:srgbClr val="002060"/>
                </a:solidFill>
              </a:rPr>
              <a:t> Promote last duty day before effective date</a:t>
            </a:r>
            <a:endParaRPr lang="en-US"/>
          </a:p>
        </p:txBody>
      </p:sp>
      <p:sp>
        <p:nvSpPr>
          <p:cNvPr id="7" name="TextBox 6"/>
          <p:cNvSpPr txBox="1">
            <a:spLocks noChangeArrowheads="1"/>
          </p:cNvSpPr>
          <p:nvPr/>
        </p:nvSpPr>
        <p:spPr bwMode="auto">
          <a:xfrm>
            <a:off x="733425" y="4689475"/>
            <a:ext cx="7613650" cy="830263"/>
          </a:xfrm>
          <a:prstGeom prst="rect">
            <a:avLst/>
          </a:prstGeom>
          <a:noFill/>
          <a:ln w="9525">
            <a:noFill/>
            <a:miter lim="800000"/>
            <a:headEnd/>
            <a:tailEnd/>
          </a:ln>
        </p:spPr>
        <p:txBody>
          <a:bodyPr>
            <a:spAutoFit/>
          </a:bodyPr>
          <a:lstStyle/>
          <a:p>
            <a:pPr marL="0" lvl="1">
              <a:buFont typeface="Wingdings" pitchFamily="2" charset="2"/>
              <a:buChar char="ü"/>
            </a:pPr>
            <a:r>
              <a:rPr lang="en-US" i="1">
                <a:solidFill>
                  <a:srgbClr val="002060"/>
                </a:solidFill>
              </a:rPr>
              <a:t> Promote not earlier than 15 days of effective date; should take place on last duty day the officer is present</a:t>
            </a:r>
            <a:endParaRPr lang="en-US"/>
          </a:p>
        </p:txBody>
      </p:sp>
    </p:spTree>
    <p:extLst>
      <p:ext uri="{BB962C8B-B14F-4D97-AF65-F5344CB8AC3E}">
        <p14:creationId xmlns:p14="http://schemas.microsoft.com/office/powerpoint/2010/main" val="832304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5"/>
          <p:cNvSpPr>
            <a:spLocks noGrp="1"/>
          </p:cNvSpPr>
          <p:nvPr>
            <p:ph type="sldNum" sz="quarter" idx="12"/>
          </p:nvPr>
        </p:nvSpPr>
        <p:spPr/>
        <p:txBody>
          <a:bodyPr/>
          <a:lstStyle/>
          <a:p>
            <a:pPr>
              <a:defRPr/>
            </a:pPr>
            <a:fld id="{FC9972A4-E6E8-4378-BE9C-33791F60EF52}" type="slidenum">
              <a:rPr lang="en-US" smtClean="0"/>
              <a:pPr>
                <a:defRPr/>
              </a:pPr>
              <a:t>31</a:t>
            </a:fld>
            <a:endParaRPr lang="en-US" dirty="0" smtClean="0"/>
          </a:p>
        </p:txBody>
      </p:sp>
      <p:sp>
        <p:nvSpPr>
          <p:cNvPr id="47107" name="Text Box 4"/>
          <p:cNvSpPr txBox="1">
            <a:spLocks noChangeArrowheads="1"/>
          </p:cNvSpPr>
          <p:nvPr/>
        </p:nvSpPr>
        <p:spPr bwMode="auto">
          <a:xfrm>
            <a:off x="3325813" y="6215063"/>
            <a:ext cx="2492375" cy="376237"/>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6-1, AR 600-8-29</a:t>
            </a:r>
          </a:p>
        </p:txBody>
      </p:sp>
      <p:sp>
        <p:nvSpPr>
          <p:cNvPr id="47108" name="Rectangle 5"/>
          <p:cNvSpPr>
            <a:spLocks noGrp="1" noChangeArrowheads="1"/>
          </p:cNvSpPr>
          <p:nvPr>
            <p:ph type="title"/>
          </p:nvPr>
        </p:nvSpPr>
        <p:spPr bwMode="auto">
          <a:xfrm>
            <a:off x="0" y="185738"/>
            <a:ext cx="9144000" cy="803275"/>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Frocking Criteria</a:t>
            </a:r>
          </a:p>
        </p:txBody>
      </p:sp>
      <p:sp>
        <p:nvSpPr>
          <p:cNvPr id="47109" name="Rectangle 6"/>
          <p:cNvSpPr>
            <a:spLocks noGrp="1" noChangeArrowheads="1"/>
          </p:cNvSpPr>
          <p:nvPr>
            <p:ph type="body" idx="1"/>
          </p:nvPr>
        </p:nvSpPr>
        <p:spPr bwMode="auto">
          <a:xfrm>
            <a:off x="457200" y="1089025"/>
            <a:ext cx="8229600" cy="4525963"/>
          </a:xfrm>
          <a:noFill/>
          <a:ln>
            <a:miter lim="800000"/>
            <a:headEnd/>
            <a:tailEnd/>
          </a:ln>
        </p:spPr>
        <p:txBody>
          <a:bodyPr vert="horz" wrap="square" lIns="91440" tIns="45720" rIns="91440" bIns="45720" numCol="1" anchor="t" anchorCtr="0" compatLnSpc="1">
            <a:prstTxWarp prst="textNoShape">
              <a:avLst/>
            </a:prstTxWarp>
          </a:bodyPr>
          <a:lstStyle/>
          <a:p>
            <a:pPr eaLnBrk="1" hangingPunct="1">
              <a:spcBef>
                <a:spcPts val="1200"/>
              </a:spcBef>
            </a:pPr>
            <a:r>
              <a:rPr lang="en-US" smtClean="0"/>
              <a:t>Officers are authorized to wear one rank higher</a:t>
            </a:r>
          </a:p>
          <a:p>
            <a:pPr eaLnBrk="1" hangingPunct="1">
              <a:spcBef>
                <a:spcPts val="1200"/>
              </a:spcBef>
            </a:pPr>
            <a:r>
              <a:rPr lang="en-US" smtClean="0"/>
              <a:t>Routinely done to interact with high level foreign officials; is in best interest of US</a:t>
            </a:r>
          </a:p>
          <a:p>
            <a:pPr eaLnBrk="1" hangingPunct="1">
              <a:spcBef>
                <a:spcPts val="1200"/>
              </a:spcBef>
            </a:pPr>
            <a:r>
              <a:rPr lang="en-US" smtClean="0"/>
              <a:t>Must not exceed Army-wide promotion allocations</a:t>
            </a:r>
          </a:p>
          <a:p>
            <a:pPr eaLnBrk="1" hangingPunct="1">
              <a:spcBef>
                <a:spcPts val="1200"/>
              </a:spcBef>
            </a:pPr>
            <a:r>
              <a:rPr lang="en-US" smtClean="0"/>
              <a:t>Must serve in position for the higher grade</a:t>
            </a:r>
          </a:p>
          <a:p>
            <a:pPr eaLnBrk="1" hangingPunct="1">
              <a:spcBef>
                <a:spcPts val="1200"/>
              </a:spcBef>
            </a:pPr>
            <a:r>
              <a:rPr lang="en-US" smtClean="0"/>
              <a:t>2 Day Rule</a:t>
            </a:r>
          </a:p>
          <a:p>
            <a:pPr eaLnBrk="1" hangingPunct="1">
              <a:spcBef>
                <a:spcPts val="1200"/>
              </a:spcBef>
            </a:pPr>
            <a:r>
              <a:rPr lang="en-US" smtClean="0"/>
              <a:t>No seniority accrued for future promotion </a:t>
            </a:r>
          </a:p>
          <a:p>
            <a:pPr eaLnBrk="1" hangingPunct="1">
              <a:spcBef>
                <a:spcPts val="1200"/>
              </a:spcBef>
            </a:pPr>
            <a:r>
              <a:rPr lang="en-US" smtClean="0"/>
              <a:t>Does not count as time in grade for retirement</a:t>
            </a:r>
          </a:p>
          <a:p>
            <a:pPr eaLnBrk="1" hangingPunct="1">
              <a:spcBef>
                <a:spcPts val="1200"/>
              </a:spcBef>
            </a:pPr>
            <a:r>
              <a:rPr lang="en-US" smtClean="0"/>
              <a:t>ID card and DA photo will not reflect frocked rank</a:t>
            </a:r>
          </a:p>
          <a:p>
            <a:pPr eaLnBrk="1" hangingPunct="1">
              <a:spcBef>
                <a:spcPts val="1200"/>
              </a:spcBef>
            </a:pPr>
            <a:r>
              <a:rPr lang="en-US" smtClean="0"/>
              <a:t>CG, HRC is approval authority</a:t>
            </a:r>
          </a:p>
        </p:txBody>
      </p:sp>
    </p:spTree>
    <p:extLst>
      <p:ext uri="{BB962C8B-B14F-4D97-AF65-F5344CB8AC3E}">
        <p14:creationId xmlns:p14="http://schemas.microsoft.com/office/powerpoint/2010/main" val="16194542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5"/>
          <p:cNvSpPr>
            <a:spLocks noGrp="1"/>
          </p:cNvSpPr>
          <p:nvPr>
            <p:ph type="sldNum" sz="quarter" idx="12"/>
          </p:nvPr>
        </p:nvSpPr>
        <p:spPr/>
        <p:txBody>
          <a:bodyPr/>
          <a:lstStyle/>
          <a:p>
            <a:pPr>
              <a:defRPr/>
            </a:pPr>
            <a:fld id="{A8F047CB-A06C-4B52-B431-4A5B7871F184}" type="slidenum">
              <a:rPr lang="en-US" smtClean="0"/>
              <a:pPr>
                <a:defRPr/>
              </a:pPr>
              <a:t>32</a:t>
            </a:fld>
            <a:endParaRPr lang="en-US" dirty="0" smtClean="0"/>
          </a:p>
        </p:txBody>
      </p:sp>
      <p:sp>
        <p:nvSpPr>
          <p:cNvPr id="48131" name="Text Box 4"/>
          <p:cNvSpPr txBox="1">
            <a:spLocks noChangeArrowheads="1"/>
          </p:cNvSpPr>
          <p:nvPr/>
        </p:nvSpPr>
        <p:spPr bwMode="auto">
          <a:xfrm>
            <a:off x="3262313" y="5913438"/>
            <a:ext cx="2619375" cy="376237"/>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1-28, AR 600-8-29</a:t>
            </a:r>
          </a:p>
        </p:txBody>
      </p:sp>
      <p:sp>
        <p:nvSpPr>
          <p:cNvPr id="48132" name="Rectangle 5"/>
          <p:cNvSpPr>
            <a:spLocks noGrp="1" noChangeArrowheads="1"/>
          </p:cNvSpPr>
          <p:nvPr>
            <p:ph type="title"/>
          </p:nvPr>
        </p:nvSpPr>
        <p:spPr bwMode="auto">
          <a:xfrm>
            <a:off x="0" y="228600"/>
            <a:ext cx="9144000" cy="803275"/>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Critically or Terminally ILL</a:t>
            </a:r>
          </a:p>
        </p:txBody>
      </p:sp>
      <p:sp>
        <p:nvSpPr>
          <p:cNvPr id="48133" name="Rectangle 6"/>
          <p:cNvSpPr>
            <a:spLocks noGrp="1" noChangeArrowheads="1"/>
          </p:cNvSpPr>
          <p:nvPr>
            <p:ph type="body" idx="1"/>
          </p:nvPr>
        </p:nvSpPr>
        <p:spPr bwMode="auto">
          <a:xfrm>
            <a:off x="314325" y="1441450"/>
            <a:ext cx="8515350" cy="3849688"/>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2800" smtClean="0"/>
              <a:t>Must be in promotable status</a:t>
            </a:r>
          </a:p>
          <a:p>
            <a:pPr eaLnBrk="1" hangingPunct="1"/>
            <a:endParaRPr lang="en-US" sz="2800" smtClean="0"/>
          </a:p>
          <a:p>
            <a:pPr eaLnBrk="1" hangingPunct="1"/>
            <a:r>
              <a:rPr lang="en-US" sz="2800" smtClean="0"/>
              <a:t>Cannot legally accelerate promotions</a:t>
            </a:r>
          </a:p>
          <a:p>
            <a:pPr eaLnBrk="1" hangingPunct="1"/>
            <a:endParaRPr lang="en-US" sz="2800" smtClean="0"/>
          </a:p>
          <a:p>
            <a:pPr eaLnBrk="1" hangingPunct="1"/>
            <a:r>
              <a:rPr lang="en-US" sz="2800" smtClean="0"/>
              <a:t>CG HRC and Army G1 determine validity of promotion prior to death</a:t>
            </a:r>
          </a:p>
          <a:p>
            <a:pPr eaLnBrk="1" hangingPunct="1"/>
            <a:endParaRPr lang="en-US" sz="2800" smtClean="0"/>
          </a:p>
          <a:p>
            <a:pPr eaLnBrk="1" hangingPunct="1"/>
            <a:r>
              <a:rPr lang="en-US" sz="2800" smtClean="0"/>
              <a:t>Eligible for posthumous promotion consideration.</a:t>
            </a:r>
          </a:p>
          <a:p>
            <a:pPr eaLnBrk="1" hangingPunct="1"/>
            <a:endParaRPr lang="en-US" smtClean="0"/>
          </a:p>
        </p:txBody>
      </p:sp>
    </p:spTree>
    <p:extLst>
      <p:ext uri="{BB962C8B-B14F-4D97-AF65-F5344CB8AC3E}">
        <p14:creationId xmlns:p14="http://schemas.microsoft.com/office/powerpoint/2010/main" val="36501598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5"/>
          <p:cNvSpPr>
            <a:spLocks noGrp="1"/>
          </p:cNvSpPr>
          <p:nvPr>
            <p:ph type="sldNum" sz="quarter" idx="12"/>
          </p:nvPr>
        </p:nvSpPr>
        <p:spPr/>
        <p:txBody>
          <a:bodyPr/>
          <a:lstStyle/>
          <a:p>
            <a:pPr>
              <a:defRPr/>
            </a:pPr>
            <a:fld id="{46336E55-3D55-4888-AC7B-2DCF1F3F38F6}" type="slidenum">
              <a:rPr lang="en-US" smtClean="0"/>
              <a:pPr>
                <a:defRPr/>
              </a:pPr>
              <a:t>33</a:t>
            </a:fld>
            <a:endParaRPr lang="en-US" dirty="0" smtClean="0"/>
          </a:p>
        </p:txBody>
      </p:sp>
      <p:sp>
        <p:nvSpPr>
          <p:cNvPr id="49155" name="Text Box 4"/>
          <p:cNvSpPr txBox="1">
            <a:spLocks noChangeArrowheads="1"/>
          </p:cNvSpPr>
          <p:nvPr/>
        </p:nvSpPr>
        <p:spPr bwMode="auto">
          <a:xfrm>
            <a:off x="3262313" y="5994400"/>
            <a:ext cx="2619375" cy="376238"/>
          </a:xfrm>
          <a:prstGeom prst="rect">
            <a:avLst/>
          </a:prstGeom>
          <a:solidFill>
            <a:srgbClr val="FFC000"/>
          </a:solidFill>
          <a:ln w="9525">
            <a:solidFill>
              <a:schemeClr val="tx1"/>
            </a:solidFill>
            <a:miter lim="800000"/>
            <a:headEnd/>
            <a:tailEnd/>
          </a:ln>
        </p:spPr>
        <p:txBody>
          <a:bodyPr wrap="none">
            <a:spAutoFit/>
          </a:bodyPr>
          <a:lstStyle/>
          <a:p>
            <a:pPr algn="ctr" eaLnBrk="0" hangingPunct="0"/>
            <a:r>
              <a:rPr lang="en-US" sz="1800"/>
              <a:t>Para 1-29, AR 600-8-29</a:t>
            </a:r>
          </a:p>
        </p:txBody>
      </p:sp>
      <p:sp>
        <p:nvSpPr>
          <p:cNvPr id="49156" name="Rectangle 5"/>
          <p:cNvSpPr>
            <a:spLocks noGrp="1" noChangeArrowheads="1"/>
          </p:cNvSpPr>
          <p:nvPr>
            <p:ph type="title"/>
          </p:nvPr>
        </p:nvSpPr>
        <p:spPr bwMode="auto">
          <a:xfrm>
            <a:off x="0" y="228600"/>
            <a:ext cx="9144000" cy="792163"/>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3600" smtClean="0">
                <a:solidFill>
                  <a:schemeClr val="tx1"/>
                </a:solidFill>
              </a:rPr>
              <a:t>Posthumous Promotions</a:t>
            </a:r>
          </a:p>
        </p:txBody>
      </p:sp>
      <p:sp>
        <p:nvSpPr>
          <p:cNvPr id="49157" name="Rectangle 6"/>
          <p:cNvSpPr>
            <a:spLocks noGrp="1" noChangeArrowheads="1"/>
          </p:cNvSpPr>
          <p:nvPr>
            <p:ph type="body" idx="1"/>
          </p:nvPr>
        </p:nvSpPr>
        <p:spPr bwMode="auto">
          <a:xfrm>
            <a:off x="457200" y="1200150"/>
            <a:ext cx="8229600" cy="4525963"/>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2800" smtClean="0"/>
              <a:t>Eligible for promotion provided:</a:t>
            </a:r>
          </a:p>
          <a:p>
            <a:pPr lvl="1" eaLnBrk="1" hangingPunct="1">
              <a:spcBef>
                <a:spcPts val="1200"/>
              </a:spcBef>
              <a:buFont typeface="Arial" charset="0"/>
              <a:buChar char="•"/>
            </a:pPr>
            <a:r>
              <a:rPr lang="en-US" sz="2400" smtClean="0"/>
              <a:t>In a promotable status at time of death</a:t>
            </a:r>
          </a:p>
          <a:p>
            <a:pPr lvl="1" eaLnBrk="1" hangingPunct="1">
              <a:spcBef>
                <a:spcPts val="1200"/>
              </a:spcBef>
              <a:buFont typeface="Arial" charset="0"/>
              <a:buChar char="•"/>
            </a:pPr>
            <a:r>
              <a:rPr lang="en-US" sz="2400" smtClean="0"/>
              <a:t>Death not due to own misconduct</a:t>
            </a:r>
          </a:p>
          <a:p>
            <a:pPr lvl="1" eaLnBrk="1" hangingPunct="1">
              <a:spcBef>
                <a:spcPts val="1200"/>
              </a:spcBef>
              <a:buFont typeface="Arial" charset="0"/>
              <a:buChar char="•"/>
            </a:pPr>
            <a:r>
              <a:rPr lang="en-US" sz="2400" smtClean="0"/>
              <a:t>Not on an unauthorized absence </a:t>
            </a:r>
          </a:p>
          <a:p>
            <a:pPr lvl="1" eaLnBrk="1" hangingPunct="1">
              <a:buFont typeface="Arial" charset="0"/>
              <a:buChar char="•"/>
            </a:pPr>
            <a:endParaRPr lang="en-US" sz="1000" smtClean="0"/>
          </a:p>
          <a:p>
            <a:pPr eaLnBrk="1" hangingPunct="1">
              <a:spcBef>
                <a:spcPts val="1800"/>
              </a:spcBef>
            </a:pPr>
            <a:r>
              <a:rPr lang="en-US" sz="2800" smtClean="0"/>
              <a:t>Normally approved</a:t>
            </a:r>
          </a:p>
          <a:p>
            <a:pPr eaLnBrk="1" hangingPunct="1">
              <a:spcBef>
                <a:spcPts val="1800"/>
              </a:spcBef>
            </a:pPr>
            <a:r>
              <a:rPr lang="en-US" sz="2800" smtClean="0"/>
              <a:t>Higher rank reflected on official records</a:t>
            </a:r>
          </a:p>
          <a:p>
            <a:pPr eaLnBrk="1" hangingPunct="1">
              <a:spcBef>
                <a:spcPts val="1800"/>
              </a:spcBef>
            </a:pPr>
            <a:r>
              <a:rPr lang="en-US" sz="2800" smtClean="0"/>
              <a:t>No bonus, gratuity pay, or allowance because of posthumous promotion</a:t>
            </a:r>
          </a:p>
        </p:txBody>
      </p:sp>
    </p:spTree>
    <p:extLst>
      <p:ext uri="{BB962C8B-B14F-4D97-AF65-F5344CB8AC3E}">
        <p14:creationId xmlns:p14="http://schemas.microsoft.com/office/powerpoint/2010/main" val="26977180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5"/>
          <p:cNvSpPr>
            <a:spLocks noGrp="1"/>
          </p:cNvSpPr>
          <p:nvPr>
            <p:ph type="sldNum" sz="quarter" idx="12"/>
          </p:nvPr>
        </p:nvSpPr>
        <p:spPr/>
        <p:txBody>
          <a:bodyPr/>
          <a:lstStyle/>
          <a:p>
            <a:pPr>
              <a:defRPr/>
            </a:pPr>
            <a:fld id="{215029CD-63F1-4317-BB46-DEFF11F8D7EA}" type="slidenum">
              <a:rPr lang="en-US" smtClean="0"/>
              <a:pPr>
                <a:defRPr/>
              </a:pPr>
              <a:t>34</a:t>
            </a:fld>
            <a:endParaRPr lang="en-US" dirty="0" smtClean="0"/>
          </a:p>
        </p:txBody>
      </p:sp>
      <p:sp>
        <p:nvSpPr>
          <p:cNvPr id="50179" name="Rectangle 2"/>
          <p:cNvSpPr>
            <a:spLocks noGrp="1" noChangeArrowheads="1"/>
          </p:cNvSpPr>
          <p:nvPr>
            <p:ph type="title"/>
          </p:nvPr>
        </p:nvSpPr>
        <p:spPr bwMode="auto">
          <a:xfrm>
            <a:off x="0" y="76200"/>
            <a:ext cx="9144000" cy="933450"/>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Specialty Branch</a:t>
            </a:r>
            <a:br>
              <a:rPr lang="en-US" sz="3600" smtClean="0">
                <a:solidFill>
                  <a:schemeClr val="tx1"/>
                </a:solidFill>
              </a:rPr>
            </a:br>
            <a:r>
              <a:rPr lang="en-US" sz="3600" smtClean="0">
                <a:solidFill>
                  <a:schemeClr val="tx1"/>
                </a:solidFill>
              </a:rPr>
              <a:t>Promotions</a:t>
            </a:r>
          </a:p>
        </p:txBody>
      </p:sp>
      <p:sp>
        <p:nvSpPr>
          <p:cNvPr id="50180" name="Rectangle 3"/>
          <p:cNvSpPr>
            <a:spLocks noGrp="1" noChangeArrowheads="1"/>
          </p:cNvSpPr>
          <p:nvPr>
            <p:ph type="body" idx="1"/>
          </p:nvPr>
        </p:nvSpPr>
        <p:spPr bwMode="auto">
          <a:xfrm>
            <a:off x="457200" y="1349375"/>
            <a:ext cx="8229600" cy="4583113"/>
          </a:xfrm>
          <a:noFill/>
          <a:ln>
            <a:miter lim="800000"/>
            <a:headEnd/>
            <a:tailEnd/>
          </a:ln>
        </p:spPr>
        <p:txBody>
          <a:bodyPr vert="horz" wrap="square" lIns="91440" tIns="45720" rIns="91440" bIns="45720" numCol="1" anchor="t" anchorCtr="0" compatLnSpc="1">
            <a:prstTxWarp prst="textNoShape">
              <a:avLst/>
            </a:prstTxWarp>
          </a:bodyPr>
          <a:lstStyle/>
          <a:p>
            <a:pPr eaLnBrk="1" hangingPunct="1">
              <a:spcBef>
                <a:spcPts val="3000"/>
              </a:spcBef>
            </a:pPr>
            <a:r>
              <a:rPr lang="en-US" smtClean="0"/>
              <a:t>AMEDD, JAG, and Chaplain officers all have different policies than regular Army competitive category officers</a:t>
            </a:r>
          </a:p>
          <a:p>
            <a:pPr eaLnBrk="1" hangingPunct="1">
              <a:spcBef>
                <a:spcPts val="3000"/>
              </a:spcBef>
            </a:pPr>
            <a:r>
              <a:rPr lang="en-US" smtClean="0"/>
              <a:t>Separate boards are held for specialty branches</a:t>
            </a:r>
          </a:p>
          <a:p>
            <a:pPr eaLnBrk="1" hangingPunct="1">
              <a:spcBef>
                <a:spcPts val="3000"/>
              </a:spcBef>
            </a:pPr>
            <a:r>
              <a:rPr lang="en-US" smtClean="0"/>
              <a:t>HRC is </a:t>
            </a:r>
            <a:r>
              <a:rPr lang="en-US" b="1" u="sng" smtClean="0"/>
              <a:t>not</a:t>
            </a:r>
            <a:r>
              <a:rPr lang="en-US" smtClean="0"/>
              <a:t> the promotion screen authority for specialty branches</a:t>
            </a:r>
          </a:p>
          <a:p>
            <a:pPr eaLnBrk="1" hangingPunct="1">
              <a:spcBef>
                <a:spcPts val="3000"/>
              </a:spcBef>
            </a:pPr>
            <a:r>
              <a:rPr lang="en-US" smtClean="0"/>
              <a:t>AMEDD officers can stay 2LTs until training is complete</a:t>
            </a:r>
          </a:p>
          <a:p>
            <a:pPr eaLnBrk="1" hangingPunct="1">
              <a:spcBef>
                <a:spcPts val="3000"/>
              </a:spcBef>
            </a:pPr>
            <a:r>
              <a:rPr lang="en-US" smtClean="0"/>
              <a:t>Can volunteer for continued service on active duty if two time non-select for MAJ or LTC</a:t>
            </a:r>
          </a:p>
        </p:txBody>
      </p:sp>
    </p:spTree>
    <p:extLst>
      <p:ext uri="{BB962C8B-B14F-4D97-AF65-F5344CB8AC3E}">
        <p14:creationId xmlns:p14="http://schemas.microsoft.com/office/powerpoint/2010/main" val="2296836910"/>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3"/>
          <p:cNvSpPr>
            <a:spLocks noGrp="1"/>
          </p:cNvSpPr>
          <p:nvPr>
            <p:ph type="sldNum" sz="quarter" idx="12"/>
          </p:nvPr>
        </p:nvSpPr>
        <p:spPr/>
        <p:txBody>
          <a:bodyPr/>
          <a:lstStyle/>
          <a:p>
            <a:pPr>
              <a:defRPr/>
            </a:pPr>
            <a:fld id="{1CB0F418-DD79-42AA-8E25-3842058973BE}" type="slidenum">
              <a:rPr lang="en-US" smtClean="0"/>
              <a:pPr>
                <a:defRPr/>
              </a:pPr>
              <a:t>35</a:t>
            </a:fld>
            <a:endParaRPr lang="en-US" dirty="0" smtClean="0"/>
          </a:p>
        </p:txBody>
      </p:sp>
      <p:sp>
        <p:nvSpPr>
          <p:cNvPr id="51203" name="Rectangle 2"/>
          <p:cNvSpPr>
            <a:spLocks noChangeArrowheads="1"/>
          </p:cNvSpPr>
          <p:nvPr/>
        </p:nvSpPr>
        <p:spPr bwMode="auto">
          <a:xfrm>
            <a:off x="0" y="152400"/>
            <a:ext cx="9144000" cy="804863"/>
          </a:xfrm>
          <a:prstGeom prst="rect">
            <a:avLst/>
          </a:prstGeom>
          <a:noFill/>
          <a:ln w="9525">
            <a:noFill/>
            <a:miter lim="800000"/>
            <a:headEnd/>
            <a:tailEnd/>
          </a:ln>
        </p:spPr>
        <p:txBody>
          <a:bodyPr anchor="ctr"/>
          <a:lstStyle/>
          <a:p>
            <a:pPr algn="ctr"/>
            <a:r>
              <a:rPr lang="en-US" sz="3600" b="1"/>
              <a:t>Check on Learning</a:t>
            </a:r>
          </a:p>
        </p:txBody>
      </p:sp>
      <p:sp>
        <p:nvSpPr>
          <p:cNvPr id="6" name="Rectangle 3"/>
          <p:cNvSpPr txBox="1">
            <a:spLocks noChangeArrowheads="1"/>
          </p:cNvSpPr>
          <p:nvPr/>
        </p:nvSpPr>
        <p:spPr bwMode="auto">
          <a:xfrm>
            <a:off x="125413" y="1282700"/>
            <a:ext cx="8915400" cy="5029200"/>
          </a:xfrm>
          <a:prstGeom prst="rect">
            <a:avLst/>
          </a:prstGeom>
          <a:noFill/>
          <a:ln w="9525">
            <a:noFill/>
            <a:miter lim="800000"/>
            <a:headEnd/>
            <a:tailEnd/>
          </a:ln>
        </p:spPr>
        <p:txBody>
          <a:bodyPr/>
          <a:lstStyle/>
          <a:p>
            <a:pPr marL="342900" indent="-342900">
              <a:lnSpc>
                <a:spcPct val="90000"/>
              </a:lnSpc>
              <a:buClr>
                <a:srgbClr val="0000FF"/>
              </a:buClr>
            </a:pPr>
            <a:r>
              <a:rPr lang="en-US" sz="1600" b="1"/>
              <a:t>Q:  Your Brigade Commander wants to ensure he can keep up with OERs that will have a promotion board impact for his officers for the upcoming year; where do search to begin assisting your Commander? </a:t>
            </a:r>
          </a:p>
          <a:p>
            <a:pPr marL="342900" indent="-342900">
              <a:lnSpc>
                <a:spcPct val="90000"/>
              </a:lnSpc>
              <a:spcBef>
                <a:spcPct val="20000"/>
              </a:spcBef>
              <a:buClr>
                <a:srgbClr val="0000FF"/>
              </a:buClr>
            </a:pPr>
            <a:endParaRPr lang="en-US" sz="1600" i="1"/>
          </a:p>
          <a:p>
            <a:pPr marL="342900" indent="-342900">
              <a:lnSpc>
                <a:spcPct val="90000"/>
              </a:lnSpc>
              <a:buClr>
                <a:srgbClr val="0000FF"/>
              </a:buClr>
            </a:pPr>
            <a:r>
              <a:rPr lang="en-US" sz="1600" i="1"/>
              <a:t>A:  Obtain appropriate MILPER messages and HRC website info to create an annual officer promotion board schedule to preclude having to execute unexpected OERs. </a:t>
            </a:r>
          </a:p>
          <a:p>
            <a:pPr marL="342900" indent="-342900">
              <a:lnSpc>
                <a:spcPct val="90000"/>
              </a:lnSpc>
              <a:spcBef>
                <a:spcPct val="20000"/>
              </a:spcBef>
              <a:buClr>
                <a:srgbClr val="0000FF"/>
              </a:buClr>
            </a:pPr>
            <a:endParaRPr lang="en-US" sz="1600" b="1"/>
          </a:p>
          <a:p>
            <a:pPr marL="342900" indent="-342900">
              <a:lnSpc>
                <a:spcPct val="90000"/>
              </a:lnSpc>
              <a:buClr>
                <a:srgbClr val="0000FF"/>
              </a:buClr>
            </a:pPr>
            <a:r>
              <a:rPr lang="en-US" sz="1600" b="1"/>
              <a:t>Q:  True or false, promotions for MAJ and above are automatic after the promotion board adjourns?   </a:t>
            </a:r>
          </a:p>
          <a:p>
            <a:pPr marL="342900" indent="-342900">
              <a:lnSpc>
                <a:spcPct val="90000"/>
              </a:lnSpc>
              <a:spcBef>
                <a:spcPct val="20000"/>
              </a:spcBef>
              <a:buClr>
                <a:srgbClr val="0000FF"/>
              </a:buClr>
            </a:pPr>
            <a:endParaRPr lang="en-US" sz="1600"/>
          </a:p>
          <a:p>
            <a:pPr marL="342900" indent="-342900">
              <a:lnSpc>
                <a:spcPct val="90000"/>
              </a:lnSpc>
              <a:buClr>
                <a:srgbClr val="0000FF"/>
              </a:buClr>
            </a:pPr>
            <a:r>
              <a:rPr lang="en-US" sz="1600" i="1"/>
              <a:t>A:  False.  Promotions for MAJ and above have to be confirmed by the Senate.</a:t>
            </a:r>
          </a:p>
          <a:p>
            <a:pPr marL="342900" indent="-342900">
              <a:lnSpc>
                <a:spcPct val="90000"/>
              </a:lnSpc>
              <a:buClr>
                <a:srgbClr val="0000FF"/>
              </a:buClr>
            </a:pPr>
            <a:endParaRPr lang="en-US" sz="1600" b="1"/>
          </a:p>
          <a:p>
            <a:pPr marL="342900" indent="-342900">
              <a:lnSpc>
                <a:spcPct val="90000"/>
              </a:lnSpc>
              <a:buClr>
                <a:srgbClr val="0000FF"/>
              </a:buClr>
            </a:pPr>
            <a:r>
              <a:rPr lang="en-US" sz="1600" b="1"/>
              <a:t>Q:  True or false, for centralized officer promotions there are three zones and they are promoted in the following order:  Over the Zone, In the Zone, Below the Zone.</a:t>
            </a:r>
          </a:p>
          <a:p>
            <a:pPr marL="342900" indent="-342900">
              <a:lnSpc>
                <a:spcPct val="90000"/>
              </a:lnSpc>
              <a:buClr>
                <a:srgbClr val="0000FF"/>
              </a:buClr>
            </a:pPr>
            <a:endParaRPr lang="en-US" sz="1600"/>
          </a:p>
          <a:p>
            <a:pPr marL="342900" indent="-342900">
              <a:lnSpc>
                <a:spcPct val="90000"/>
              </a:lnSpc>
              <a:buClr>
                <a:srgbClr val="0000FF"/>
              </a:buClr>
            </a:pPr>
            <a:r>
              <a:rPr lang="en-US" sz="1600" i="1"/>
              <a:t>A:  False, </a:t>
            </a:r>
            <a:r>
              <a:rPr lang="en-US" sz="1600" i="1">
                <a:solidFill>
                  <a:srgbClr val="0000FF"/>
                </a:solidFill>
              </a:rPr>
              <a:t>“Above”</a:t>
            </a:r>
            <a:r>
              <a:rPr lang="en-US" sz="1600" i="1"/>
              <a:t> the Zone, In the Zone, Below the Zone.</a:t>
            </a:r>
          </a:p>
          <a:p>
            <a:pPr marL="342900" indent="-342900">
              <a:lnSpc>
                <a:spcPct val="90000"/>
              </a:lnSpc>
              <a:buClr>
                <a:srgbClr val="0000FF"/>
              </a:buClr>
            </a:pPr>
            <a:endParaRPr lang="en-US" sz="1600" b="1"/>
          </a:p>
          <a:p>
            <a:pPr marL="342900" indent="-342900">
              <a:lnSpc>
                <a:spcPct val="90000"/>
              </a:lnSpc>
              <a:buClr>
                <a:srgbClr val="0000FF"/>
              </a:buClr>
            </a:pPr>
            <a:r>
              <a:rPr lang="en-US" sz="1600" b="1"/>
              <a:t>Q:  Which of the following is not true regarding frocking:  (1)  No seniority accrued for future promotion; (2)  Does not count as time in grade for retirement; or (3)  ID card and DA photo will reflect frocked rank.</a:t>
            </a:r>
          </a:p>
          <a:p>
            <a:pPr marL="342900" indent="-342900">
              <a:lnSpc>
                <a:spcPct val="90000"/>
              </a:lnSpc>
              <a:buClr>
                <a:srgbClr val="0000FF"/>
              </a:buClr>
            </a:pPr>
            <a:endParaRPr lang="en-US" sz="1600" i="1"/>
          </a:p>
          <a:p>
            <a:pPr marL="342900" indent="-342900">
              <a:lnSpc>
                <a:spcPct val="90000"/>
              </a:lnSpc>
              <a:buClr>
                <a:srgbClr val="0000FF"/>
              </a:buClr>
            </a:pPr>
            <a:r>
              <a:rPr lang="en-US" sz="1600" i="1"/>
              <a:t>A:  (3)  ID card and DA photo will reflect frocked rank (should be will </a:t>
            </a:r>
            <a:r>
              <a:rPr lang="en-US" sz="1600" i="1">
                <a:solidFill>
                  <a:srgbClr val="FF0000"/>
                </a:solidFill>
              </a:rPr>
              <a:t>“not”</a:t>
            </a:r>
            <a:r>
              <a:rPr lang="en-US" sz="1600" i="1"/>
              <a:t>).</a:t>
            </a:r>
          </a:p>
          <a:p>
            <a:pPr marL="342900" indent="-342900">
              <a:lnSpc>
                <a:spcPct val="90000"/>
              </a:lnSpc>
              <a:buClr>
                <a:srgbClr val="0000FF"/>
              </a:buClr>
              <a:buFont typeface="Wingdings" pitchFamily="2" charset="2"/>
              <a:buChar char="q"/>
            </a:pPr>
            <a:endParaRPr lang="en-US" sz="1600" b="1"/>
          </a:p>
        </p:txBody>
      </p:sp>
    </p:spTree>
    <p:extLst>
      <p:ext uri="{BB962C8B-B14F-4D97-AF65-F5344CB8AC3E}">
        <p14:creationId xmlns:p14="http://schemas.microsoft.com/office/powerpoint/2010/main" val="180123275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checkerboard(across)">
                                      <p:cBhvr>
                                        <p:cTn id="13" dur="500"/>
                                        <p:tgtEl>
                                          <p:spTgt spid="6">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xEl>
                                              <p:pRg st="4" end="4"/>
                                            </p:txEl>
                                          </p:spTgt>
                                        </p:tgtEl>
                                        <p:attrNameLst>
                                          <p:attrName>style.visibility</p:attrName>
                                        </p:attrNameLst>
                                      </p:cBhvr>
                                      <p:to>
                                        <p:strVal val="visible"/>
                                      </p:to>
                                    </p:set>
                                    <p:anim calcmode="lin" valueType="num">
                                      <p:cBhvr additive="base">
                                        <p:cTn id="18"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nodeType="clickEffect">
                                  <p:stCondLst>
                                    <p:cond delay="0"/>
                                  </p:stCondLst>
                                  <p:childTnLst>
                                    <p:set>
                                      <p:cBhvr>
                                        <p:cTn id="23" dur="1" fill="hold">
                                          <p:stCondLst>
                                            <p:cond delay="0"/>
                                          </p:stCondLst>
                                        </p:cTn>
                                        <p:tgtEl>
                                          <p:spTgt spid="6">
                                            <p:txEl>
                                              <p:pRg st="6" end="6"/>
                                            </p:txEl>
                                          </p:spTgt>
                                        </p:tgtEl>
                                        <p:attrNameLst>
                                          <p:attrName>style.visibility</p:attrName>
                                        </p:attrNameLst>
                                      </p:cBhvr>
                                      <p:to>
                                        <p:strVal val="visible"/>
                                      </p:to>
                                    </p:set>
                                    <p:animEffect transition="in" filter="checkerboard(across)">
                                      <p:cBhvr>
                                        <p:cTn id="24" dur="500"/>
                                        <p:tgtEl>
                                          <p:spTgt spid="6">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6">
                                            <p:txEl>
                                              <p:pRg st="8" end="8"/>
                                            </p:txEl>
                                          </p:spTgt>
                                        </p:tgtEl>
                                        <p:attrNameLst>
                                          <p:attrName>style.visibility</p:attrName>
                                        </p:attrNameLst>
                                      </p:cBhvr>
                                      <p:to>
                                        <p:strVal val="visible"/>
                                      </p:to>
                                    </p:set>
                                    <p:animEffect transition="in" filter="checkerboard(across)">
                                      <p:cBhvr>
                                        <p:cTn id="29" dur="500"/>
                                        <p:tgtEl>
                                          <p:spTgt spid="6">
                                            <p:txEl>
                                              <p:pRg st="8" end="8"/>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nodeType="clickEffect">
                                  <p:stCondLst>
                                    <p:cond delay="0"/>
                                  </p:stCondLst>
                                  <p:childTnLst>
                                    <p:set>
                                      <p:cBhvr>
                                        <p:cTn id="33" dur="1" fill="hold">
                                          <p:stCondLst>
                                            <p:cond delay="0"/>
                                          </p:stCondLst>
                                        </p:cTn>
                                        <p:tgtEl>
                                          <p:spTgt spid="6">
                                            <p:txEl>
                                              <p:pRg st="10" end="10"/>
                                            </p:txEl>
                                          </p:spTgt>
                                        </p:tgtEl>
                                        <p:attrNameLst>
                                          <p:attrName>style.visibility</p:attrName>
                                        </p:attrNameLst>
                                      </p:cBhvr>
                                      <p:to>
                                        <p:strVal val="visible"/>
                                      </p:to>
                                    </p:set>
                                    <p:animEffect transition="in" filter="checkerboard(across)">
                                      <p:cBhvr>
                                        <p:cTn id="34" dur="500"/>
                                        <p:tgtEl>
                                          <p:spTgt spid="6">
                                            <p:txEl>
                                              <p:pRg st="10" end="1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nodeType="clickEffect">
                                  <p:stCondLst>
                                    <p:cond delay="0"/>
                                  </p:stCondLst>
                                  <p:childTnLst>
                                    <p:set>
                                      <p:cBhvr>
                                        <p:cTn id="38" dur="1" fill="hold">
                                          <p:stCondLst>
                                            <p:cond delay="0"/>
                                          </p:stCondLst>
                                        </p:cTn>
                                        <p:tgtEl>
                                          <p:spTgt spid="6">
                                            <p:txEl>
                                              <p:pRg st="12" end="12"/>
                                            </p:txEl>
                                          </p:spTgt>
                                        </p:tgtEl>
                                        <p:attrNameLst>
                                          <p:attrName>style.visibility</p:attrName>
                                        </p:attrNameLst>
                                      </p:cBhvr>
                                      <p:to>
                                        <p:strVal val="visible"/>
                                      </p:to>
                                    </p:set>
                                    <p:animEffect transition="in" filter="checkerboard(across)">
                                      <p:cBhvr>
                                        <p:cTn id="39" dur="500"/>
                                        <p:tgtEl>
                                          <p:spTgt spid="6">
                                            <p:txEl>
                                              <p:pRg st="12" end="1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nodeType="clickEffect">
                                  <p:stCondLst>
                                    <p:cond delay="0"/>
                                  </p:stCondLst>
                                  <p:childTnLst>
                                    <p:set>
                                      <p:cBhvr>
                                        <p:cTn id="43" dur="1" fill="hold">
                                          <p:stCondLst>
                                            <p:cond delay="0"/>
                                          </p:stCondLst>
                                        </p:cTn>
                                        <p:tgtEl>
                                          <p:spTgt spid="6">
                                            <p:txEl>
                                              <p:pRg st="14" end="14"/>
                                            </p:txEl>
                                          </p:spTgt>
                                        </p:tgtEl>
                                        <p:attrNameLst>
                                          <p:attrName>style.visibility</p:attrName>
                                        </p:attrNameLst>
                                      </p:cBhvr>
                                      <p:to>
                                        <p:strVal val="visible"/>
                                      </p:to>
                                    </p:set>
                                    <p:animEffect transition="in" filter="checkerboard(across)">
                                      <p:cBhvr>
                                        <p:cTn id="44" dur="500"/>
                                        <p:tgtEl>
                                          <p:spTgt spid="6">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Number Placeholder 3"/>
          <p:cNvSpPr>
            <a:spLocks noGrp="1"/>
          </p:cNvSpPr>
          <p:nvPr>
            <p:ph type="sldNum" sz="quarter" idx="12"/>
          </p:nvPr>
        </p:nvSpPr>
        <p:spPr/>
        <p:txBody>
          <a:bodyPr/>
          <a:lstStyle/>
          <a:p>
            <a:pPr>
              <a:defRPr/>
            </a:pPr>
            <a:fld id="{97FC9602-2645-4EB8-A68A-388543B995DD}" type="slidenum">
              <a:rPr lang="en-US" smtClean="0"/>
              <a:pPr>
                <a:defRPr/>
              </a:pPr>
              <a:t>36</a:t>
            </a:fld>
            <a:endParaRPr lang="en-US" dirty="0" smtClean="0"/>
          </a:p>
        </p:txBody>
      </p:sp>
      <p:sp>
        <p:nvSpPr>
          <p:cNvPr id="52227" name="Rectangle 20"/>
          <p:cNvSpPr>
            <a:spLocks noGrp="1" noChangeArrowheads="1"/>
          </p:cNvSpPr>
          <p:nvPr>
            <p:ph type="title"/>
          </p:nvPr>
        </p:nvSpPr>
        <p:spPr bwMode="auto">
          <a:xfrm>
            <a:off x="457200" y="114300"/>
            <a:ext cx="8229600" cy="917575"/>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Summary</a:t>
            </a:r>
          </a:p>
        </p:txBody>
      </p:sp>
      <p:sp>
        <p:nvSpPr>
          <p:cNvPr id="50180" name="Text Box 6"/>
          <p:cNvSpPr txBox="1">
            <a:spLocks noChangeArrowheads="1"/>
          </p:cNvSpPr>
          <p:nvPr/>
        </p:nvSpPr>
        <p:spPr bwMode="auto">
          <a:xfrm>
            <a:off x="668338" y="1303338"/>
            <a:ext cx="7807325" cy="5016500"/>
          </a:xfrm>
          <a:prstGeom prst="rect">
            <a:avLst/>
          </a:prstGeom>
          <a:noFill/>
          <a:ln w="12700">
            <a:noFill/>
            <a:miter lim="800000"/>
            <a:headEnd type="none" w="sm" len="sm"/>
            <a:tailEnd type="none" w="sm" len="sm"/>
          </a:ln>
        </p:spPr>
        <p:txBody>
          <a:bodyPr>
            <a:spAutoFit/>
          </a:bodyPr>
          <a:lstStyle/>
          <a:p>
            <a:pPr marL="338138" indent="-338138">
              <a:spcBef>
                <a:spcPts val="2400"/>
              </a:spcBef>
              <a:buFont typeface="Arial" charset="0"/>
              <a:buChar char="•"/>
              <a:defRPr/>
            </a:pPr>
            <a:r>
              <a:rPr lang="en-US" dirty="0"/>
              <a:t>Objectives of the Officer Promotion System</a:t>
            </a:r>
          </a:p>
          <a:p>
            <a:pPr marL="338138" indent="-338138">
              <a:spcBef>
                <a:spcPts val="2400"/>
              </a:spcBef>
              <a:buFont typeface="Arial" charset="0"/>
              <a:buChar char="•"/>
              <a:defRPr/>
            </a:pPr>
            <a:r>
              <a:rPr lang="en-US" dirty="0"/>
              <a:t>Officer Promotion Policies</a:t>
            </a:r>
          </a:p>
          <a:p>
            <a:pPr marL="795338" lvl="1" indent="-338138">
              <a:spcBef>
                <a:spcPts val="600"/>
              </a:spcBef>
              <a:buFont typeface="Arial" charset="0"/>
              <a:buChar char="•"/>
              <a:defRPr/>
            </a:pPr>
            <a:r>
              <a:rPr lang="en-US" dirty="0"/>
              <a:t>Eligibility</a:t>
            </a:r>
          </a:p>
          <a:p>
            <a:pPr marL="795338" lvl="1" indent="-338138">
              <a:spcBef>
                <a:spcPts val="600"/>
              </a:spcBef>
              <a:buFont typeface="Arial" charset="0"/>
              <a:buChar char="•"/>
              <a:defRPr/>
            </a:pPr>
            <a:r>
              <a:rPr lang="en-US" dirty="0"/>
              <a:t>Non-selects</a:t>
            </a:r>
          </a:p>
          <a:p>
            <a:pPr marL="795338" lvl="1" indent="-338138">
              <a:spcBef>
                <a:spcPts val="600"/>
              </a:spcBef>
              <a:buFont typeface="Arial" charset="0"/>
              <a:buChar char="•"/>
              <a:defRPr/>
            </a:pPr>
            <a:r>
              <a:rPr lang="en-US" dirty="0"/>
              <a:t>Selective Continuation</a:t>
            </a:r>
          </a:p>
          <a:p>
            <a:pPr marL="338138" indent="-338138">
              <a:spcBef>
                <a:spcPts val="1800"/>
              </a:spcBef>
              <a:buFont typeface="Arial" charset="0"/>
              <a:buChar char="•"/>
              <a:defRPr/>
            </a:pPr>
            <a:r>
              <a:rPr lang="en-US" dirty="0"/>
              <a:t>Officer Promotion Systems</a:t>
            </a:r>
          </a:p>
          <a:p>
            <a:pPr lvl="1" indent="233363">
              <a:spcBef>
                <a:spcPts val="600"/>
              </a:spcBef>
              <a:buFont typeface="Arial" charset="0"/>
              <a:buChar char="•"/>
              <a:defRPr/>
            </a:pPr>
            <a:r>
              <a:rPr lang="en-US" dirty="0"/>
              <a:t>Decentralized</a:t>
            </a:r>
          </a:p>
          <a:p>
            <a:pPr marL="457200" lvl="2" indent="233363">
              <a:spcBef>
                <a:spcPts val="600"/>
              </a:spcBef>
              <a:buFont typeface="Arial" charset="0"/>
              <a:buChar char="•"/>
              <a:defRPr/>
            </a:pPr>
            <a:r>
              <a:rPr lang="en-US" dirty="0"/>
              <a:t>Presidential Appointment</a:t>
            </a:r>
          </a:p>
          <a:p>
            <a:pPr lvl="1" indent="233363">
              <a:spcBef>
                <a:spcPts val="600"/>
              </a:spcBef>
              <a:buFont typeface="Arial" charset="0"/>
              <a:buChar char="•"/>
              <a:defRPr/>
            </a:pPr>
            <a:r>
              <a:rPr lang="en-US" dirty="0"/>
              <a:t>Centralized</a:t>
            </a:r>
          </a:p>
          <a:p>
            <a:pPr marL="338138" indent="-338138">
              <a:spcBef>
                <a:spcPts val="1800"/>
              </a:spcBef>
              <a:buFont typeface="Arial" charset="0"/>
              <a:buChar char="•"/>
              <a:defRPr/>
            </a:pPr>
            <a:r>
              <a:rPr lang="en-US" dirty="0"/>
              <a:t>Responsibilities of the Battalion and Brigade S-1</a:t>
            </a:r>
          </a:p>
        </p:txBody>
      </p:sp>
    </p:spTree>
    <p:extLst>
      <p:ext uri="{BB962C8B-B14F-4D97-AF65-F5344CB8AC3E}">
        <p14:creationId xmlns:p14="http://schemas.microsoft.com/office/powerpoint/2010/main" val="1559395013"/>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8" descr="H:\TAGD\HRC-PDV-S\0 - Recorders\Pete\1-templates\graphics\DA seal.png"/>
          <p:cNvPicPr>
            <a:picLocks noChangeAspect="1" noChangeArrowheads="1"/>
          </p:cNvPicPr>
          <p:nvPr/>
        </p:nvPicPr>
        <p:blipFill>
          <a:blip r:embed="rId3" cstate="email"/>
          <a:srcRect/>
          <a:stretch>
            <a:fillRect/>
          </a:stretch>
        </p:blipFill>
        <p:spPr bwMode="auto">
          <a:xfrm>
            <a:off x="3105150" y="1952625"/>
            <a:ext cx="2933700" cy="2933700"/>
          </a:xfrm>
          <a:prstGeom prst="rect">
            <a:avLst/>
          </a:prstGeom>
          <a:noFill/>
          <a:ln w="9525">
            <a:noFill/>
            <a:miter lim="800000"/>
            <a:headEnd/>
            <a:tailEnd/>
          </a:ln>
        </p:spPr>
      </p:pic>
      <p:sp>
        <p:nvSpPr>
          <p:cNvPr id="54275" name="TextBox 6"/>
          <p:cNvSpPr txBox="1">
            <a:spLocks noChangeArrowheads="1"/>
          </p:cNvSpPr>
          <p:nvPr/>
        </p:nvSpPr>
        <p:spPr bwMode="auto">
          <a:xfrm>
            <a:off x="0" y="461963"/>
            <a:ext cx="9144000" cy="1138237"/>
          </a:xfrm>
          <a:prstGeom prst="rect">
            <a:avLst/>
          </a:prstGeom>
          <a:solidFill>
            <a:schemeClr val="bg1"/>
          </a:solidFill>
          <a:ln w="9525">
            <a:noFill/>
            <a:miter lim="800000"/>
            <a:headEnd/>
            <a:tailEnd/>
          </a:ln>
        </p:spPr>
        <p:txBody>
          <a:bodyPr>
            <a:spAutoFit/>
          </a:bodyPr>
          <a:lstStyle/>
          <a:p>
            <a:pPr algn="ctr"/>
            <a:r>
              <a:rPr lang="en-US" sz="3600" b="1"/>
              <a:t>DEPARTMENT OF THE ARMY </a:t>
            </a:r>
          </a:p>
          <a:p>
            <a:pPr algn="ctr"/>
            <a:r>
              <a:rPr lang="en-US" sz="3200" b="1"/>
              <a:t>SECRETARIAT FOR SELECTION BOARDS</a:t>
            </a:r>
          </a:p>
        </p:txBody>
      </p:sp>
      <p:sp>
        <p:nvSpPr>
          <p:cNvPr id="54276" name="TextBox 7"/>
          <p:cNvSpPr txBox="1">
            <a:spLocks noChangeArrowheads="1"/>
          </p:cNvSpPr>
          <p:nvPr/>
        </p:nvSpPr>
        <p:spPr bwMode="auto">
          <a:xfrm>
            <a:off x="0" y="5329238"/>
            <a:ext cx="9144000" cy="461962"/>
          </a:xfrm>
          <a:prstGeom prst="rect">
            <a:avLst/>
          </a:prstGeom>
          <a:solidFill>
            <a:schemeClr val="bg1"/>
          </a:solidFill>
          <a:ln w="9525">
            <a:noFill/>
            <a:miter lim="800000"/>
            <a:headEnd/>
            <a:tailEnd/>
          </a:ln>
        </p:spPr>
        <p:txBody>
          <a:bodyPr>
            <a:spAutoFit/>
          </a:bodyPr>
          <a:lstStyle/>
          <a:p>
            <a:pPr algn="ctr"/>
            <a:endParaRPr lang="en-US" b="1"/>
          </a:p>
        </p:txBody>
      </p:sp>
    </p:spTree>
    <p:extLst>
      <p:ext uri="{BB962C8B-B14F-4D97-AF65-F5344CB8AC3E}">
        <p14:creationId xmlns:p14="http://schemas.microsoft.com/office/powerpoint/2010/main" val="1466903673"/>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peter.norris\Desktop\IMGP3048.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3616113275"/>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6"/>
          <p:cNvSpPr>
            <a:spLocks noChangeArrowheads="1"/>
          </p:cNvSpPr>
          <p:nvPr/>
        </p:nvSpPr>
        <p:spPr bwMode="auto">
          <a:xfrm>
            <a:off x="3733800" y="1171575"/>
            <a:ext cx="5410200" cy="5622925"/>
          </a:xfrm>
          <a:prstGeom prst="rect">
            <a:avLst/>
          </a:prstGeom>
          <a:noFill/>
          <a:ln w="9525">
            <a:noFill/>
            <a:miter lim="800000"/>
            <a:headEnd/>
            <a:tailEnd/>
          </a:ln>
        </p:spPr>
        <p:txBody>
          <a:bodyPr lIns="84138" tIns="41275" rIns="84138" bIns="41275">
            <a:spAutoFit/>
          </a:bodyPr>
          <a:lstStyle/>
          <a:p>
            <a:pPr defTabSz="755650" eaLnBrk="0" hangingPunct="0">
              <a:buClr>
                <a:schemeClr val="tx1"/>
              </a:buClr>
            </a:pPr>
            <a:r>
              <a:rPr lang="en-US" sz="1800" u="sng"/>
              <a:t>Laws</a:t>
            </a:r>
            <a:endParaRPr lang="en-US" sz="1800"/>
          </a:p>
          <a:p>
            <a:pPr defTabSz="755650" eaLnBrk="0" hangingPunct="0">
              <a:buClr>
                <a:schemeClr val="tx1"/>
              </a:buClr>
            </a:pPr>
            <a:r>
              <a:rPr lang="en-US" sz="1800"/>
              <a:t>-  Title 10: United States Code - Armed Forces</a:t>
            </a:r>
          </a:p>
          <a:p>
            <a:pPr defTabSz="755650" eaLnBrk="0" hangingPunct="0">
              <a:buClr>
                <a:schemeClr val="tx1"/>
              </a:buClr>
            </a:pPr>
            <a:r>
              <a:rPr lang="en-US" sz="1800"/>
              <a:t>-  National Defense Authorization Act</a:t>
            </a:r>
          </a:p>
          <a:p>
            <a:pPr defTabSz="755650" eaLnBrk="0" hangingPunct="0">
              <a:buClr>
                <a:schemeClr val="tx1"/>
              </a:buClr>
            </a:pPr>
            <a:r>
              <a:rPr lang="en-US" sz="1800"/>
              <a:t>-  Goldwater-Nichols Act</a:t>
            </a:r>
          </a:p>
          <a:p>
            <a:pPr marL="831850" lvl="2" defTabSz="755650" eaLnBrk="0" hangingPunct="0">
              <a:buClr>
                <a:schemeClr val="tx1"/>
              </a:buClr>
            </a:pPr>
            <a:endParaRPr lang="en-US" sz="1800"/>
          </a:p>
          <a:p>
            <a:pPr defTabSz="755650" eaLnBrk="0" hangingPunct="0">
              <a:buClr>
                <a:schemeClr val="tx1"/>
              </a:buClr>
            </a:pPr>
            <a:r>
              <a:rPr lang="en-US" sz="1800" u="sng"/>
              <a:t>DoD Directives, Instructions &amp; Regulations</a:t>
            </a:r>
          </a:p>
          <a:p>
            <a:pPr defTabSz="755650" eaLnBrk="0" hangingPunct="0">
              <a:buClr>
                <a:schemeClr val="tx1"/>
              </a:buClr>
            </a:pPr>
            <a:r>
              <a:rPr lang="en-US" sz="1800"/>
              <a:t>-  Commissioned Officer Program Procedures</a:t>
            </a:r>
          </a:p>
          <a:p>
            <a:pPr defTabSz="755650" eaLnBrk="0" hangingPunct="0">
              <a:buClr>
                <a:schemeClr val="tx1"/>
              </a:buClr>
            </a:pPr>
            <a:endParaRPr lang="en-US" sz="1800" u="sng"/>
          </a:p>
          <a:p>
            <a:pPr defTabSz="755650" eaLnBrk="0" hangingPunct="0">
              <a:buClr>
                <a:schemeClr val="tx1"/>
              </a:buClr>
            </a:pPr>
            <a:r>
              <a:rPr lang="en-US" sz="1800" u="sng"/>
              <a:t>Department of the Army Memorandum</a:t>
            </a:r>
          </a:p>
          <a:p>
            <a:pPr defTabSz="755650" eaLnBrk="0" hangingPunct="0">
              <a:buClr>
                <a:schemeClr val="tx1"/>
              </a:buClr>
            </a:pPr>
            <a:r>
              <a:rPr lang="en-US"/>
              <a:t>-  </a:t>
            </a:r>
            <a:r>
              <a:rPr lang="en-US" sz="1800"/>
              <a:t>Policies and Procedures for Active/Reserve Component Officer Selection Boards</a:t>
            </a:r>
          </a:p>
          <a:p>
            <a:pPr marL="415925" lvl="1" defTabSz="755650" eaLnBrk="0" hangingPunct="0">
              <a:buClr>
                <a:schemeClr val="tx1"/>
              </a:buClr>
              <a:buFontTx/>
              <a:buChar char="•"/>
            </a:pPr>
            <a:endParaRPr lang="en-US" sz="1800"/>
          </a:p>
          <a:p>
            <a:pPr defTabSz="755650" eaLnBrk="0" hangingPunct="0">
              <a:buClr>
                <a:schemeClr val="tx1"/>
              </a:buClr>
            </a:pPr>
            <a:r>
              <a:rPr lang="en-US" sz="1800" u="sng"/>
              <a:t>Army Regulations/DA Pamphlets</a:t>
            </a:r>
          </a:p>
          <a:p>
            <a:pPr defTabSz="755650" eaLnBrk="0" hangingPunct="0">
              <a:buClr>
                <a:schemeClr val="tx1"/>
              </a:buClr>
            </a:pPr>
            <a:r>
              <a:rPr lang="en-US" sz="1800"/>
              <a:t>-  Officer/Enlisted Promotions</a:t>
            </a:r>
          </a:p>
          <a:p>
            <a:pPr defTabSz="755650" eaLnBrk="0" hangingPunct="0">
              <a:buClr>
                <a:schemeClr val="tx1"/>
              </a:buClr>
            </a:pPr>
            <a:r>
              <a:rPr lang="en-US"/>
              <a:t>-  Career Development Models</a:t>
            </a:r>
          </a:p>
          <a:p>
            <a:pPr defTabSz="755650" eaLnBrk="0" hangingPunct="0">
              <a:buClr>
                <a:schemeClr val="tx1"/>
              </a:buClr>
            </a:pPr>
            <a:endParaRPr lang="en-US" sz="1800"/>
          </a:p>
          <a:p>
            <a:pPr defTabSz="755650" eaLnBrk="0" hangingPunct="0">
              <a:buClr>
                <a:schemeClr val="tx1"/>
              </a:buClr>
            </a:pPr>
            <a:r>
              <a:rPr lang="en-US" u="sng"/>
              <a:t>Memorandum of Instruction</a:t>
            </a:r>
          </a:p>
          <a:p>
            <a:pPr defTabSz="755650" eaLnBrk="0" hangingPunct="0">
              <a:buClr>
                <a:schemeClr val="tx1"/>
              </a:buClr>
            </a:pPr>
            <a:r>
              <a:rPr lang="en-US" sz="1800"/>
              <a:t>-  Secretary of the Army</a:t>
            </a:r>
          </a:p>
          <a:p>
            <a:pPr defTabSz="755650" eaLnBrk="0" hangingPunct="0">
              <a:buClr>
                <a:schemeClr val="tx1"/>
              </a:buClr>
            </a:pPr>
            <a:r>
              <a:rPr lang="en-US" sz="1800"/>
              <a:t>-  Chief of Staff, Army</a:t>
            </a:r>
            <a:endParaRPr lang="en-US"/>
          </a:p>
          <a:p>
            <a:pPr defTabSz="755650" eaLnBrk="0" hangingPunct="0">
              <a:buClr>
                <a:schemeClr val="tx1"/>
              </a:buClr>
            </a:pPr>
            <a:r>
              <a:rPr lang="en-US" sz="1800"/>
              <a:t>-  DCS, G1 	</a:t>
            </a:r>
            <a:endParaRPr lang="en-US" sz="2600" i="1" u="sng">
              <a:solidFill>
                <a:srgbClr val="CC0000"/>
              </a:solidFill>
            </a:endParaRPr>
          </a:p>
        </p:txBody>
      </p:sp>
      <p:grpSp>
        <p:nvGrpSpPr>
          <p:cNvPr id="2" name="Group 7"/>
          <p:cNvGrpSpPr>
            <a:grpSpLocks/>
          </p:cNvGrpSpPr>
          <p:nvPr/>
        </p:nvGrpSpPr>
        <p:grpSpPr bwMode="auto">
          <a:xfrm>
            <a:off x="285750" y="1214438"/>
            <a:ext cx="1995488" cy="2209800"/>
            <a:chOff x="59" y="971"/>
            <a:chExt cx="1366" cy="1658"/>
          </a:xfrm>
        </p:grpSpPr>
        <p:sp useBgFill="1">
          <p:nvSpPr>
            <p:cNvPr id="1026056" name="Rectangle 8"/>
            <p:cNvSpPr>
              <a:spLocks noChangeArrowheads="1"/>
            </p:cNvSpPr>
            <p:nvPr/>
          </p:nvSpPr>
          <p:spPr bwMode="auto">
            <a:xfrm>
              <a:off x="59" y="971"/>
              <a:ext cx="1366" cy="1658"/>
            </a:xfrm>
            <a:prstGeom prst="rect">
              <a:avLst/>
            </a:prstGeom>
            <a:ln w="47625" cmpd="thickThin">
              <a:solidFill>
                <a:schemeClr val="tx1"/>
              </a:solidFill>
              <a:miter lim="800000"/>
              <a:headEnd/>
              <a:tailEnd/>
            </a:ln>
            <a:effectLst>
              <a:outerShdw dist="107763" dir="8100000" algn="ctr" rotWithShape="0">
                <a:srgbClr val="000099"/>
              </a:outerShdw>
            </a:effectLst>
          </p:spPr>
          <p:txBody>
            <a:bodyPr wrap="none" anchor="ctr"/>
            <a:lstStyle/>
            <a:p>
              <a:pPr>
                <a:lnSpc>
                  <a:spcPct val="90000"/>
                </a:lnSpc>
                <a:spcBef>
                  <a:spcPct val="20000"/>
                </a:spcBef>
                <a:buClr>
                  <a:srgbClr val="FFFF00"/>
                </a:buClr>
                <a:buFont typeface="Wingdings 2" pitchFamily="18" charset="2"/>
                <a:buNone/>
                <a:defRPr/>
              </a:pPr>
              <a:endParaRPr lang="en-US" dirty="0">
                <a:latin typeface="Arial" pitchFamily="34" charset="0"/>
                <a:cs typeface="Arial" pitchFamily="34" charset="0"/>
              </a:endParaRPr>
            </a:p>
          </p:txBody>
        </p:sp>
        <p:sp>
          <p:nvSpPr>
            <p:cNvPr id="1026057" name="Rectangle 9"/>
            <p:cNvSpPr>
              <a:spLocks noChangeArrowheads="1"/>
            </p:cNvSpPr>
            <p:nvPr/>
          </p:nvSpPr>
          <p:spPr bwMode="auto">
            <a:xfrm>
              <a:off x="87" y="1170"/>
              <a:ext cx="1306" cy="347"/>
            </a:xfrm>
            <a:prstGeom prst="rect">
              <a:avLst/>
            </a:prstGeom>
            <a:noFill/>
            <a:ln w="9525">
              <a:noFill/>
              <a:miter lim="800000"/>
              <a:headEnd/>
              <a:tailEnd/>
            </a:ln>
            <a:effectLst>
              <a:outerShdw dist="35921" dir="2700000" algn="ctr" rotWithShape="0">
                <a:srgbClr val="000099"/>
              </a:outerShdw>
            </a:effectLst>
          </p:spPr>
          <p:txBody>
            <a:bodyPr lIns="92075" tIns="46038" rIns="92075" bIns="46038">
              <a:spAutoFit/>
            </a:bodyPr>
            <a:lstStyle/>
            <a:p>
              <a:pPr eaLnBrk="0" hangingPunct="0">
                <a:spcBef>
                  <a:spcPct val="50000"/>
                </a:spcBef>
                <a:defRPr/>
              </a:pPr>
              <a:r>
                <a:rPr lang="en-US" i="1" dirty="0">
                  <a:latin typeface="Arial" pitchFamily="34" charset="0"/>
                  <a:cs typeface="Arial" pitchFamily="34" charset="0"/>
                </a:rPr>
                <a:t>      </a:t>
              </a:r>
              <a:endParaRPr lang="en-US" sz="1800" i="1" dirty="0">
                <a:latin typeface="Arial" pitchFamily="34" charset="0"/>
                <a:cs typeface="Arial" pitchFamily="34" charset="0"/>
              </a:endParaRPr>
            </a:p>
          </p:txBody>
        </p:sp>
      </p:grpSp>
      <p:sp>
        <p:nvSpPr>
          <p:cNvPr id="56324" name="Text Box 10"/>
          <p:cNvSpPr txBox="1">
            <a:spLocks noChangeArrowheads="1"/>
          </p:cNvSpPr>
          <p:nvPr/>
        </p:nvSpPr>
        <p:spPr bwMode="auto">
          <a:xfrm>
            <a:off x="750888" y="1290638"/>
            <a:ext cx="1360487" cy="762000"/>
          </a:xfrm>
          <a:prstGeom prst="rect">
            <a:avLst/>
          </a:prstGeom>
          <a:noFill/>
          <a:ln w="9525">
            <a:noFill/>
            <a:miter lim="800000"/>
            <a:headEnd/>
            <a:tailEnd/>
          </a:ln>
        </p:spPr>
        <p:txBody>
          <a:bodyPr>
            <a:spAutoFit/>
          </a:bodyPr>
          <a:lstStyle/>
          <a:p>
            <a:pPr eaLnBrk="0" hangingPunct="0">
              <a:spcBef>
                <a:spcPct val="50000"/>
              </a:spcBef>
            </a:pPr>
            <a:r>
              <a:rPr lang="en-US" i="1"/>
              <a:t>Title 10                         </a:t>
            </a:r>
            <a:br>
              <a:rPr lang="en-US" i="1"/>
            </a:br>
            <a:endParaRPr lang="en-US" sz="2000" i="1"/>
          </a:p>
        </p:txBody>
      </p:sp>
      <p:sp>
        <p:nvSpPr>
          <p:cNvPr id="56325" name="AutoShape 11"/>
          <p:cNvSpPr>
            <a:spLocks noChangeArrowheads="1"/>
          </p:cNvSpPr>
          <p:nvPr/>
        </p:nvSpPr>
        <p:spPr bwMode="auto">
          <a:xfrm>
            <a:off x="2643188" y="2584450"/>
            <a:ext cx="1014412" cy="234950"/>
          </a:xfrm>
          <a:prstGeom prst="rightArrow">
            <a:avLst>
              <a:gd name="adj1" fmla="val 50000"/>
              <a:gd name="adj2" fmla="val 73399"/>
            </a:avLst>
          </a:prstGeom>
          <a:solidFill>
            <a:srgbClr val="CC0000"/>
          </a:solidFill>
          <a:ln w="9525">
            <a:solidFill>
              <a:schemeClr val="tx1"/>
            </a:solidFill>
            <a:miter lim="800000"/>
            <a:headEnd/>
            <a:tailEnd/>
          </a:ln>
        </p:spPr>
        <p:txBody>
          <a:bodyPr wrap="none" anchor="ctr"/>
          <a:lstStyle/>
          <a:p>
            <a:pPr>
              <a:lnSpc>
                <a:spcPct val="90000"/>
              </a:lnSpc>
              <a:spcBef>
                <a:spcPct val="20000"/>
              </a:spcBef>
              <a:buClr>
                <a:srgbClr val="FFFF00"/>
              </a:buClr>
              <a:buFont typeface="Wingdings 2" pitchFamily="18" charset="2"/>
              <a:buNone/>
            </a:pPr>
            <a:endParaRPr lang="en-US"/>
          </a:p>
        </p:txBody>
      </p:sp>
      <p:grpSp>
        <p:nvGrpSpPr>
          <p:cNvPr id="3" name="Group 12"/>
          <p:cNvGrpSpPr>
            <a:grpSpLocks/>
          </p:cNvGrpSpPr>
          <p:nvPr/>
        </p:nvGrpSpPr>
        <p:grpSpPr bwMode="auto">
          <a:xfrm>
            <a:off x="514350" y="2052638"/>
            <a:ext cx="2114550" cy="2057400"/>
            <a:chOff x="59" y="971"/>
            <a:chExt cx="1366" cy="1658"/>
          </a:xfrm>
        </p:grpSpPr>
        <p:sp useBgFill="1">
          <p:nvSpPr>
            <p:cNvPr id="1026061" name="Rectangle 13"/>
            <p:cNvSpPr>
              <a:spLocks noChangeArrowheads="1"/>
            </p:cNvSpPr>
            <p:nvPr/>
          </p:nvSpPr>
          <p:spPr bwMode="auto">
            <a:xfrm>
              <a:off x="59" y="971"/>
              <a:ext cx="1366" cy="1658"/>
            </a:xfrm>
            <a:prstGeom prst="rect">
              <a:avLst/>
            </a:prstGeom>
            <a:ln w="47625" cmpd="thickThin">
              <a:solidFill>
                <a:schemeClr val="tx1"/>
              </a:solidFill>
              <a:miter lim="800000"/>
              <a:headEnd/>
              <a:tailEnd/>
            </a:ln>
            <a:effectLst>
              <a:outerShdw dist="107763" dir="8100000" algn="ctr" rotWithShape="0">
                <a:srgbClr val="000099"/>
              </a:outerShdw>
            </a:effectLst>
          </p:spPr>
          <p:txBody>
            <a:bodyPr wrap="none" anchor="ctr"/>
            <a:lstStyle/>
            <a:p>
              <a:pPr>
                <a:lnSpc>
                  <a:spcPct val="90000"/>
                </a:lnSpc>
                <a:spcBef>
                  <a:spcPct val="20000"/>
                </a:spcBef>
                <a:buClr>
                  <a:srgbClr val="FFFF00"/>
                </a:buClr>
                <a:buFont typeface="Wingdings 2" pitchFamily="18" charset="2"/>
                <a:buNone/>
                <a:defRPr/>
              </a:pPr>
              <a:endParaRPr lang="en-US" dirty="0">
                <a:latin typeface="Arial" pitchFamily="34" charset="0"/>
                <a:cs typeface="Arial" pitchFamily="34" charset="0"/>
              </a:endParaRPr>
            </a:p>
          </p:txBody>
        </p:sp>
        <p:sp>
          <p:nvSpPr>
            <p:cNvPr id="1026062" name="Rectangle 14"/>
            <p:cNvSpPr>
              <a:spLocks noChangeArrowheads="1"/>
            </p:cNvSpPr>
            <p:nvPr/>
          </p:nvSpPr>
          <p:spPr bwMode="auto">
            <a:xfrm>
              <a:off x="87" y="1171"/>
              <a:ext cx="1318" cy="374"/>
            </a:xfrm>
            <a:prstGeom prst="rect">
              <a:avLst/>
            </a:prstGeom>
            <a:noFill/>
            <a:ln w="9525">
              <a:noFill/>
              <a:miter lim="800000"/>
              <a:headEnd/>
              <a:tailEnd/>
            </a:ln>
            <a:effectLst>
              <a:outerShdw dist="35921" dir="2700000" algn="ctr" rotWithShape="0">
                <a:srgbClr val="000099"/>
              </a:outerShdw>
            </a:effectLst>
          </p:spPr>
          <p:txBody>
            <a:bodyPr lIns="92075" tIns="46038" rIns="92075" bIns="46038">
              <a:spAutoFit/>
            </a:bodyPr>
            <a:lstStyle/>
            <a:p>
              <a:pPr eaLnBrk="0" hangingPunct="0">
                <a:spcBef>
                  <a:spcPct val="50000"/>
                </a:spcBef>
                <a:defRPr/>
              </a:pPr>
              <a:r>
                <a:rPr lang="en-US" i="1" dirty="0">
                  <a:latin typeface="Arial" pitchFamily="34" charset="0"/>
                  <a:cs typeface="Arial" pitchFamily="34" charset="0"/>
                </a:rPr>
                <a:t>      </a:t>
              </a:r>
              <a:endParaRPr lang="en-US" sz="2000" i="1" dirty="0">
                <a:latin typeface="Arial" pitchFamily="34" charset="0"/>
                <a:cs typeface="Arial" pitchFamily="34" charset="0"/>
              </a:endParaRPr>
            </a:p>
          </p:txBody>
        </p:sp>
      </p:grpSp>
      <p:sp>
        <p:nvSpPr>
          <p:cNvPr id="56327" name="Text Box 15"/>
          <p:cNvSpPr txBox="1">
            <a:spLocks noChangeArrowheads="1"/>
          </p:cNvSpPr>
          <p:nvPr/>
        </p:nvSpPr>
        <p:spPr bwMode="auto">
          <a:xfrm>
            <a:off x="514350" y="2033588"/>
            <a:ext cx="2133600" cy="1016000"/>
          </a:xfrm>
          <a:prstGeom prst="rect">
            <a:avLst/>
          </a:prstGeom>
          <a:noFill/>
          <a:ln w="9525">
            <a:noFill/>
            <a:miter lim="800000"/>
            <a:headEnd/>
            <a:tailEnd/>
          </a:ln>
        </p:spPr>
        <p:txBody>
          <a:bodyPr>
            <a:spAutoFit/>
          </a:bodyPr>
          <a:lstStyle/>
          <a:p>
            <a:pPr algn="ctr" eaLnBrk="0" hangingPunct="0">
              <a:spcBef>
                <a:spcPct val="50000"/>
              </a:spcBef>
            </a:pPr>
            <a:r>
              <a:rPr lang="en-US" sz="2000" i="1"/>
              <a:t>DOD Instructions 1320.14</a:t>
            </a:r>
            <a:br>
              <a:rPr lang="en-US" sz="2000" i="1"/>
            </a:br>
            <a:endParaRPr lang="en-US" sz="2000" i="1"/>
          </a:p>
        </p:txBody>
      </p:sp>
      <p:grpSp>
        <p:nvGrpSpPr>
          <p:cNvPr id="4" name="Group 16"/>
          <p:cNvGrpSpPr>
            <a:grpSpLocks/>
          </p:cNvGrpSpPr>
          <p:nvPr/>
        </p:nvGrpSpPr>
        <p:grpSpPr bwMode="auto">
          <a:xfrm>
            <a:off x="742950" y="3124200"/>
            <a:ext cx="1981200" cy="1828800"/>
            <a:chOff x="59" y="971"/>
            <a:chExt cx="1366" cy="1658"/>
          </a:xfrm>
        </p:grpSpPr>
        <p:sp useBgFill="1">
          <p:nvSpPr>
            <p:cNvPr id="1026065" name="Rectangle 17"/>
            <p:cNvSpPr>
              <a:spLocks noChangeArrowheads="1"/>
            </p:cNvSpPr>
            <p:nvPr/>
          </p:nvSpPr>
          <p:spPr bwMode="auto">
            <a:xfrm>
              <a:off x="59" y="971"/>
              <a:ext cx="1366" cy="1658"/>
            </a:xfrm>
            <a:prstGeom prst="rect">
              <a:avLst/>
            </a:prstGeom>
            <a:ln w="47625" cmpd="thickThin">
              <a:solidFill>
                <a:schemeClr val="tx1"/>
              </a:solidFill>
              <a:miter lim="800000"/>
              <a:headEnd/>
              <a:tailEnd/>
            </a:ln>
            <a:effectLst>
              <a:outerShdw dist="107763" dir="8100000" algn="ctr" rotWithShape="0">
                <a:srgbClr val="000099"/>
              </a:outerShdw>
            </a:effectLst>
          </p:spPr>
          <p:txBody>
            <a:bodyPr wrap="none" anchor="ctr"/>
            <a:lstStyle/>
            <a:p>
              <a:pPr>
                <a:lnSpc>
                  <a:spcPct val="90000"/>
                </a:lnSpc>
                <a:spcBef>
                  <a:spcPct val="20000"/>
                </a:spcBef>
                <a:buClr>
                  <a:srgbClr val="FFFF00"/>
                </a:buClr>
                <a:buFont typeface="Wingdings 2" pitchFamily="18" charset="2"/>
                <a:buNone/>
                <a:defRPr/>
              </a:pPr>
              <a:endParaRPr lang="en-US" dirty="0">
                <a:latin typeface="Arial" pitchFamily="34" charset="0"/>
                <a:cs typeface="Arial" pitchFamily="34" charset="0"/>
              </a:endParaRPr>
            </a:p>
          </p:txBody>
        </p:sp>
        <p:sp>
          <p:nvSpPr>
            <p:cNvPr id="1026066" name="Rectangle 18"/>
            <p:cNvSpPr>
              <a:spLocks noChangeArrowheads="1"/>
            </p:cNvSpPr>
            <p:nvPr/>
          </p:nvSpPr>
          <p:spPr bwMode="auto">
            <a:xfrm>
              <a:off x="87" y="1170"/>
              <a:ext cx="1309" cy="360"/>
            </a:xfrm>
            <a:prstGeom prst="rect">
              <a:avLst/>
            </a:prstGeom>
            <a:noFill/>
            <a:ln w="9525">
              <a:noFill/>
              <a:miter lim="800000"/>
              <a:headEnd/>
              <a:tailEnd/>
            </a:ln>
            <a:effectLst>
              <a:outerShdw dist="35921" dir="2700000" algn="ctr" rotWithShape="0">
                <a:srgbClr val="000099"/>
              </a:outerShdw>
            </a:effectLst>
          </p:spPr>
          <p:txBody>
            <a:bodyPr lIns="92075" tIns="46038" rIns="92075" bIns="46038">
              <a:spAutoFit/>
            </a:bodyPr>
            <a:lstStyle/>
            <a:p>
              <a:pPr eaLnBrk="0" hangingPunct="0">
                <a:spcBef>
                  <a:spcPct val="50000"/>
                </a:spcBef>
                <a:defRPr/>
              </a:pPr>
              <a:endParaRPr lang="en-US" sz="2000" i="1" dirty="0">
                <a:latin typeface="Arial" pitchFamily="34" charset="0"/>
                <a:cs typeface="Arial" pitchFamily="34" charset="0"/>
              </a:endParaRPr>
            </a:p>
          </p:txBody>
        </p:sp>
      </p:grpSp>
      <p:sp>
        <p:nvSpPr>
          <p:cNvPr id="56329" name="Text Box 19"/>
          <p:cNvSpPr txBox="1">
            <a:spLocks noChangeArrowheads="1"/>
          </p:cNvSpPr>
          <p:nvPr/>
        </p:nvSpPr>
        <p:spPr bwMode="auto">
          <a:xfrm>
            <a:off x="685800" y="3200400"/>
            <a:ext cx="2057400" cy="701675"/>
          </a:xfrm>
          <a:prstGeom prst="rect">
            <a:avLst/>
          </a:prstGeom>
          <a:noFill/>
          <a:ln w="9525">
            <a:noFill/>
            <a:miter lim="800000"/>
            <a:headEnd/>
            <a:tailEnd/>
          </a:ln>
        </p:spPr>
        <p:txBody>
          <a:bodyPr>
            <a:spAutoFit/>
          </a:bodyPr>
          <a:lstStyle/>
          <a:p>
            <a:pPr algn="ctr" eaLnBrk="0" hangingPunct="0">
              <a:lnSpc>
                <a:spcPct val="75000"/>
              </a:lnSpc>
              <a:spcBef>
                <a:spcPct val="50000"/>
              </a:spcBef>
            </a:pPr>
            <a:r>
              <a:rPr lang="en-US" sz="2000" i="1"/>
              <a:t>DA Memo </a:t>
            </a:r>
          </a:p>
          <a:p>
            <a:pPr algn="ctr" eaLnBrk="0" hangingPunct="0">
              <a:lnSpc>
                <a:spcPct val="75000"/>
              </a:lnSpc>
              <a:spcBef>
                <a:spcPct val="50000"/>
              </a:spcBef>
            </a:pPr>
            <a:r>
              <a:rPr lang="en-US" sz="2000" i="1"/>
              <a:t>600-2, 600-4</a:t>
            </a:r>
            <a:endParaRPr lang="en-US"/>
          </a:p>
        </p:txBody>
      </p:sp>
      <p:sp useBgFill="1">
        <p:nvSpPr>
          <p:cNvPr id="1026068" name="Rectangle 20"/>
          <p:cNvSpPr>
            <a:spLocks noChangeArrowheads="1"/>
          </p:cNvSpPr>
          <p:nvPr/>
        </p:nvSpPr>
        <p:spPr bwMode="auto">
          <a:xfrm>
            <a:off x="971550" y="4186238"/>
            <a:ext cx="1981200" cy="1981200"/>
          </a:xfrm>
          <a:prstGeom prst="rect">
            <a:avLst/>
          </a:prstGeom>
          <a:ln w="47625" cmpd="thickThin">
            <a:solidFill>
              <a:schemeClr val="tx1"/>
            </a:solidFill>
            <a:miter lim="800000"/>
            <a:headEnd/>
            <a:tailEnd/>
          </a:ln>
          <a:effectLst>
            <a:outerShdw dist="107763" dir="8100000" algn="ctr" rotWithShape="0">
              <a:srgbClr val="000099"/>
            </a:outerShdw>
          </a:effectLst>
        </p:spPr>
        <p:txBody>
          <a:bodyPr wrap="none" anchor="ctr"/>
          <a:lstStyle/>
          <a:p>
            <a:pPr>
              <a:lnSpc>
                <a:spcPct val="90000"/>
              </a:lnSpc>
              <a:spcBef>
                <a:spcPct val="20000"/>
              </a:spcBef>
              <a:buClr>
                <a:srgbClr val="FFFF00"/>
              </a:buClr>
              <a:buFont typeface="Wingdings 2" pitchFamily="18" charset="2"/>
              <a:buNone/>
              <a:defRPr/>
            </a:pPr>
            <a:endParaRPr lang="en-US" dirty="0">
              <a:latin typeface="Arial" pitchFamily="34" charset="0"/>
              <a:cs typeface="Arial" pitchFamily="34" charset="0"/>
            </a:endParaRPr>
          </a:p>
        </p:txBody>
      </p:sp>
      <p:sp>
        <p:nvSpPr>
          <p:cNvPr id="56331" name="Rectangle 21"/>
          <p:cNvSpPr>
            <a:spLocks noChangeArrowheads="1"/>
          </p:cNvSpPr>
          <p:nvPr/>
        </p:nvSpPr>
        <p:spPr bwMode="auto">
          <a:xfrm>
            <a:off x="955675" y="4300538"/>
            <a:ext cx="1898650" cy="2093912"/>
          </a:xfrm>
          <a:prstGeom prst="rect">
            <a:avLst/>
          </a:prstGeom>
          <a:noFill/>
          <a:ln w="9525">
            <a:noFill/>
            <a:miter lim="800000"/>
            <a:headEnd/>
            <a:tailEnd/>
          </a:ln>
        </p:spPr>
        <p:txBody>
          <a:bodyPr lIns="92075" tIns="46038" rIns="92075" bIns="46038">
            <a:spAutoFit/>
          </a:bodyPr>
          <a:lstStyle/>
          <a:p>
            <a:pPr algn="ctr" eaLnBrk="0" hangingPunct="0">
              <a:lnSpc>
                <a:spcPct val="75000"/>
              </a:lnSpc>
              <a:spcBef>
                <a:spcPct val="50000"/>
              </a:spcBef>
            </a:pPr>
            <a:r>
              <a:rPr lang="en-US" sz="1600" i="1"/>
              <a:t>AR 600-8-29</a:t>
            </a:r>
          </a:p>
          <a:p>
            <a:pPr algn="ctr" eaLnBrk="0" hangingPunct="0">
              <a:lnSpc>
                <a:spcPct val="75000"/>
              </a:lnSpc>
              <a:spcBef>
                <a:spcPct val="50000"/>
              </a:spcBef>
            </a:pPr>
            <a:r>
              <a:rPr lang="en-US" sz="1600" i="1"/>
              <a:t>AR 600-8-19</a:t>
            </a:r>
          </a:p>
          <a:p>
            <a:pPr algn="ctr" eaLnBrk="0" hangingPunct="0">
              <a:lnSpc>
                <a:spcPct val="75000"/>
              </a:lnSpc>
              <a:spcBef>
                <a:spcPct val="50000"/>
              </a:spcBef>
            </a:pPr>
            <a:r>
              <a:rPr lang="en-US" sz="1600" i="1"/>
              <a:t>AR 135-155</a:t>
            </a:r>
          </a:p>
          <a:p>
            <a:pPr algn="ctr" eaLnBrk="0" hangingPunct="0">
              <a:lnSpc>
                <a:spcPct val="75000"/>
              </a:lnSpc>
              <a:spcBef>
                <a:spcPct val="50000"/>
              </a:spcBef>
            </a:pPr>
            <a:r>
              <a:rPr lang="en-US" sz="1600" i="1"/>
              <a:t>DA PAMs </a:t>
            </a:r>
          </a:p>
          <a:p>
            <a:pPr algn="ctr" eaLnBrk="0" hangingPunct="0">
              <a:spcBef>
                <a:spcPct val="50000"/>
              </a:spcBef>
            </a:pPr>
            <a:r>
              <a:rPr lang="en-US" sz="1600" i="1"/>
              <a:t>600-3, 600-4,  600-11, 600-25</a:t>
            </a:r>
            <a:r>
              <a:rPr lang="en-US" i="1"/>
              <a:t/>
            </a:r>
            <a:br>
              <a:rPr lang="en-US" i="1"/>
            </a:br>
            <a:endParaRPr lang="en-US" sz="1800" i="1"/>
          </a:p>
        </p:txBody>
      </p:sp>
      <p:sp>
        <p:nvSpPr>
          <p:cNvPr id="56332" name="AutoShape 22"/>
          <p:cNvSpPr>
            <a:spLocks noChangeArrowheads="1"/>
          </p:cNvSpPr>
          <p:nvPr/>
        </p:nvSpPr>
        <p:spPr bwMode="auto">
          <a:xfrm>
            <a:off x="2314575" y="1295400"/>
            <a:ext cx="1343025" cy="228600"/>
          </a:xfrm>
          <a:prstGeom prst="rightArrow">
            <a:avLst>
              <a:gd name="adj1" fmla="val 50000"/>
              <a:gd name="adj2" fmla="val 73138"/>
            </a:avLst>
          </a:prstGeom>
          <a:solidFill>
            <a:srgbClr val="CC0000"/>
          </a:solidFill>
          <a:ln w="9525">
            <a:solidFill>
              <a:schemeClr val="tx1"/>
            </a:solidFill>
            <a:miter lim="800000"/>
            <a:headEnd/>
            <a:tailEnd/>
          </a:ln>
        </p:spPr>
        <p:txBody>
          <a:bodyPr wrap="none" anchor="ctr"/>
          <a:lstStyle/>
          <a:p>
            <a:pPr>
              <a:lnSpc>
                <a:spcPct val="90000"/>
              </a:lnSpc>
              <a:spcBef>
                <a:spcPct val="20000"/>
              </a:spcBef>
              <a:buClr>
                <a:srgbClr val="FFFF00"/>
              </a:buClr>
              <a:buFont typeface="Wingdings 2" pitchFamily="18" charset="2"/>
              <a:buNone/>
            </a:pPr>
            <a:endParaRPr lang="en-US"/>
          </a:p>
        </p:txBody>
      </p:sp>
      <p:sp>
        <p:nvSpPr>
          <p:cNvPr id="56333" name="AutoShape 23"/>
          <p:cNvSpPr>
            <a:spLocks noChangeArrowheads="1"/>
          </p:cNvSpPr>
          <p:nvPr/>
        </p:nvSpPr>
        <p:spPr bwMode="auto">
          <a:xfrm>
            <a:off x="2741613" y="3429000"/>
            <a:ext cx="915987" cy="228600"/>
          </a:xfrm>
          <a:prstGeom prst="rightArrow">
            <a:avLst>
              <a:gd name="adj1" fmla="val 50000"/>
              <a:gd name="adj2" fmla="val 73071"/>
            </a:avLst>
          </a:prstGeom>
          <a:solidFill>
            <a:srgbClr val="CC0000"/>
          </a:solidFill>
          <a:ln w="9525">
            <a:solidFill>
              <a:schemeClr val="tx1"/>
            </a:solidFill>
            <a:miter lim="800000"/>
            <a:headEnd/>
            <a:tailEnd/>
          </a:ln>
        </p:spPr>
        <p:txBody>
          <a:bodyPr wrap="none" anchor="ctr"/>
          <a:lstStyle/>
          <a:p>
            <a:pPr>
              <a:lnSpc>
                <a:spcPct val="90000"/>
              </a:lnSpc>
              <a:spcBef>
                <a:spcPct val="20000"/>
              </a:spcBef>
              <a:buClr>
                <a:srgbClr val="FFFF00"/>
              </a:buClr>
              <a:buFont typeface="Wingdings 2" pitchFamily="18" charset="2"/>
              <a:buNone/>
            </a:pPr>
            <a:endParaRPr lang="en-US"/>
          </a:p>
        </p:txBody>
      </p:sp>
      <p:sp>
        <p:nvSpPr>
          <p:cNvPr id="56334" name="AutoShape 24"/>
          <p:cNvSpPr>
            <a:spLocks noChangeArrowheads="1"/>
          </p:cNvSpPr>
          <p:nvPr/>
        </p:nvSpPr>
        <p:spPr bwMode="auto">
          <a:xfrm>
            <a:off x="2981325" y="4541838"/>
            <a:ext cx="752475" cy="182562"/>
          </a:xfrm>
          <a:prstGeom prst="rightArrow">
            <a:avLst>
              <a:gd name="adj1" fmla="val 50000"/>
              <a:gd name="adj2" fmla="val 73428"/>
            </a:avLst>
          </a:prstGeom>
          <a:solidFill>
            <a:srgbClr val="CC0000"/>
          </a:solidFill>
          <a:ln w="9525">
            <a:solidFill>
              <a:schemeClr val="tx1"/>
            </a:solidFill>
            <a:miter lim="800000"/>
            <a:headEnd/>
            <a:tailEnd/>
          </a:ln>
        </p:spPr>
        <p:txBody>
          <a:bodyPr wrap="none" anchor="ctr"/>
          <a:lstStyle/>
          <a:p>
            <a:pPr>
              <a:lnSpc>
                <a:spcPct val="90000"/>
              </a:lnSpc>
              <a:spcBef>
                <a:spcPct val="20000"/>
              </a:spcBef>
              <a:buClr>
                <a:srgbClr val="FFFF00"/>
              </a:buClr>
              <a:buFont typeface="Wingdings 2" pitchFamily="18" charset="2"/>
              <a:buNone/>
            </a:pPr>
            <a:endParaRPr lang="en-US"/>
          </a:p>
        </p:txBody>
      </p:sp>
      <p:sp>
        <p:nvSpPr>
          <p:cNvPr id="56335" name="TextBox 22"/>
          <p:cNvSpPr txBox="1">
            <a:spLocks noChangeArrowheads="1"/>
          </p:cNvSpPr>
          <p:nvPr/>
        </p:nvSpPr>
        <p:spPr bwMode="auto">
          <a:xfrm>
            <a:off x="0" y="304800"/>
            <a:ext cx="9144000" cy="646113"/>
          </a:xfrm>
          <a:prstGeom prst="rect">
            <a:avLst/>
          </a:prstGeom>
          <a:solidFill>
            <a:schemeClr val="bg1"/>
          </a:solidFill>
          <a:ln w="9525">
            <a:noFill/>
            <a:miter lim="800000"/>
            <a:headEnd/>
            <a:tailEnd/>
          </a:ln>
        </p:spPr>
        <p:txBody>
          <a:bodyPr>
            <a:spAutoFit/>
          </a:bodyPr>
          <a:lstStyle/>
          <a:p>
            <a:pPr algn="ctr"/>
            <a:r>
              <a:rPr lang="en-US" sz="3600" b="1"/>
              <a:t>AUTHORITIES AND REFERENCES</a:t>
            </a:r>
          </a:p>
        </p:txBody>
      </p:sp>
    </p:spTree>
    <p:extLst>
      <p:ext uri="{BB962C8B-B14F-4D97-AF65-F5344CB8AC3E}">
        <p14:creationId xmlns:p14="http://schemas.microsoft.com/office/powerpoint/2010/main" val="842632541"/>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14"/>
          <p:cNvSpPr txBox="1">
            <a:spLocks noChangeArrowheads="1"/>
          </p:cNvSpPr>
          <p:nvPr/>
        </p:nvSpPr>
        <p:spPr bwMode="auto">
          <a:xfrm>
            <a:off x="6648450" y="1562100"/>
            <a:ext cx="3048000" cy="803275"/>
          </a:xfrm>
          <a:prstGeom prst="rect">
            <a:avLst/>
          </a:prstGeom>
          <a:noFill/>
          <a:ln w="9525">
            <a:noFill/>
            <a:miter lim="800000"/>
            <a:headEnd/>
            <a:tailEnd/>
          </a:ln>
        </p:spPr>
        <p:txBody>
          <a:bodyPr>
            <a:spAutoFit/>
          </a:bodyPr>
          <a:lstStyle/>
          <a:p>
            <a:pPr eaLnBrk="0" hangingPunct="0">
              <a:lnSpc>
                <a:spcPct val="90000"/>
              </a:lnSpc>
              <a:spcBef>
                <a:spcPct val="50000"/>
              </a:spcBef>
              <a:buClr>
                <a:srgbClr val="FFFF00"/>
              </a:buClr>
              <a:buFont typeface="Wingdings 2" pitchFamily="18" charset="2"/>
              <a:buNone/>
            </a:pPr>
            <a:endParaRPr lang="en-US" sz="1400" b="1" i="1">
              <a:solidFill>
                <a:srgbClr val="000000"/>
              </a:solidFill>
            </a:endParaRPr>
          </a:p>
          <a:p>
            <a:pPr eaLnBrk="0" hangingPunct="0">
              <a:lnSpc>
                <a:spcPct val="90000"/>
              </a:lnSpc>
              <a:spcBef>
                <a:spcPct val="50000"/>
              </a:spcBef>
              <a:buClr>
                <a:srgbClr val="FFFF00"/>
              </a:buClr>
              <a:buFont typeface="Wingdings 2" pitchFamily="18" charset="2"/>
              <a:buNone/>
            </a:pPr>
            <a:endParaRPr lang="en-US" b="1">
              <a:solidFill>
                <a:srgbClr val="000000"/>
              </a:solidFill>
            </a:endParaRPr>
          </a:p>
        </p:txBody>
      </p:sp>
      <p:grpSp>
        <p:nvGrpSpPr>
          <p:cNvPr id="2" name="Group 1054"/>
          <p:cNvGrpSpPr>
            <a:grpSpLocks/>
          </p:cNvGrpSpPr>
          <p:nvPr/>
        </p:nvGrpSpPr>
        <p:grpSpPr bwMode="auto">
          <a:xfrm>
            <a:off x="228600" y="1397000"/>
            <a:ext cx="9124950" cy="5175250"/>
            <a:chOff x="156" y="880"/>
            <a:chExt cx="5748" cy="3260"/>
          </a:xfrm>
        </p:grpSpPr>
        <p:sp>
          <p:nvSpPr>
            <p:cNvPr id="57355" name="Rectangle 3"/>
            <p:cNvSpPr>
              <a:spLocks noChangeArrowheads="1"/>
            </p:cNvSpPr>
            <p:nvPr/>
          </p:nvSpPr>
          <p:spPr bwMode="auto">
            <a:xfrm>
              <a:off x="2040" y="880"/>
              <a:ext cx="3864" cy="2530"/>
            </a:xfrm>
            <a:prstGeom prst="rect">
              <a:avLst/>
            </a:prstGeom>
            <a:noFill/>
            <a:ln w="9525">
              <a:noFill/>
              <a:miter lim="800000"/>
              <a:headEnd/>
              <a:tailEnd/>
            </a:ln>
          </p:spPr>
          <p:txBody>
            <a:bodyPr lIns="84138" tIns="41275" rIns="84138" bIns="41275">
              <a:spAutoFit/>
            </a:bodyPr>
            <a:lstStyle/>
            <a:p>
              <a:pPr defTabSz="755650" eaLnBrk="0" hangingPunct="0">
                <a:lnSpc>
                  <a:spcPct val="90000"/>
                </a:lnSpc>
                <a:spcBef>
                  <a:spcPct val="50000"/>
                </a:spcBef>
                <a:buClr>
                  <a:srgbClr val="000000"/>
                </a:buClr>
                <a:buFont typeface="Wingdings 2" pitchFamily="18" charset="2"/>
                <a:buNone/>
              </a:pPr>
              <a:r>
                <a:rPr lang="en-US" sz="1800" b="1" i="1" u="sng">
                  <a:solidFill>
                    <a:srgbClr val="008000"/>
                  </a:solidFill>
                </a:rPr>
                <a:t>COVER MEMO</a:t>
              </a:r>
            </a:p>
            <a:p>
              <a:pPr defTabSz="755650" eaLnBrk="0" hangingPunct="0">
                <a:lnSpc>
                  <a:spcPct val="90000"/>
                </a:lnSpc>
                <a:spcBef>
                  <a:spcPct val="50000"/>
                </a:spcBef>
                <a:buClr>
                  <a:srgbClr val="000000"/>
                </a:buClr>
                <a:buFontTx/>
                <a:buChar char="•"/>
              </a:pPr>
              <a:r>
                <a:rPr lang="en-US" sz="1800" b="1">
                  <a:solidFill>
                    <a:srgbClr val="CC0000"/>
                  </a:solidFill>
                </a:rPr>
                <a:t>  </a:t>
              </a:r>
              <a:r>
                <a:rPr lang="en-US" sz="1800" b="1" u="sng">
                  <a:solidFill>
                    <a:srgbClr val="CC0000"/>
                  </a:solidFill>
                </a:rPr>
                <a:t>Provides MAX &amp; MIN selection capability</a:t>
              </a:r>
            </a:p>
            <a:p>
              <a:pPr defTabSz="755650" eaLnBrk="0" hangingPunct="0">
                <a:lnSpc>
                  <a:spcPct val="90000"/>
                </a:lnSpc>
                <a:spcBef>
                  <a:spcPct val="50000"/>
                </a:spcBef>
                <a:buClr>
                  <a:srgbClr val="000000"/>
                </a:buClr>
                <a:buFontTx/>
                <a:buChar char="•"/>
              </a:pPr>
              <a:r>
                <a:rPr lang="en-US" sz="1800" b="1">
                  <a:solidFill>
                    <a:srgbClr val="CC0000"/>
                  </a:solidFill>
                </a:rPr>
                <a:t>  </a:t>
              </a:r>
              <a:r>
                <a:rPr lang="en-US" sz="1800" b="1" u="sng">
                  <a:solidFill>
                    <a:srgbClr val="CC0000"/>
                  </a:solidFill>
                </a:rPr>
                <a:t>Provides Special Skill Requirements</a:t>
              </a:r>
            </a:p>
            <a:p>
              <a:pPr defTabSz="755650" eaLnBrk="0" hangingPunct="0">
                <a:lnSpc>
                  <a:spcPct val="90000"/>
                </a:lnSpc>
                <a:spcBef>
                  <a:spcPct val="50000"/>
                </a:spcBef>
                <a:buClr>
                  <a:srgbClr val="000000"/>
                </a:buClr>
                <a:buFontTx/>
                <a:buChar char="•"/>
              </a:pPr>
              <a:r>
                <a:rPr lang="en-US" sz="1800" b="1">
                  <a:solidFill>
                    <a:srgbClr val="000000"/>
                  </a:solidFill>
                </a:rPr>
                <a:t>  Authority for Board</a:t>
              </a:r>
            </a:p>
            <a:p>
              <a:pPr defTabSz="755650" eaLnBrk="0" hangingPunct="0">
                <a:lnSpc>
                  <a:spcPct val="90000"/>
                </a:lnSpc>
                <a:spcBef>
                  <a:spcPct val="40000"/>
                </a:spcBef>
                <a:buClr>
                  <a:srgbClr val="000000"/>
                </a:buClr>
                <a:buFontTx/>
                <a:buChar char="•"/>
              </a:pPr>
              <a:r>
                <a:rPr lang="en-US" sz="1800" b="1">
                  <a:solidFill>
                    <a:srgbClr val="000000"/>
                  </a:solidFill>
                </a:rPr>
                <a:t>  Board Mission</a:t>
              </a:r>
            </a:p>
            <a:p>
              <a:pPr defTabSz="755650" eaLnBrk="0" hangingPunct="0">
                <a:lnSpc>
                  <a:spcPct val="90000"/>
                </a:lnSpc>
                <a:spcBef>
                  <a:spcPct val="40000"/>
                </a:spcBef>
                <a:buClr>
                  <a:srgbClr val="000000"/>
                </a:buClr>
                <a:buFontTx/>
                <a:buChar char="•"/>
              </a:pPr>
              <a:r>
                <a:rPr lang="en-US" sz="1800" b="1">
                  <a:solidFill>
                    <a:srgbClr val="000000"/>
                  </a:solidFill>
                </a:rPr>
                <a:t>  Defines Zones of Consideration </a:t>
              </a:r>
            </a:p>
            <a:p>
              <a:pPr defTabSz="755650" eaLnBrk="0" hangingPunct="0">
                <a:lnSpc>
                  <a:spcPct val="90000"/>
                </a:lnSpc>
                <a:spcBef>
                  <a:spcPct val="40000"/>
                </a:spcBef>
                <a:buClr>
                  <a:srgbClr val="000000"/>
                </a:buClr>
                <a:buFontTx/>
                <a:buChar char="•"/>
              </a:pPr>
              <a:r>
                <a:rPr lang="en-US" sz="1800" b="1">
                  <a:solidFill>
                    <a:srgbClr val="000000"/>
                  </a:solidFill>
                </a:rPr>
                <a:t>  OER Cut-off Authority</a:t>
              </a:r>
            </a:p>
            <a:p>
              <a:pPr defTabSz="755650" eaLnBrk="0" hangingPunct="0">
                <a:lnSpc>
                  <a:spcPct val="90000"/>
                </a:lnSpc>
                <a:spcBef>
                  <a:spcPct val="40000"/>
                </a:spcBef>
                <a:buClr>
                  <a:srgbClr val="000000"/>
                </a:buClr>
                <a:buFontTx/>
                <a:buChar char="•"/>
              </a:pPr>
              <a:r>
                <a:rPr lang="en-US" sz="1800" b="1">
                  <a:solidFill>
                    <a:srgbClr val="000000"/>
                  </a:solidFill>
                </a:rPr>
                <a:t>  Additional Guidance from SA as required </a:t>
              </a:r>
            </a:p>
            <a:p>
              <a:pPr defTabSz="755650" eaLnBrk="0" hangingPunct="0">
                <a:lnSpc>
                  <a:spcPct val="90000"/>
                </a:lnSpc>
                <a:spcBef>
                  <a:spcPct val="40000"/>
                </a:spcBef>
                <a:buClr>
                  <a:srgbClr val="000000"/>
                </a:buClr>
                <a:buFont typeface="Wingdings 2" pitchFamily="18" charset="2"/>
                <a:buNone/>
              </a:pPr>
              <a:r>
                <a:rPr lang="en-US" sz="1800" b="1" i="1">
                  <a:solidFill>
                    <a:srgbClr val="000000"/>
                  </a:solidFill>
                </a:rPr>
                <a:t>     (OER, Training Base, Reserve Component Duty)</a:t>
              </a:r>
            </a:p>
            <a:p>
              <a:pPr defTabSz="755650" eaLnBrk="0" hangingPunct="0">
                <a:lnSpc>
                  <a:spcPct val="90000"/>
                </a:lnSpc>
                <a:spcBef>
                  <a:spcPct val="40000"/>
                </a:spcBef>
                <a:buClr>
                  <a:srgbClr val="000000"/>
                </a:buClr>
                <a:buFontTx/>
                <a:buChar char="•"/>
              </a:pPr>
              <a:r>
                <a:rPr lang="en-US" sz="1800" b="1">
                  <a:solidFill>
                    <a:srgbClr val="000000"/>
                  </a:solidFill>
                </a:rPr>
                <a:t>  Joint Duty Goals</a:t>
              </a:r>
            </a:p>
            <a:p>
              <a:pPr defTabSz="755650" eaLnBrk="0" hangingPunct="0">
                <a:lnSpc>
                  <a:spcPct val="90000"/>
                </a:lnSpc>
                <a:spcBef>
                  <a:spcPct val="40000"/>
                </a:spcBef>
                <a:buClr>
                  <a:srgbClr val="000000"/>
                </a:buClr>
                <a:buFontTx/>
                <a:buChar char="•"/>
              </a:pPr>
              <a:r>
                <a:rPr lang="en-US" sz="1800" b="1">
                  <a:solidFill>
                    <a:srgbClr val="000000"/>
                  </a:solidFill>
                </a:rPr>
                <a:t>  EO Information</a:t>
              </a:r>
            </a:p>
          </p:txBody>
        </p:sp>
        <p:sp>
          <p:nvSpPr>
            <p:cNvPr id="57356" name="Rectangle 4"/>
            <p:cNvSpPr>
              <a:spLocks noChangeArrowheads="1"/>
            </p:cNvSpPr>
            <p:nvPr/>
          </p:nvSpPr>
          <p:spPr bwMode="auto">
            <a:xfrm>
              <a:off x="2040" y="3454"/>
              <a:ext cx="3264" cy="428"/>
            </a:xfrm>
            <a:prstGeom prst="rect">
              <a:avLst/>
            </a:prstGeom>
            <a:noFill/>
            <a:ln w="9525">
              <a:noFill/>
              <a:miter lim="800000"/>
              <a:headEnd/>
              <a:tailEnd/>
            </a:ln>
          </p:spPr>
          <p:txBody>
            <a:bodyPr lIns="84138" tIns="41275" rIns="84138" bIns="41275">
              <a:spAutoFit/>
            </a:bodyPr>
            <a:lstStyle/>
            <a:p>
              <a:pPr defTabSz="755650" eaLnBrk="0" hangingPunct="0">
                <a:lnSpc>
                  <a:spcPct val="90000"/>
                </a:lnSpc>
                <a:spcBef>
                  <a:spcPct val="50000"/>
                </a:spcBef>
                <a:buClr>
                  <a:srgbClr val="000000"/>
                </a:buClr>
                <a:buFont typeface="Wingdings 2" pitchFamily="18" charset="2"/>
                <a:buNone/>
              </a:pPr>
              <a:r>
                <a:rPr lang="en-US" b="1" i="1" u="sng">
                  <a:solidFill>
                    <a:srgbClr val="008000"/>
                  </a:solidFill>
                </a:rPr>
                <a:t>ENCLOSURES</a:t>
              </a:r>
            </a:p>
            <a:p>
              <a:pPr defTabSz="755650" eaLnBrk="0" hangingPunct="0">
                <a:lnSpc>
                  <a:spcPct val="75000"/>
                </a:lnSpc>
                <a:spcBef>
                  <a:spcPct val="50000"/>
                </a:spcBef>
                <a:buClr>
                  <a:srgbClr val="000000"/>
                </a:buClr>
                <a:buFontTx/>
                <a:buChar char="•"/>
              </a:pPr>
              <a:r>
                <a:rPr lang="en-US" b="1" i="1">
                  <a:solidFill>
                    <a:srgbClr val="000000"/>
                  </a:solidFill>
                </a:rPr>
                <a:t>  </a:t>
              </a:r>
              <a:r>
                <a:rPr lang="en-US" b="1">
                  <a:solidFill>
                    <a:srgbClr val="000000"/>
                  </a:solidFill>
                </a:rPr>
                <a:t>DA Memo 600-2/600-4 (with DODI 1320.14)</a:t>
              </a:r>
              <a:endParaRPr lang="en-US" b="1" i="1">
                <a:solidFill>
                  <a:srgbClr val="000000"/>
                </a:solidFill>
              </a:endParaRPr>
            </a:p>
          </p:txBody>
        </p:sp>
        <p:sp useBgFill="1">
          <p:nvSpPr>
            <p:cNvPr id="893957" name="Rectangle 5"/>
            <p:cNvSpPr>
              <a:spLocks noChangeArrowheads="1"/>
            </p:cNvSpPr>
            <p:nvPr/>
          </p:nvSpPr>
          <p:spPr bwMode="auto">
            <a:xfrm>
              <a:off x="156" y="1356"/>
              <a:ext cx="1364" cy="1656"/>
            </a:xfrm>
            <a:prstGeom prst="rect">
              <a:avLst/>
            </a:prstGeom>
            <a:ln w="50800">
              <a:solidFill>
                <a:schemeClr val="tx1"/>
              </a:solidFill>
              <a:miter lim="800000"/>
              <a:headEnd/>
              <a:tailEnd/>
            </a:ln>
            <a:effectLst>
              <a:outerShdw dist="107763" dir="13500000" algn="ctr" rotWithShape="0">
                <a:schemeClr val="bg2"/>
              </a:outerShdw>
            </a:effectLst>
          </p:spPr>
          <p:txBody>
            <a:bodyPr wrap="none" anchor="ctr"/>
            <a:lstStyle/>
            <a:p>
              <a:pPr eaLnBrk="0" hangingPunct="0">
                <a:lnSpc>
                  <a:spcPct val="90000"/>
                </a:lnSpc>
                <a:buClr>
                  <a:srgbClr val="FFFF00"/>
                </a:buClr>
                <a:buFont typeface="Wingdings 2" pitchFamily="18" charset="2"/>
                <a:buNone/>
                <a:defRPr/>
              </a:pPr>
              <a:endParaRPr lang="en-US" sz="3200" b="1" dirty="0">
                <a:solidFill>
                  <a:srgbClr val="000000"/>
                </a:solidFill>
                <a:latin typeface="Arial" pitchFamily="34" charset="0"/>
                <a:cs typeface="Arial" pitchFamily="34" charset="0"/>
              </a:endParaRPr>
            </a:p>
          </p:txBody>
        </p:sp>
        <p:sp>
          <p:nvSpPr>
            <p:cNvPr id="57358" name="Rectangle 6"/>
            <p:cNvSpPr>
              <a:spLocks noChangeArrowheads="1"/>
            </p:cNvSpPr>
            <p:nvPr/>
          </p:nvSpPr>
          <p:spPr bwMode="auto">
            <a:xfrm>
              <a:off x="252" y="1404"/>
              <a:ext cx="1309" cy="233"/>
            </a:xfrm>
            <a:prstGeom prst="rect">
              <a:avLst/>
            </a:prstGeom>
            <a:noFill/>
            <a:ln w="9525">
              <a:noFill/>
              <a:miter lim="800000"/>
              <a:headEnd/>
              <a:tailEnd/>
            </a:ln>
          </p:spPr>
          <p:txBody>
            <a:bodyPr lIns="92075" tIns="46038" rIns="92075" bIns="46038">
              <a:spAutoFit/>
            </a:bodyPr>
            <a:lstStyle/>
            <a:p>
              <a:pPr eaLnBrk="0" hangingPunct="0">
                <a:lnSpc>
                  <a:spcPct val="90000"/>
                </a:lnSpc>
                <a:spcBef>
                  <a:spcPct val="50000"/>
                </a:spcBef>
                <a:buClr>
                  <a:srgbClr val="FFFF00"/>
                </a:buClr>
                <a:buFont typeface="Wingdings 2" pitchFamily="18" charset="2"/>
                <a:buNone/>
              </a:pPr>
              <a:r>
                <a:rPr lang="en-US" sz="2000" b="1" i="1">
                  <a:solidFill>
                    <a:srgbClr val="000000"/>
                  </a:solidFill>
                </a:rPr>
                <a:t>ENCLOSURES</a:t>
              </a:r>
            </a:p>
          </p:txBody>
        </p:sp>
        <p:grpSp>
          <p:nvGrpSpPr>
            <p:cNvPr id="3" name="Group 1032"/>
            <p:cNvGrpSpPr>
              <a:grpSpLocks/>
            </p:cNvGrpSpPr>
            <p:nvPr/>
          </p:nvGrpSpPr>
          <p:grpSpPr bwMode="auto">
            <a:xfrm>
              <a:off x="252" y="2940"/>
              <a:ext cx="1539" cy="1200"/>
              <a:chOff x="672" y="3072"/>
              <a:chExt cx="1680" cy="1055"/>
            </a:xfrm>
          </p:grpSpPr>
          <p:sp>
            <p:nvSpPr>
              <p:cNvPr id="57360" name="Freeform 1033"/>
              <p:cNvSpPr>
                <a:spLocks/>
              </p:cNvSpPr>
              <p:nvPr/>
            </p:nvSpPr>
            <p:spPr bwMode="auto">
              <a:xfrm>
                <a:off x="673" y="3072"/>
                <a:ext cx="1679" cy="1054"/>
              </a:xfrm>
              <a:custGeom>
                <a:avLst/>
                <a:gdLst>
                  <a:gd name="T0" fmla="*/ 0 w 1679"/>
                  <a:gd name="T1" fmla="*/ 15 h 1054"/>
                  <a:gd name="T2" fmla="*/ 23 w 1679"/>
                  <a:gd name="T3" fmla="*/ 115 h 1054"/>
                  <a:gd name="T4" fmla="*/ 57 w 1679"/>
                  <a:gd name="T5" fmla="*/ 180 h 1054"/>
                  <a:gd name="T6" fmla="*/ 94 w 1679"/>
                  <a:gd name="T7" fmla="*/ 248 h 1054"/>
                  <a:gd name="T8" fmla="*/ 144 w 1679"/>
                  <a:gd name="T9" fmla="*/ 313 h 1054"/>
                  <a:gd name="T10" fmla="*/ 202 w 1679"/>
                  <a:gd name="T11" fmla="*/ 384 h 1054"/>
                  <a:gd name="T12" fmla="*/ 282 w 1679"/>
                  <a:gd name="T13" fmla="*/ 462 h 1054"/>
                  <a:gd name="T14" fmla="*/ 390 w 1679"/>
                  <a:gd name="T15" fmla="*/ 558 h 1054"/>
                  <a:gd name="T16" fmla="*/ 500 w 1679"/>
                  <a:gd name="T17" fmla="*/ 640 h 1054"/>
                  <a:gd name="T18" fmla="*/ 602 w 1679"/>
                  <a:gd name="T19" fmla="*/ 705 h 1054"/>
                  <a:gd name="T20" fmla="*/ 720 w 1679"/>
                  <a:gd name="T21" fmla="*/ 766 h 1054"/>
                  <a:gd name="T22" fmla="*/ 830 w 1679"/>
                  <a:gd name="T23" fmla="*/ 813 h 1054"/>
                  <a:gd name="T24" fmla="*/ 943 w 1679"/>
                  <a:gd name="T25" fmla="*/ 846 h 1054"/>
                  <a:gd name="T26" fmla="*/ 1070 w 1679"/>
                  <a:gd name="T27" fmla="*/ 872 h 1054"/>
                  <a:gd name="T28" fmla="*/ 1181 w 1679"/>
                  <a:gd name="T29" fmla="*/ 873 h 1054"/>
                  <a:gd name="T30" fmla="*/ 1248 w 1679"/>
                  <a:gd name="T31" fmla="*/ 871 h 1054"/>
                  <a:gd name="T32" fmla="*/ 1267 w 1679"/>
                  <a:gd name="T33" fmla="*/ 1034 h 1054"/>
                  <a:gd name="T34" fmla="*/ 1315 w 1679"/>
                  <a:gd name="T35" fmla="*/ 979 h 1054"/>
                  <a:gd name="T36" fmla="*/ 1377 w 1679"/>
                  <a:gd name="T37" fmla="*/ 930 h 1054"/>
                  <a:gd name="T38" fmla="*/ 1439 w 1679"/>
                  <a:gd name="T39" fmla="*/ 888 h 1054"/>
                  <a:gd name="T40" fmla="*/ 1513 w 1679"/>
                  <a:gd name="T41" fmla="*/ 851 h 1054"/>
                  <a:gd name="T42" fmla="*/ 1626 w 1679"/>
                  <a:gd name="T43" fmla="*/ 814 h 1054"/>
                  <a:gd name="T44" fmla="*/ 1640 w 1679"/>
                  <a:gd name="T45" fmla="*/ 773 h 1054"/>
                  <a:gd name="T46" fmla="*/ 1552 w 1679"/>
                  <a:gd name="T47" fmla="*/ 736 h 1054"/>
                  <a:gd name="T48" fmla="*/ 1490 w 1679"/>
                  <a:gd name="T49" fmla="*/ 700 h 1054"/>
                  <a:gd name="T50" fmla="*/ 1439 w 1679"/>
                  <a:gd name="T51" fmla="*/ 661 h 1054"/>
                  <a:gd name="T52" fmla="*/ 1390 w 1679"/>
                  <a:gd name="T53" fmla="*/ 616 h 1054"/>
                  <a:gd name="T54" fmla="*/ 1341 w 1679"/>
                  <a:gd name="T55" fmla="*/ 557 h 1054"/>
                  <a:gd name="T56" fmla="*/ 1261 w 1679"/>
                  <a:gd name="T57" fmla="*/ 539 h 1054"/>
                  <a:gd name="T58" fmla="*/ 1235 w 1679"/>
                  <a:gd name="T59" fmla="*/ 695 h 1054"/>
                  <a:gd name="T60" fmla="*/ 1099 w 1679"/>
                  <a:gd name="T61" fmla="*/ 682 h 1054"/>
                  <a:gd name="T62" fmla="*/ 972 w 1679"/>
                  <a:gd name="T63" fmla="*/ 661 h 1054"/>
                  <a:gd name="T64" fmla="*/ 863 w 1679"/>
                  <a:gd name="T65" fmla="*/ 635 h 1054"/>
                  <a:gd name="T66" fmla="*/ 739 w 1679"/>
                  <a:gd name="T67" fmla="*/ 595 h 1054"/>
                  <a:gd name="T68" fmla="*/ 628 w 1679"/>
                  <a:gd name="T69" fmla="*/ 548 h 1054"/>
                  <a:gd name="T70" fmla="*/ 530 w 1679"/>
                  <a:gd name="T71" fmla="*/ 500 h 1054"/>
                  <a:gd name="T72" fmla="*/ 429 w 1679"/>
                  <a:gd name="T73" fmla="*/ 430 h 1054"/>
                  <a:gd name="T74" fmla="*/ 330 w 1679"/>
                  <a:gd name="T75" fmla="*/ 363 h 1054"/>
                  <a:gd name="T76" fmla="*/ 220 w 1679"/>
                  <a:gd name="T77" fmla="*/ 277 h 1054"/>
                  <a:gd name="T78" fmla="*/ 142 w 1679"/>
                  <a:gd name="T79" fmla="*/ 205 h 1054"/>
                  <a:gd name="T80" fmla="*/ 97 w 1679"/>
                  <a:gd name="T81" fmla="*/ 147 h 1054"/>
                  <a:gd name="T82" fmla="*/ 66 w 1679"/>
                  <a:gd name="T83" fmla="*/ 90 h 10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679"/>
                  <a:gd name="T127" fmla="*/ 0 h 1054"/>
                  <a:gd name="T128" fmla="*/ 1679 w 1679"/>
                  <a:gd name="T129" fmla="*/ 1054 h 105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679" h="1054">
                    <a:moveTo>
                      <a:pt x="25" y="0"/>
                    </a:moveTo>
                    <a:lnTo>
                      <a:pt x="0" y="15"/>
                    </a:lnTo>
                    <a:lnTo>
                      <a:pt x="14" y="77"/>
                    </a:lnTo>
                    <a:lnTo>
                      <a:pt x="23" y="115"/>
                    </a:lnTo>
                    <a:lnTo>
                      <a:pt x="41" y="151"/>
                    </a:lnTo>
                    <a:lnTo>
                      <a:pt x="57" y="180"/>
                    </a:lnTo>
                    <a:lnTo>
                      <a:pt x="76" y="217"/>
                    </a:lnTo>
                    <a:lnTo>
                      <a:pt x="94" y="248"/>
                    </a:lnTo>
                    <a:lnTo>
                      <a:pt x="122" y="283"/>
                    </a:lnTo>
                    <a:lnTo>
                      <a:pt x="144" y="313"/>
                    </a:lnTo>
                    <a:lnTo>
                      <a:pt x="166" y="345"/>
                    </a:lnTo>
                    <a:lnTo>
                      <a:pt x="202" y="384"/>
                    </a:lnTo>
                    <a:lnTo>
                      <a:pt x="239" y="419"/>
                    </a:lnTo>
                    <a:lnTo>
                      <a:pt x="282" y="462"/>
                    </a:lnTo>
                    <a:lnTo>
                      <a:pt x="340" y="517"/>
                    </a:lnTo>
                    <a:lnTo>
                      <a:pt x="390" y="558"/>
                    </a:lnTo>
                    <a:lnTo>
                      <a:pt x="437" y="591"/>
                    </a:lnTo>
                    <a:lnTo>
                      <a:pt x="500" y="640"/>
                    </a:lnTo>
                    <a:lnTo>
                      <a:pt x="551" y="674"/>
                    </a:lnTo>
                    <a:lnTo>
                      <a:pt x="602" y="705"/>
                    </a:lnTo>
                    <a:lnTo>
                      <a:pt x="657" y="734"/>
                    </a:lnTo>
                    <a:lnTo>
                      <a:pt x="720" y="766"/>
                    </a:lnTo>
                    <a:lnTo>
                      <a:pt x="773" y="790"/>
                    </a:lnTo>
                    <a:lnTo>
                      <a:pt x="830" y="813"/>
                    </a:lnTo>
                    <a:lnTo>
                      <a:pt x="885" y="830"/>
                    </a:lnTo>
                    <a:lnTo>
                      <a:pt x="943" y="846"/>
                    </a:lnTo>
                    <a:lnTo>
                      <a:pt x="1001" y="861"/>
                    </a:lnTo>
                    <a:lnTo>
                      <a:pt x="1070" y="872"/>
                    </a:lnTo>
                    <a:lnTo>
                      <a:pt x="1124" y="872"/>
                    </a:lnTo>
                    <a:lnTo>
                      <a:pt x="1181" y="873"/>
                    </a:lnTo>
                    <a:lnTo>
                      <a:pt x="1225" y="873"/>
                    </a:lnTo>
                    <a:lnTo>
                      <a:pt x="1248" y="871"/>
                    </a:lnTo>
                    <a:lnTo>
                      <a:pt x="1229" y="1053"/>
                    </a:lnTo>
                    <a:lnTo>
                      <a:pt x="1267" y="1034"/>
                    </a:lnTo>
                    <a:lnTo>
                      <a:pt x="1292" y="1006"/>
                    </a:lnTo>
                    <a:lnTo>
                      <a:pt x="1315" y="979"/>
                    </a:lnTo>
                    <a:lnTo>
                      <a:pt x="1346" y="956"/>
                    </a:lnTo>
                    <a:lnTo>
                      <a:pt x="1377" y="930"/>
                    </a:lnTo>
                    <a:lnTo>
                      <a:pt x="1412" y="906"/>
                    </a:lnTo>
                    <a:lnTo>
                      <a:pt x="1439" y="888"/>
                    </a:lnTo>
                    <a:lnTo>
                      <a:pt x="1478" y="870"/>
                    </a:lnTo>
                    <a:lnTo>
                      <a:pt x="1513" y="851"/>
                    </a:lnTo>
                    <a:lnTo>
                      <a:pt x="1562" y="830"/>
                    </a:lnTo>
                    <a:lnTo>
                      <a:pt x="1626" y="814"/>
                    </a:lnTo>
                    <a:lnTo>
                      <a:pt x="1678" y="787"/>
                    </a:lnTo>
                    <a:lnTo>
                      <a:pt x="1640" y="773"/>
                    </a:lnTo>
                    <a:lnTo>
                      <a:pt x="1598" y="756"/>
                    </a:lnTo>
                    <a:lnTo>
                      <a:pt x="1552" y="736"/>
                    </a:lnTo>
                    <a:lnTo>
                      <a:pt x="1514" y="713"/>
                    </a:lnTo>
                    <a:lnTo>
                      <a:pt x="1490" y="700"/>
                    </a:lnTo>
                    <a:lnTo>
                      <a:pt x="1469" y="685"/>
                    </a:lnTo>
                    <a:lnTo>
                      <a:pt x="1439" y="661"/>
                    </a:lnTo>
                    <a:lnTo>
                      <a:pt x="1410" y="637"/>
                    </a:lnTo>
                    <a:lnTo>
                      <a:pt x="1390" y="616"/>
                    </a:lnTo>
                    <a:lnTo>
                      <a:pt x="1366" y="586"/>
                    </a:lnTo>
                    <a:lnTo>
                      <a:pt x="1341" y="557"/>
                    </a:lnTo>
                    <a:lnTo>
                      <a:pt x="1311" y="511"/>
                    </a:lnTo>
                    <a:lnTo>
                      <a:pt x="1261" y="539"/>
                    </a:lnTo>
                    <a:lnTo>
                      <a:pt x="1260" y="694"/>
                    </a:lnTo>
                    <a:lnTo>
                      <a:pt x="1235" y="695"/>
                    </a:lnTo>
                    <a:lnTo>
                      <a:pt x="1162" y="689"/>
                    </a:lnTo>
                    <a:lnTo>
                      <a:pt x="1099" y="682"/>
                    </a:lnTo>
                    <a:lnTo>
                      <a:pt x="1019" y="670"/>
                    </a:lnTo>
                    <a:lnTo>
                      <a:pt x="972" y="661"/>
                    </a:lnTo>
                    <a:lnTo>
                      <a:pt x="925" y="652"/>
                    </a:lnTo>
                    <a:lnTo>
                      <a:pt x="863" y="635"/>
                    </a:lnTo>
                    <a:lnTo>
                      <a:pt x="800" y="618"/>
                    </a:lnTo>
                    <a:lnTo>
                      <a:pt x="739" y="595"/>
                    </a:lnTo>
                    <a:lnTo>
                      <a:pt x="685" y="573"/>
                    </a:lnTo>
                    <a:lnTo>
                      <a:pt x="628" y="548"/>
                    </a:lnTo>
                    <a:lnTo>
                      <a:pt x="571" y="524"/>
                    </a:lnTo>
                    <a:lnTo>
                      <a:pt x="530" y="500"/>
                    </a:lnTo>
                    <a:lnTo>
                      <a:pt x="476" y="467"/>
                    </a:lnTo>
                    <a:lnTo>
                      <a:pt x="429" y="430"/>
                    </a:lnTo>
                    <a:lnTo>
                      <a:pt x="380" y="399"/>
                    </a:lnTo>
                    <a:lnTo>
                      <a:pt x="330" y="363"/>
                    </a:lnTo>
                    <a:lnTo>
                      <a:pt x="273" y="319"/>
                    </a:lnTo>
                    <a:lnTo>
                      <a:pt x="220" y="277"/>
                    </a:lnTo>
                    <a:lnTo>
                      <a:pt x="178" y="234"/>
                    </a:lnTo>
                    <a:lnTo>
                      <a:pt x="142" y="205"/>
                    </a:lnTo>
                    <a:lnTo>
                      <a:pt x="116" y="171"/>
                    </a:lnTo>
                    <a:lnTo>
                      <a:pt x="97" y="147"/>
                    </a:lnTo>
                    <a:lnTo>
                      <a:pt x="79" y="119"/>
                    </a:lnTo>
                    <a:lnTo>
                      <a:pt x="66" y="90"/>
                    </a:lnTo>
                    <a:lnTo>
                      <a:pt x="25" y="0"/>
                    </a:lnTo>
                  </a:path>
                </a:pathLst>
              </a:custGeom>
              <a:solidFill>
                <a:srgbClr val="CC0000"/>
              </a:solidFill>
              <a:ln w="12700" cap="rnd">
                <a:solidFill>
                  <a:schemeClr val="tx1"/>
                </a:solidFill>
                <a:round/>
                <a:headEnd type="none" w="sm" len="sm"/>
                <a:tailEnd type="none" w="sm" len="sm"/>
              </a:ln>
            </p:spPr>
            <p:txBody>
              <a:bodyPr/>
              <a:lstStyle/>
              <a:p>
                <a:endParaRPr lang="en-US"/>
              </a:p>
            </p:txBody>
          </p:sp>
          <p:sp>
            <p:nvSpPr>
              <p:cNvPr id="57361" name="Freeform 1034"/>
              <p:cNvSpPr>
                <a:spLocks/>
              </p:cNvSpPr>
              <p:nvPr/>
            </p:nvSpPr>
            <p:spPr bwMode="auto">
              <a:xfrm>
                <a:off x="672" y="3085"/>
                <a:ext cx="1627" cy="1042"/>
              </a:xfrm>
              <a:custGeom>
                <a:avLst/>
                <a:gdLst>
                  <a:gd name="T0" fmla="*/ 0 w 1627"/>
                  <a:gd name="T1" fmla="*/ 83 h 1042"/>
                  <a:gd name="T2" fmla="*/ 24 w 1627"/>
                  <a:gd name="T3" fmla="*/ 148 h 1042"/>
                  <a:gd name="T4" fmla="*/ 56 w 1627"/>
                  <a:gd name="T5" fmla="*/ 212 h 1042"/>
                  <a:gd name="T6" fmla="*/ 103 w 1627"/>
                  <a:gd name="T7" fmla="*/ 282 h 1042"/>
                  <a:gd name="T8" fmla="*/ 147 w 1627"/>
                  <a:gd name="T9" fmla="*/ 342 h 1042"/>
                  <a:gd name="T10" fmla="*/ 218 w 1627"/>
                  <a:gd name="T11" fmla="*/ 418 h 1042"/>
                  <a:gd name="T12" fmla="*/ 319 w 1627"/>
                  <a:gd name="T13" fmla="*/ 515 h 1042"/>
                  <a:gd name="T14" fmla="*/ 414 w 1627"/>
                  <a:gd name="T15" fmla="*/ 591 h 1042"/>
                  <a:gd name="T16" fmla="*/ 528 w 1627"/>
                  <a:gd name="T17" fmla="*/ 674 h 1042"/>
                  <a:gd name="T18" fmla="*/ 633 w 1627"/>
                  <a:gd name="T19" fmla="*/ 738 h 1042"/>
                  <a:gd name="T20" fmla="*/ 746 w 1627"/>
                  <a:gd name="T21" fmla="*/ 793 h 1042"/>
                  <a:gd name="T22" fmla="*/ 861 w 1627"/>
                  <a:gd name="T23" fmla="*/ 834 h 1042"/>
                  <a:gd name="T24" fmla="*/ 972 w 1627"/>
                  <a:gd name="T25" fmla="*/ 867 h 1042"/>
                  <a:gd name="T26" fmla="*/ 1087 w 1627"/>
                  <a:gd name="T27" fmla="*/ 877 h 1042"/>
                  <a:gd name="T28" fmla="*/ 1189 w 1627"/>
                  <a:gd name="T29" fmla="*/ 881 h 1042"/>
                  <a:gd name="T30" fmla="*/ 1231 w 1627"/>
                  <a:gd name="T31" fmla="*/ 1041 h 1042"/>
                  <a:gd name="T32" fmla="*/ 1281 w 1627"/>
                  <a:gd name="T33" fmla="*/ 987 h 1042"/>
                  <a:gd name="T34" fmla="*/ 1338 w 1627"/>
                  <a:gd name="T35" fmla="*/ 942 h 1042"/>
                  <a:gd name="T36" fmla="*/ 1398 w 1627"/>
                  <a:gd name="T37" fmla="*/ 899 h 1042"/>
                  <a:gd name="T38" fmla="*/ 1466 w 1627"/>
                  <a:gd name="T39" fmla="*/ 864 h 1042"/>
                  <a:gd name="T40" fmla="*/ 1555 w 1627"/>
                  <a:gd name="T41" fmla="*/ 829 h 1042"/>
                  <a:gd name="T42" fmla="*/ 1626 w 1627"/>
                  <a:gd name="T43" fmla="*/ 803 h 1042"/>
                  <a:gd name="T44" fmla="*/ 1545 w 1627"/>
                  <a:gd name="T45" fmla="*/ 773 h 1042"/>
                  <a:gd name="T46" fmla="*/ 1463 w 1627"/>
                  <a:gd name="T47" fmla="*/ 730 h 1042"/>
                  <a:gd name="T48" fmla="*/ 1419 w 1627"/>
                  <a:gd name="T49" fmla="*/ 702 h 1042"/>
                  <a:gd name="T50" fmla="*/ 1360 w 1627"/>
                  <a:gd name="T51" fmla="*/ 654 h 1042"/>
                  <a:gd name="T52" fmla="*/ 1314 w 1627"/>
                  <a:gd name="T53" fmla="*/ 602 h 1042"/>
                  <a:gd name="T54" fmla="*/ 1258 w 1627"/>
                  <a:gd name="T55" fmla="*/ 528 h 1042"/>
                  <a:gd name="T56" fmla="*/ 1194 w 1627"/>
                  <a:gd name="T57" fmla="*/ 707 h 1042"/>
                  <a:gd name="T58" fmla="*/ 1059 w 1627"/>
                  <a:gd name="T59" fmla="*/ 691 h 1042"/>
                  <a:gd name="T60" fmla="*/ 933 w 1627"/>
                  <a:gd name="T61" fmla="*/ 668 h 1042"/>
                  <a:gd name="T62" fmla="*/ 828 w 1627"/>
                  <a:gd name="T63" fmla="*/ 642 h 1042"/>
                  <a:gd name="T64" fmla="*/ 704 w 1627"/>
                  <a:gd name="T65" fmla="*/ 599 h 1042"/>
                  <a:gd name="T66" fmla="*/ 599 w 1627"/>
                  <a:gd name="T67" fmla="*/ 551 h 1042"/>
                  <a:gd name="T68" fmla="*/ 503 w 1627"/>
                  <a:gd name="T69" fmla="*/ 504 h 1042"/>
                  <a:gd name="T70" fmla="*/ 401 w 1627"/>
                  <a:gd name="T71" fmla="*/ 434 h 1042"/>
                  <a:gd name="T72" fmla="*/ 303 w 1627"/>
                  <a:gd name="T73" fmla="*/ 365 h 1042"/>
                  <a:gd name="T74" fmla="*/ 193 w 1627"/>
                  <a:gd name="T75" fmla="*/ 277 h 1042"/>
                  <a:gd name="T76" fmla="*/ 121 w 1627"/>
                  <a:gd name="T77" fmla="*/ 207 h 1042"/>
                  <a:gd name="T78" fmla="*/ 70 w 1627"/>
                  <a:gd name="T79" fmla="*/ 146 h 1042"/>
                  <a:gd name="T80" fmla="*/ 36 w 1627"/>
                  <a:gd name="T81" fmla="*/ 93 h 104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27"/>
                  <a:gd name="T124" fmla="*/ 0 h 1042"/>
                  <a:gd name="T125" fmla="*/ 1627 w 1627"/>
                  <a:gd name="T126" fmla="*/ 1042 h 104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27" h="1042">
                    <a:moveTo>
                      <a:pt x="0" y="0"/>
                    </a:moveTo>
                    <a:lnTo>
                      <a:pt x="0" y="83"/>
                    </a:lnTo>
                    <a:lnTo>
                      <a:pt x="12" y="114"/>
                    </a:lnTo>
                    <a:lnTo>
                      <a:pt x="24" y="148"/>
                    </a:lnTo>
                    <a:lnTo>
                      <a:pt x="37" y="178"/>
                    </a:lnTo>
                    <a:lnTo>
                      <a:pt x="56" y="212"/>
                    </a:lnTo>
                    <a:lnTo>
                      <a:pt x="75" y="246"/>
                    </a:lnTo>
                    <a:lnTo>
                      <a:pt x="103" y="282"/>
                    </a:lnTo>
                    <a:lnTo>
                      <a:pt x="121" y="311"/>
                    </a:lnTo>
                    <a:lnTo>
                      <a:pt x="147" y="342"/>
                    </a:lnTo>
                    <a:lnTo>
                      <a:pt x="181" y="382"/>
                    </a:lnTo>
                    <a:lnTo>
                      <a:pt x="218" y="418"/>
                    </a:lnTo>
                    <a:lnTo>
                      <a:pt x="260" y="459"/>
                    </a:lnTo>
                    <a:lnTo>
                      <a:pt x="319" y="515"/>
                    </a:lnTo>
                    <a:lnTo>
                      <a:pt x="369" y="559"/>
                    </a:lnTo>
                    <a:lnTo>
                      <a:pt x="414" y="591"/>
                    </a:lnTo>
                    <a:lnTo>
                      <a:pt x="477" y="638"/>
                    </a:lnTo>
                    <a:lnTo>
                      <a:pt x="528" y="674"/>
                    </a:lnTo>
                    <a:lnTo>
                      <a:pt x="578" y="702"/>
                    </a:lnTo>
                    <a:lnTo>
                      <a:pt x="633" y="738"/>
                    </a:lnTo>
                    <a:lnTo>
                      <a:pt x="694" y="768"/>
                    </a:lnTo>
                    <a:lnTo>
                      <a:pt x="746" y="793"/>
                    </a:lnTo>
                    <a:lnTo>
                      <a:pt x="801" y="817"/>
                    </a:lnTo>
                    <a:lnTo>
                      <a:pt x="861" y="834"/>
                    </a:lnTo>
                    <a:lnTo>
                      <a:pt x="913" y="854"/>
                    </a:lnTo>
                    <a:lnTo>
                      <a:pt x="972" y="867"/>
                    </a:lnTo>
                    <a:lnTo>
                      <a:pt x="1036" y="874"/>
                    </a:lnTo>
                    <a:lnTo>
                      <a:pt x="1087" y="877"/>
                    </a:lnTo>
                    <a:lnTo>
                      <a:pt x="1146" y="879"/>
                    </a:lnTo>
                    <a:lnTo>
                      <a:pt x="1189" y="881"/>
                    </a:lnTo>
                    <a:lnTo>
                      <a:pt x="1245" y="881"/>
                    </a:lnTo>
                    <a:lnTo>
                      <a:pt x="1231" y="1041"/>
                    </a:lnTo>
                    <a:lnTo>
                      <a:pt x="1257" y="1013"/>
                    </a:lnTo>
                    <a:lnTo>
                      <a:pt x="1281" y="987"/>
                    </a:lnTo>
                    <a:lnTo>
                      <a:pt x="1305" y="966"/>
                    </a:lnTo>
                    <a:lnTo>
                      <a:pt x="1338" y="942"/>
                    </a:lnTo>
                    <a:lnTo>
                      <a:pt x="1370" y="919"/>
                    </a:lnTo>
                    <a:lnTo>
                      <a:pt x="1398" y="899"/>
                    </a:lnTo>
                    <a:lnTo>
                      <a:pt x="1430" y="882"/>
                    </a:lnTo>
                    <a:lnTo>
                      <a:pt x="1466" y="864"/>
                    </a:lnTo>
                    <a:lnTo>
                      <a:pt x="1514" y="847"/>
                    </a:lnTo>
                    <a:lnTo>
                      <a:pt x="1555" y="829"/>
                    </a:lnTo>
                    <a:lnTo>
                      <a:pt x="1589" y="817"/>
                    </a:lnTo>
                    <a:lnTo>
                      <a:pt x="1626" y="803"/>
                    </a:lnTo>
                    <a:lnTo>
                      <a:pt x="1583" y="789"/>
                    </a:lnTo>
                    <a:lnTo>
                      <a:pt x="1545" y="773"/>
                    </a:lnTo>
                    <a:lnTo>
                      <a:pt x="1500" y="751"/>
                    </a:lnTo>
                    <a:lnTo>
                      <a:pt x="1463" y="730"/>
                    </a:lnTo>
                    <a:lnTo>
                      <a:pt x="1441" y="717"/>
                    </a:lnTo>
                    <a:lnTo>
                      <a:pt x="1419" y="702"/>
                    </a:lnTo>
                    <a:lnTo>
                      <a:pt x="1387" y="678"/>
                    </a:lnTo>
                    <a:lnTo>
                      <a:pt x="1360" y="654"/>
                    </a:lnTo>
                    <a:lnTo>
                      <a:pt x="1338" y="633"/>
                    </a:lnTo>
                    <a:lnTo>
                      <a:pt x="1314" y="602"/>
                    </a:lnTo>
                    <a:lnTo>
                      <a:pt x="1288" y="574"/>
                    </a:lnTo>
                    <a:lnTo>
                      <a:pt x="1258" y="528"/>
                    </a:lnTo>
                    <a:lnTo>
                      <a:pt x="1255" y="713"/>
                    </a:lnTo>
                    <a:lnTo>
                      <a:pt x="1194" y="707"/>
                    </a:lnTo>
                    <a:lnTo>
                      <a:pt x="1120" y="698"/>
                    </a:lnTo>
                    <a:lnTo>
                      <a:pt x="1059" y="691"/>
                    </a:lnTo>
                    <a:lnTo>
                      <a:pt x="982" y="679"/>
                    </a:lnTo>
                    <a:lnTo>
                      <a:pt x="933" y="668"/>
                    </a:lnTo>
                    <a:lnTo>
                      <a:pt x="890" y="658"/>
                    </a:lnTo>
                    <a:lnTo>
                      <a:pt x="828" y="642"/>
                    </a:lnTo>
                    <a:lnTo>
                      <a:pt x="768" y="624"/>
                    </a:lnTo>
                    <a:lnTo>
                      <a:pt x="704" y="599"/>
                    </a:lnTo>
                    <a:lnTo>
                      <a:pt x="655" y="579"/>
                    </a:lnTo>
                    <a:lnTo>
                      <a:pt x="599" y="551"/>
                    </a:lnTo>
                    <a:lnTo>
                      <a:pt x="543" y="526"/>
                    </a:lnTo>
                    <a:lnTo>
                      <a:pt x="503" y="504"/>
                    </a:lnTo>
                    <a:lnTo>
                      <a:pt x="451" y="468"/>
                    </a:lnTo>
                    <a:lnTo>
                      <a:pt x="401" y="434"/>
                    </a:lnTo>
                    <a:lnTo>
                      <a:pt x="355" y="401"/>
                    </a:lnTo>
                    <a:lnTo>
                      <a:pt x="303" y="365"/>
                    </a:lnTo>
                    <a:lnTo>
                      <a:pt x="248" y="319"/>
                    </a:lnTo>
                    <a:lnTo>
                      <a:pt x="193" y="277"/>
                    </a:lnTo>
                    <a:lnTo>
                      <a:pt x="150" y="235"/>
                    </a:lnTo>
                    <a:lnTo>
                      <a:pt x="121" y="207"/>
                    </a:lnTo>
                    <a:lnTo>
                      <a:pt x="92" y="173"/>
                    </a:lnTo>
                    <a:lnTo>
                      <a:pt x="70" y="146"/>
                    </a:lnTo>
                    <a:lnTo>
                      <a:pt x="50" y="120"/>
                    </a:lnTo>
                    <a:lnTo>
                      <a:pt x="36" y="93"/>
                    </a:lnTo>
                    <a:lnTo>
                      <a:pt x="0" y="0"/>
                    </a:lnTo>
                  </a:path>
                </a:pathLst>
              </a:custGeom>
              <a:solidFill>
                <a:srgbClr val="CC0000"/>
              </a:solidFill>
              <a:ln w="12700" cap="rnd">
                <a:solidFill>
                  <a:schemeClr val="tx1"/>
                </a:solidFill>
                <a:round/>
                <a:headEnd type="none" w="sm" len="sm"/>
                <a:tailEnd type="none" w="sm" len="sm"/>
              </a:ln>
            </p:spPr>
            <p:txBody>
              <a:bodyPr/>
              <a:lstStyle/>
              <a:p>
                <a:endParaRPr lang="en-US"/>
              </a:p>
            </p:txBody>
          </p:sp>
        </p:grpSp>
      </p:grpSp>
      <p:grpSp>
        <p:nvGrpSpPr>
          <p:cNvPr id="4" name="Group 1039"/>
          <p:cNvGrpSpPr>
            <a:grpSpLocks/>
          </p:cNvGrpSpPr>
          <p:nvPr/>
        </p:nvGrpSpPr>
        <p:grpSpPr bwMode="auto">
          <a:xfrm>
            <a:off x="801688" y="2705100"/>
            <a:ext cx="2170112" cy="2632075"/>
            <a:chOff x="332" y="1704"/>
            <a:chExt cx="1367" cy="1658"/>
          </a:xfrm>
        </p:grpSpPr>
        <p:sp useBgFill="1">
          <p:nvSpPr>
            <p:cNvPr id="1036304" name="Rectangle 1040"/>
            <p:cNvSpPr>
              <a:spLocks noChangeArrowheads="1"/>
            </p:cNvSpPr>
            <p:nvPr/>
          </p:nvSpPr>
          <p:spPr bwMode="auto">
            <a:xfrm>
              <a:off x="332" y="1704"/>
              <a:ext cx="1367" cy="1658"/>
            </a:xfrm>
            <a:prstGeom prst="rect">
              <a:avLst/>
            </a:prstGeom>
            <a:ln w="47625" cmpd="thickThin">
              <a:solidFill>
                <a:schemeClr val="tx1"/>
              </a:solidFill>
              <a:miter lim="800000"/>
              <a:headEnd/>
              <a:tailEnd/>
            </a:ln>
            <a:effectLst>
              <a:outerShdw dist="107763" dir="13500000" algn="ctr" rotWithShape="0">
                <a:schemeClr val="bg2"/>
              </a:outerShdw>
            </a:effectLst>
          </p:spPr>
          <p:txBody>
            <a:bodyPr wrap="none" anchor="ctr"/>
            <a:lstStyle/>
            <a:p>
              <a:pPr eaLnBrk="0" hangingPunct="0">
                <a:lnSpc>
                  <a:spcPct val="90000"/>
                </a:lnSpc>
                <a:buClr>
                  <a:srgbClr val="FFFF00"/>
                </a:buClr>
                <a:buFont typeface="Wingdings 2" pitchFamily="18" charset="2"/>
                <a:buNone/>
                <a:defRPr/>
              </a:pPr>
              <a:endParaRPr lang="en-US" sz="3200" b="1" dirty="0">
                <a:solidFill>
                  <a:srgbClr val="000000"/>
                </a:solidFill>
                <a:latin typeface="Arial" pitchFamily="34" charset="0"/>
                <a:cs typeface="Arial" pitchFamily="34" charset="0"/>
              </a:endParaRPr>
            </a:p>
          </p:txBody>
        </p:sp>
        <p:sp>
          <p:nvSpPr>
            <p:cNvPr id="57354" name="Rectangle 1041"/>
            <p:cNvSpPr>
              <a:spLocks noChangeArrowheads="1"/>
            </p:cNvSpPr>
            <p:nvPr/>
          </p:nvSpPr>
          <p:spPr bwMode="auto">
            <a:xfrm>
              <a:off x="420" y="2245"/>
              <a:ext cx="1200" cy="251"/>
            </a:xfrm>
            <a:prstGeom prst="rect">
              <a:avLst/>
            </a:prstGeom>
            <a:noFill/>
            <a:ln w="9525">
              <a:noFill/>
              <a:miter lim="800000"/>
              <a:headEnd/>
              <a:tailEnd/>
            </a:ln>
          </p:spPr>
          <p:txBody>
            <a:bodyPr lIns="92075" tIns="46038" rIns="92075" bIns="46038">
              <a:spAutoFit/>
            </a:bodyPr>
            <a:lstStyle/>
            <a:p>
              <a:pPr algn="ctr" eaLnBrk="0" hangingPunct="0">
                <a:lnSpc>
                  <a:spcPct val="90000"/>
                </a:lnSpc>
                <a:buClr>
                  <a:srgbClr val="FFFF00"/>
                </a:buClr>
                <a:buFont typeface="Wingdings 2" pitchFamily="18" charset="2"/>
                <a:buNone/>
              </a:pPr>
              <a:r>
                <a:rPr lang="en-US" sz="2200" b="1" i="1">
                  <a:solidFill>
                    <a:srgbClr val="000000"/>
                  </a:solidFill>
                </a:rPr>
                <a:t>MOI</a:t>
              </a:r>
            </a:p>
          </p:txBody>
        </p:sp>
      </p:grpSp>
      <p:grpSp>
        <p:nvGrpSpPr>
          <p:cNvPr id="5" name="Group 1050"/>
          <p:cNvGrpSpPr>
            <a:grpSpLocks/>
          </p:cNvGrpSpPr>
          <p:nvPr/>
        </p:nvGrpSpPr>
        <p:grpSpPr bwMode="auto">
          <a:xfrm>
            <a:off x="2014538" y="2093913"/>
            <a:ext cx="1279525" cy="1139825"/>
            <a:chOff x="720" y="960"/>
            <a:chExt cx="1680" cy="1018"/>
          </a:xfrm>
        </p:grpSpPr>
        <p:sp>
          <p:nvSpPr>
            <p:cNvPr id="57351" name="Freeform 1051"/>
            <p:cNvSpPr>
              <a:spLocks/>
            </p:cNvSpPr>
            <p:nvPr/>
          </p:nvSpPr>
          <p:spPr bwMode="auto">
            <a:xfrm>
              <a:off x="721" y="960"/>
              <a:ext cx="1679" cy="1018"/>
            </a:xfrm>
            <a:custGeom>
              <a:avLst/>
              <a:gdLst>
                <a:gd name="T0" fmla="*/ 0 w 1679"/>
                <a:gd name="T1" fmla="*/ 1001 h 1018"/>
                <a:gd name="T2" fmla="*/ 28 w 1679"/>
                <a:gd name="T3" fmla="*/ 900 h 1018"/>
                <a:gd name="T4" fmla="*/ 62 w 1679"/>
                <a:gd name="T5" fmla="*/ 836 h 1018"/>
                <a:gd name="T6" fmla="*/ 103 w 1679"/>
                <a:gd name="T7" fmla="*/ 770 h 1018"/>
                <a:gd name="T8" fmla="*/ 155 w 1679"/>
                <a:gd name="T9" fmla="*/ 707 h 1018"/>
                <a:gd name="T10" fmla="*/ 214 w 1679"/>
                <a:gd name="T11" fmla="*/ 637 h 1018"/>
                <a:gd name="T12" fmla="*/ 295 w 1679"/>
                <a:gd name="T13" fmla="*/ 563 h 1018"/>
                <a:gd name="T14" fmla="*/ 405 w 1679"/>
                <a:gd name="T15" fmla="*/ 468 h 1018"/>
                <a:gd name="T16" fmla="*/ 517 w 1679"/>
                <a:gd name="T17" fmla="*/ 392 h 1018"/>
                <a:gd name="T18" fmla="*/ 619 w 1679"/>
                <a:gd name="T19" fmla="*/ 329 h 1018"/>
                <a:gd name="T20" fmla="*/ 737 w 1679"/>
                <a:gd name="T21" fmla="*/ 271 h 1018"/>
                <a:gd name="T22" fmla="*/ 845 w 1679"/>
                <a:gd name="T23" fmla="*/ 228 h 1018"/>
                <a:gd name="T24" fmla="*/ 961 w 1679"/>
                <a:gd name="T25" fmla="*/ 197 h 1018"/>
                <a:gd name="T26" fmla="*/ 1084 w 1679"/>
                <a:gd name="T27" fmla="*/ 179 h 1018"/>
                <a:gd name="T28" fmla="*/ 1195 w 1679"/>
                <a:gd name="T29" fmla="*/ 179 h 1018"/>
                <a:gd name="T30" fmla="*/ 1260 w 1679"/>
                <a:gd name="T31" fmla="*/ 182 h 1018"/>
                <a:gd name="T32" fmla="*/ 1284 w 1679"/>
                <a:gd name="T33" fmla="*/ 20 h 1018"/>
                <a:gd name="T34" fmla="*/ 1329 w 1679"/>
                <a:gd name="T35" fmla="*/ 75 h 1018"/>
                <a:gd name="T36" fmla="*/ 1388 w 1679"/>
                <a:gd name="T37" fmla="*/ 128 h 1018"/>
                <a:gd name="T38" fmla="*/ 1447 w 1679"/>
                <a:gd name="T39" fmla="*/ 171 h 1018"/>
                <a:gd name="T40" fmla="*/ 1520 w 1679"/>
                <a:gd name="T41" fmla="*/ 210 h 1018"/>
                <a:gd name="T42" fmla="*/ 1629 w 1679"/>
                <a:gd name="T43" fmla="*/ 251 h 1018"/>
                <a:gd name="T44" fmla="*/ 1639 w 1679"/>
                <a:gd name="T45" fmla="*/ 292 h 1018"/>
                <a:gd name="T46" fmla="*/ 1551 w 1679"/>
                <a:gd name="T47" fmla="*/ 327 h 1018"/>
                <a:gd name="T48" fmla="*/ 1489 w 1679"/>
                <a:gd name="T49" fmla="*/ 360 h 1018"/>
                <a:gd name="T50" fmla="*/ 1436 w 1679"/>
                <a:gd name="T51" fmla="*/ 399 h 1018"/>
                <a:gd name="T52" fmla="*/ 1388 w 1679"/>
                <a:gd name="T53" fmla="*/ 442 h 1018"/>
                <a:gd name="T54" fmla="*/ 1337 w 1679"/>
                <a:gd name="T55" fmla="*/ 498 h 1018"/>
                <a:gd name="T56" fmla="*/ 1257 w 1679"/>
                <a:gd name="T57" fmla="*/ 515 h 1018"/>
                <a:gd name="T58" fmla="*/ 1241 w 1679"/>
                <a:gd name="T59" fmla="*/ 358 h 1018"/>
                <a:gd name="T60" fmla="*/ 1106 w 1679"/>
                <a:gd name="T61" fmla="*/ 366 h 1018"/>
                <a:gd name="T62" fmla="*/ 982 w 1679"/>
                <a:gd name="T63" fmla="*/ 384 h 1018"/>
                <a:gd name="T64" fmla="*/ 873 w 1679"/>
                <a:gd name="T65" fmla="*/ 406 h 1018"/>
                <a:gd name="T66" fmla="*/ 750 w 1679"/>
                <a:gd name="T67" fmla="*/ 443 h 1018"/>
                <a:gd name="T68" fmla="*/ 639 w 1679"/>
                <a:gd name="T69" fmla="*/ 486 h 1018"/>
                <a:gd name="T70" fmla="*/ 539 w 1679"/>
                <a:gd name="T71" fmla="*/ 532 h 1018"/>
                <a:gd name="T72" fmla="*/ 438 w 1679"/>
                <a:gd name="T73" fmla="*/ 598 h 1018"/>
                <a:gd name="T74" fmla="*/ 339 w 1679"/>
                <a:gd name="T75" fmla="*/ 661 h 1018"/>
                <a:gd name="T76" fmla="*/ 227 w 1679"/>
                <a:gd name="T77" fmla="*/ 746 h 1018"/>
                <a:gd name="T78" fmla="*/ 148 w 1679"/>
                <a:gd name="T79" fmla="*/ 815 h 1018"/>
                <a:gd name="T80" fmla="*/ 101 w 1679"/>
                <a:gd name="T81" fmla="*/ 872 h 1018"/>
                <a:gd name="T82" fmla="*/ 68 w 1679"/>
                <a:gd name="T83" fmla="*/ 927 h 101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679"/>
                <a:gd name="T127" fmla="*/ 0 h 1018"/>
                <a:gd name="T128" fmla="*/ 1679 w 1679"/>
                <a:gd name="T129" fmla="*/ 1018 h 101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679" h="1018">
                  <a:moveTo>
                    <a:pt x="25" y="1017"/>
                  </a:moveTo>
                  <a:lnTo>
                    <a:pt x="0" y="1001"/>
                  </a:lnTo>
                  <a:lnTo>
                    <a:pt x="18" y="938"/>
                  </a:lnTo>
                  <a:lnTo>
                    <a:pt x="28" y="900"/>
                  </a:lnTo>
                  <a:lnTo>
                    <a:pt x="47" y="864"/>
                  </a:lnTo>
                  <a:lnTo>
                    <a:pt x="62" y="836"/>
                  </a:lnTo>
                  <a:lnTo>
                    <a:pt x="83" y="801"/>
                  </a:lnTo>
                  <a:lnTo>
                    <a:pt x="103" y="770"/>
                  </a:lnTo>
                  <a:lnTo>
                    <a:pt x="131" y="736"/>
                  </a:lnTo>
                  <a:lnTo>
                    <a:pt x="155" y="707"/>
                  </a:lnTo>
                  <a:lnTo>
                    <a:pt x="176" y="676"/>
                  </a:lnTo>
                  <a:lnTo>
                    <a:pt x="214" y="637"/>
                  </a:lnTo>
                  <a:lnTo>
                    <a:pt x="251" y="603"/>
                  </a:lnTo>
                  <a:lnTo>
                    <a:pt x="295" y="563"/>
                  </a:lnTo>
                  <a:lnTo>
                    <a:pt x="354" y="508"/>
                  </a:lnTo>
                  <a:lnTo>
                    <a:pt x="405" y="468"/>
                  </a:lnTo>
                  <a:lnTo>
                    <a:pt x="452" y="437"/>
                  </a:lnTo>
                  <a:lnTo>
                    <a:pt x="517" y="392"/>
                  </a:lnTo>
                  <a:lnTo>
                    <a:pt x="566" y="359"/>
                  </a:lnTo>
                  <a:lnTo>
                    <a:pt x="619" y="329"/>
                  </a:lnTo>
                  <a:lnTo>
                    <a:pt x="676" y="300"/>
                  </a:lnTo>
                  <a:lnTo>
                    <a:pt x="737" y="271"/>
                  </a:lnTo>
                  <a:lnTo>
                    <a:pt x="789" y="248"/>
                  </a:lnTo>
                  <a:lnTo>
                    <a:pt x="845" y="228"/>
                  </a:lnTo>
                  <a:lnTo>
                    <a:pt x="902" y="212"/>
                  </a:lnTo>
                  <a:lnTo>
                    <a:pt x="961" y="197"/>
                  </a:lnTo>
                  <a:lnTo>
                    <a:pt x="1016" y="184"/>
                  </a:lnTo>
                  <a:lnTo>
                    <a:pt x="1084" y="179"/>
                  </a:lnTo>
                  <a:lnTo>
                    <a:pt x="1137" y="178"/>
                  </a:lnTo>
                  <a:lnTo>
                    <a:pt x="1195" y="179"/>
                  </a:lnTo>
                  <a:lnTo>
                    <a:pt x="1238" y="179"/>
                  </a:lnTo>
                  <a:lnTo>
                    <a:pt x="1260" y="182"/>
                  </a:lnTo>
                  <a:lnTo>
                    <a:pt x="1249" y="0"/>
                  </a:lnTo>
                  <a:lnTo>
                    <a:pt x="1284" y="20"/>
                  </a:lnTo>
                  <a:lnTo>
                    <a:pt x="1309" y="49"/>
                  </a:lnTo>
                  <a:lnTo>
                    <a:pt x="1329" y="75"/>
                  </a:lnTo>
                  <a:lnTo>
                    <a:pt x="1359" y="101"/>
                  </a:lnTo>
                  <a:lnTo>
                    <a:pt x="1388" y="128"/>
                  </a:lnTo>
                  <a:lnTo>
                    <a:pt x="1420" y="151"/>
                  </a:lnTo>
                  <a:lnTo>
                    <a:pt x="1447" y="171"/>
                  </a:lnTo>
                  <a:lnTo>
                    <a:pt x="1486" y="192"/>
                  </a:lnTo>
                  <a:lnTo>
                    <a:pt x="1520" y="210"/>
                  </a:lnTo>
                  <a:lnTo>
                    <a:pt x="1567" y="232"/>
                  </a:lnTo>
                  <a:lnTo>
                    <a:pt x="1629" y="251"/>
                  </a:lnTo>
                  <a:lnTo>
                    <a:pt x="1678" y="280"/>
                  </a:lnTo>
                  <a:lnTo>
                    <a:pt x="1639" y="292"/>
                  </a:lnTo>
                  <a:lnTo>
                    <a:pt x="1598" y="307"/>
                  </a:lnTo>
                  <a:lnTo>
                    <a:pt x="1551" y="327"/>
                  </a:lnTo>
                  <a:lnTo>
                    <a:pt x="1513" y="346"/>
                  </a:lnTo>
                  <a:lnTo>
                    <a:pt x="1489" y="360"/>
                  </a:lnTo>
                  <a:lnTo>
                    <a:pt x="1468" y="374"/>
                  </a:lnTo>
                  <a:lnTo>
                    <a:pt x="1436" y="399"/>
                  </a:lnTo>
                  <a:lnTo>
                    <a:pt x="1410" y="420"/>
                  </a:lnTo>
                  <a:lnTo>
                    <a:pt x="1388" y="442"/>
                  </a:lnTo>
                  <a:lnTo>
                    <a:pt x="1363" y="470"/>
                  </a:lnTo>
                  <a:lnTo>
                    <a:pt x="1337" y="498"/>
                  </a:lnTo>
                  <a:lnTo>
                    <a:pt x="1306" y="543"/>
                  </a:lnTo>
                  <a:lnTo>
                    <a:pt x="1257" y="515"/>
                  </a:lnTo>
                  <a:lnTo>
                    <a:pt x="1264" y="358"/>
                  </a:lnTo>
                  <a:lnTo>
                    <a:pt x="1241" y="358"/>
                  </a:lnTo>
                  <a:lnTo>
                    <a:pt x="1167" y="362"/>
                  </a:lnTo>
                  <a:lnTo>
                    <a:pt x="1106" y="366"/>
                  </a:lnTo>
                  <a:lnTo>
                    <a:pt x="1025" y="375"/>
                  </a:lnTo>
                  <a:lnTo>
                    <a:pt x="982" y="384"/>
                  </a:lnTo>
                  <a:lnTo>
                    <a:pt x="933" y="391"/>
                  </a:lnTo>
                  <a:lnTo>
                    <a:pt x="873" y="406"/>
                  </a:lnTo>
                  <a:lnTo>
                    <a:pt x="810" y="421"/>
                  </a:lnTo>
                  <a:lnTo>
                    <a:pt x="750" y="443"/>
                  </a:lnTo>
                  <a:lnTo>
                    <a:pt x="695" y="462"/>
                  </a:lnTo>
                  <a:lnTo>
                    <a:pt x="639" y="486"/>
                  </a:lnTo>
                  <a:lnTo>
                    <a:pt x="582" y="509"/>
                  </a:lnTo>
                  <a:lnTo>
                    <a:pt x="539" y="532"/>
                  </a:lnTo>
                  <a:lnTo>
                    <a:pt x="487" y="563"/>
                  </a:lnTo>
                  <a:lnTo>
                    <a:pt x="438" y="598"/>
                  </a:lnTo>
                  <a:lnTo>
                    <a:pt x="390" y="628"/>
                  </a:lnTo>
                  <a:lnTo>
                    <a:pt x="339" y="661"/>
                  </a:lnTo>
                  <a:lnTo>
                    <a:pt x="281" y="704"/>
                  </a:lnTo>
                  <a:lnTo>
                    <a:pt x="227" y="746"/>
                  </a:lnTo>
                  <a:lnTo>
                    <a:pt x="184" y="786"/>
                  </a:lnTo>
                  <a:lnTo>
                    <a:pt x="148" y="815"/>
                  </a:lnTo>
                  <a:lnTo>
                    <a:pt x="121" y="846"/>
                  </a:lnTo>
                  <a:lnTo>
                    <a:pt x="101" y="872"/>
                  </a:lnTo>
                  <a:lnTo>
                    <a:pt x="83" y="899"/>
                  </a:lnTo>
                  <a:lnTo>
                    <a:pt x="68" y="927"/>
                  </a:lnTo>
                  <a:lnTo>
                    <a:pt x="25" y="1017"/>
                  </a:lnTo>
                </a:path>
              </a:pathLst>
            </a:custGeom>
            <a:solidFill>
              <a:srgbClr val="CC0000"/>
            </a:solidFill>
            <a:ln w="12700" cap="rnd">
              <a:solidFill>
                <a:schemeClr val="tx1"/>
              </a:solidFill>
              <a:round/>
              <a:headEnd type="none" w="sm" len="sm"/>
              <a:tailEnd type="none" w="sm" len="sm"/>
            </a:ln>
          </p:spPr>
          <p:txBody>
            <a:bodyPr/>
            <a:lstStyle/>
            <a:p>
              <a:endParaRPr lang="en-US"/>
            </a:p>
          </p:txBody>
        </p:sp>
        <p:sp>
          <p:nvSpPr>
            <p:cNvPr id="57352" name="Freeform 1052"/>
            <p:cNvSpPr>
              <a:spLocks/>
            </p:cNvSpPr>
            <p:nvPr/>
          </p:nvSpPr>
          <p:spPr bwMode="auto">
            <a:xfrm>
              <a:off x="720" y="960"/>
              <a:ext cx="1628" cy="1003"/>
            </a:xfrm>
            <a:custGeom>
              <a:avLst/>
              <a:gdLst>
                <a:gd name="T0" fmla="*/ 5 w 1628"/>
                <a:gd name="T1" fmla="*/ 920 h 1003"/>
                <a:gd name="T2" fmla="*/ 30 w 1628"/>
                <a:gd name="T3" fmla="*/ 854 h 1003"/>
                <a:gd name="T4" fmla="*/ 66 w 1628"/>
                <a:gd name="T5" fmla="*/ 792 h 1003"/>
                <a:gd name="T6" fmla="*/ 114 w 1628"/>
                <a:gd name="T7" fmla="*/ 725 h 1003"/>
                <a:gd name="T8" fmla="*/ 158 w 1628"/>
                <a:gd name="T9" fmla="*/ 665 h 1003"/>
                <a:gd name="T10" fmla="*/ 232 w 1628"/>
                <a:gd name="T11" fmla="*/ 591 h 1003"/>
                <a:gd name="T12" fmla="*/ 335 w 1628"/>
                <a:gd name="T13" fmla="*/ 497 h 1003"/>
                <a:gd name="T14" fmla="*/ 430 w 1628"/>
                <a:gd name="T15" fmla="*/ 424 h 1003"/>
                <a:gd name="T16" fmla="*/ 546 w 1628"/>
                <a:gd name="T17" fmla="*/ 344 h 1003"/>
                <a:gd name="T18" fmla="*/ 652 w 1628"/>
                <a:gd name="T19" fmla="*/ 284 h 1003"/>
                <a:gd name="T20" fmla="*/ 765 w 1628"/>
                <a:gd name="T21" fmla="*/ 232 h 1003"/>
                <a:gd name="T22" fmla="*/ 876 w 1628"/>
                <a:gd name="T23" fmla="*/ 195 h 1003"/>
                <a:gd name="T24" fmla="*/ 990 w 1628"/>
                <a:gd name="T25" fmla="*/ 166 h 1003"/>
                <a:gd name="T26" fmla="*/ 1103 w 1628"/>
                <a:gd name="T27" fmla="*/ 157 h 1003"/>
                <a:gd name="T28" fmla="*/ 1202 w 1628"/>
                <a:gd name="T29" fmla="*/ 158 h 1003"/>
                <a:gd name="T30" fmla="*/ 1250 w 1628"/>
                <a:gd name="T31" fmla="*/ 0 h 1003"/>
                <a:gd name="T32" fmla="*/ 1297 w 1628"/>
                <a:gd name="T33" fmla="*/ 55 h 1003"/>
                <a:gd name="T34" fmla="*/ 1352 w 1628"/>
                <a:gd name="T35" fmla="*/ 102 h 1003"/>
                <a:gd name="T36" fmla="*/ 1408 w 1628"/>
                <a:gd name="T37" fmla="*/ 145 h 1003"/>
                <a:gd name="T38" fmla="*/ 1472 w 1628"/>
                <a:gd name="T39" fmla="*/ 183 h 1003"/>
                <a:gd name="T40" fmla="*/ 1560 w 1628"/>
                <a:gd name="T41" fmla="*/ 222 h 1003"/>
                <a:gd name="T42" fmla="*/ 1627 w 1628"/>
                <a:gd name="T43" fmla="*/ 248 h 1003"/>
                <a:gd name="T44" fmla="*/ 1546 w 1628"/>
                <a:gd name="T45" fmla="*/ 276 h 1003"/>
                <a:gd name="T46" fmla="*/ 1465 w 1628"/>
                <a:gd name="T47" fmla="*/ 316 h 1003"/>
                <a:gd name="T48" fmla="*/ 1422 w 1628"/>
                <a:gd name="T49" fmla="*/ 344 h 1003"/>
                <a:gd name="T50" fmla="*/ 1361 w 1628"/>
                <a:gd name="T51" fmla="*/ 391 h 1003"/>
                <a:gd name="T52" fmla="*/ 1314 w 1628"/>
                <a:gd name="T53" fmla="*/ 440 h 1003"/>
                <a:gd name="T54" fmla="*/ 1256 w 1628"/>
                <a:gd name="T55" fmla="*/ 513 h 1003"/>
                <a:gd name="T56" fmla="*/ 1198 w 1628"/>
                <a:gd name="T57" fmla="*/ 332 h 1003"/>
                <a:gd name="T58" fmla="*/ 1067 w 1628"/>
                <a:gd name="T59" fmla="*/ 343 h 1003"/>
                <a:gd name="T60" fmla="*/ 944 w 1628"/>
                <a:gd name="T61" fmla="*/ 362 h 1003"/>
                <a:gd name="T62" fmla="*/ 840 w 1628"/>
                <a:gd name="T63" fmla="*/ 385 h 1003"/>
                <a:gd name="T64" fmla="*/ 718 w 1628"/>
                <a:gd name="T65" fmla="*/ 424 h 1003"/>
                <a:gd name="T66" fmla="*/ 610 w 1628"/>
                <a:gd name="T67" fmla="*/ 469 h 1003"/>
                <a:gd name="T68" fmla="*/ 514 w 1628"/>
                <a:gd name="T69" fmla="*/ 515 h 1003"/>
                <a:gd name="T70" fmla="*/ 412 w 1628"/>
                <a:gd name="T71" fmla="*/ 582 h 1003"/>
                <a:gd name="T72" fmla="*/ 313 w 1628"/>
                <a:gd name="T73" fmla="*/ 647 h 1003"/>
                <a:gd name="T74" fmla="*/ 201 w 1628"/>
                <a:gd name="T75" fmla="*/ 732 h 1003"/>
                <a:gd name="T76" fmla="*/ 128 w 1628"/>
                <a:gd name="T77" fmla="*/ 800 h 1003"/>
                <a:gd name="T78" fmla="*/ 76 w 1628"/>
                <a:gd name="T79" fmla="*/ 858 h 1003"/>
                <a:gd name="T80" fmla="*/ 41 w 1628"/>
                <a:gd name="T81" fmla="*/ 912 h 100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28"/>
                <a:gd name="T124" fmla="*/ 0 h 1003"/>
                <a:gd name="T125" fmla="*/ 1628 w 1628"/>
                <a:gd name="T126" fmla="*/ 1003 h 1003"/>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28" h="1003">
                  <a:moveTo>
                    <a:pt x="0" y="1002"/>
                  </a:moveTo>
                  <a:lnTo>
                    <a:pt x="5" y="920"/>
                  </a:lnTo>
                  <a:lnTo>
                    <a:pt x="15" y="889"/>
                  </a:lnTo>
                  <a:lnTo>
                    <a:pt x="30" y="854"/>
                  </a:lnTo>
                  <a:lnTo>
                    <a:pt x="46" y="826"/>
                  </a:lnTo>
                  <a:lnTo>
                    <a:pt x="66" y="792"/>
                  </a:lnTo>
                  <a:lnTo>
                    <a:pt x="85" y="759"/>
                  </a:lnTo>
                  <a:lnTo>
                    <a:pt x="114" y="725"/>
                  </a:lnTo>
                  <a:lnTo>
                    <a:pt x="132" y="697"/>
                  </a:lnTo>
                  <a:lnTo>
                    <a:pt x="158" y="665"/>
                  </a:lnTo>
                  <a:lnTo>
                    <a:pt x="194" y="627"/>
                  </a:lnTo>
                  <a:lnTo>
                    <a:pt x="232" y="591"/>
                  </a:lnTo>
                  <a:lnTo>
                    <a:pt x="274" y="551"/>
                  </a:lnTo>
                  <a:lnTo>
                    <a:pt x="335" y="497"/>
                  </a:lnTo>
                  <a:lnTo>
                    <a:pt x="383" y="456"/>
                  </a:lnTo>
                  <a:lnTo>
                    <a:pt x="430" y="424"/>
                  </a:lnTo>
                  <a:lnTo>
                    <a:pt x="494" y="378"/>
                  </a:lnTo>
                  <a:lnTo>
                    <a:pt x="546" y="344"/>
                  </a:lnTo>
                  <a:lnTo>
                    <a:pt x="597" y="317"/>
                  </a:lnTo>
                  <a:lnTo>
                    <a:pt x="652" y="284"/>
                  </a:lnTo>
                  <a:lnTo>
                    <a:pt x="711" y="257"/>
                  </a:lnTo>
                  <a:lnTo>
                    <a:pt x="765" y="232"/>
                  </a:lnTo>
                  <a:lnTo>
                    <a:pt x="819" y="211"/>
                  </a:lnTo>
                  <a:lnTo>
                    <a:pt x="876" y="195"/>
                  </a:lnTo>
                  <a:lnTo>
                    <a:pt x="930" y="178"/>
                  </a:lnTo>
                  <a:lnTo>
                    <a:pt x="990" y="166"/>
                  </a:lnTo>
                  <a:lnTo>
                    <a:pt x="1051" y="161"/>
                  </a:lnTo>
                  <a:lnTo>
                    <a:pt x="1103" y="157"/>
                  </a:lnTo>
                  <a:lnTo>
                    <a:pt x="1160" y="157"/>
                  </a:lnTo>
                  <a:lnTo>
                    <a:pt x="1202" y="158"/>
                  </a:lnTo>
                  <a:lnTo>
                    <a:pt x="1258" y="160"/>
                  </a:lnTo>
                  <a:lnTo>
                    <a:pt x="1250" y="0"/>
                  </a:lnTo>
                  <a:lnTo>
                    <a:pt x="1273" y="29"/>
                  </a:lnTo>
                  <a:lnTo>
                    <a:pt x="1297" y="55"/>
                  </a:lnTo>
                  <a:lnTo>
                    <a:pt x="1320" y="76"/>
                  </a:lnTo>
                  <a:lnTo>
                    <a:pt x="1352" y="102"/>
                  </a:lnTo>
                  <a:lnTo>
                    <a:pt x="1382" y="125"/>
                  </a:lnTo>
                  <a:lnTo>
                    <a:pt x="1408" y="145"/>
                  </a:lnTo>
                  <a:lnTo>
                    <a:pt x="1438" y="164"/>
                  </a:lnTo>
                  <a:lnTo>
                    <a:pt x="1472" y="183"/>
                  </a:lnTo>
                  <a:lnTo>
                    <a:pt x="1519" y="203"/>
                  </a:lnTo>
                  <a:lnTo>
                    <a:pt x="1560" y="222"/>
                  </a:lnTo>
                  <a:lnTo>
                    <a:pt x="1591" y="234"/>
                  </a:lnTo>
                  <a:lnTo>
                    <a:pt x="1627" y="248"/>
                  </a:lnTo>
                  <a:lnTo>
                    <a:pt x="1586" y="262"/>
                  </a:lnTo>
                  <a:lnTo>
                    <a:pt x="1546" y="276"/>
                  </a:lnTo>
                  <a:lnTo>
                    <a:pt x="1503" y="297"/>
                  </a:lnTo>
                  <a:lnTo>
                    <a:pt x="1465" y="316"/>
                  </a:lnTo>
                  <a:lnTo>
                    <a:pt x="1443" y="329"/>
                  </a:lnTo>
                  <a:lnTo>
                    <a:pt x="1422" y="344"/>
                  </a:lnTo>
                  <a:lnTo>
                    <a:pt x="1389" y="366"/>
                  </a:lnTo>
                  <a:lnTo>
                    <a:pt x="1361" y="391"/>
                  </a:lnTo>
                  <a:lnTo>
                    <a:pt x="1339" y="411"/>
                  </a:lnTo>
                  <a:lnTo>
                    <a:pt x="1314" y="440"/>
                  </a:lnTo>
                  <a:lnTo>
                    <a:pt x="1286" y="466"/>
                  </a:lnTo>
                  <a:lnTo>
                    <a:pt x="1256" y="513"/>
                  </a:lnTo>
                  <a:lnTo>
                    <a:pt x="1261" y="328"/>
                  </a:lnTo>
                  <a:lnTo>
                    <a:pt x="1198" y="332"/>
                  </a:lnTo>
                  <a:lnTo>
                    <a:pt x="1127" y="338"/>
                  </a:lnTo>
                  <a:lnTo>
                    <a:pt x="1067" y="343"/>
                  </a:lnTo>
                  <a:lnTo>
                    <a:pt x="992" y="353"/>
                  </a:lnTo>
                  <a:lnTo>
                    <a:pt x="944" y="362"/>
                  </a:lnTo>
                  <a:lnTo>
                    <a:pt x="899" y="371"/>
                  </a:lnTo>
                  <a:lnTo>
                    <a:pt x="840" y="385"/>
                  </a:lnTo>
                  <a:lnTo>
                    <a:pt x="779" y="402"/>
                  </a:lnTo>
                  <a:lnTo>
                    <a:pt x="718" y="424"/>
                  </a:lnTo>
                  <a:lnTo>
                    <a:pt x="666" y="444"/>
                  </a:lnTo>
                  <a:lnTo>
                    <a:pt x="610" y="469"/>
                  </a:lnTo>
                  <a:lnTo>
                    <a:pt x="555" y="493"/>
                  </a:lnTo>
                  <a:lnTo>
                    <a:pt x="514" y="515"/>
                  </a:lnTo>
                  <a:lnTo>
                    <a:pt x="460" y="549"/>
                  </a:lnTo>
                  <a:lnTo>
                    <a:pt x="412" y="582"/>
                  </a:lnTo>
                  <a:lnTo>
                    <a:pt x="364" y="613"/>
                  </a:lnTo>
                  <a:lnTo>
                    <a:pt x="313" y="647"/>
                  </a:lnTo>
                  <a:lnTo>
                    <a:pt x="256" y="691"/>
                  </a:lnTo>
                  <a:lnTo>
                    <a:pt x="201" y="732"/>
                  </a:lnTo>
                  <a:lnTo>
                    <a:pt x="158" y="772"/>
                  </a:lnTo>
                  <a:lnTo>
                    <a:pt x="128" y="800"/>
                  </a:lnTo>
                  <a:lnTo>
                    <a:pt x="97" y="831"/>
                  </a:lnTo>
                  <a:lnTo>
                    <a:pt x="76" y="858"/>
                  </a:lnTo>
                  <a:lnTo>
                    <a:pt x="56" y="884"/>
                  </a:lnTo>
                  <a:lnTo>
                    <a:pt x="41" y="912"/>
                  </a:lnTo>
                  <a:lnTo>
                    <a:pt x="0" y="1002"/>
                  </a:lnTo>
                </a:path>
              </a:pathLst>
            </a:custGeom>
            <a:solidFill>
              <a:srgbClr val="CC0000"/>
            </a:solidFill>
            <a:ln w="12700" cap="rnd">
              <a:solidFill>
                <a:schemeClr val="tx1"/>
              </a:solidFill>
              <a:round/>
              <a:headEnd type="none" w="sm" len="sm"/>
              <a:tailEnd type="none" w="sm" len="sm"/>
            </a:ln>
          </p:spPr>
          <p:txBody>
            <a:bodyPr/>
            <a:lstStyle/>
            <a:p>
              <a:endParaRPr lang="en-US"/>
            </a:p>
          </p:txBody>
        </p:sp>
      </p:grpSp>
      <p:sp>
        <p:nvSpPr>
          <p:cNvPr id="57350" name="TextBox 18"/>
          <p:cNvSpPr txBox="1">
            <a:spLocks noChangeArrowheads="1"/>
          </p:cNvSpPr>
          <p:nvPr/>
        </p:nvSpPr>
        <p:spPr bwMode="auto">
          <a:xfrm>
            <a:off x="0" y="304800"/>
            <a:ext cx="9144000" cy="646113"/>
          </a:xfrm>
          <a:prstGeom prst="rect">
            <a:avLst/>
          </a:prstGeom>
          <a:solidFill>
            <a:schemeClr val="bg1"/>
          </a:solidFill>
          <a:ln w="9525">
            <a:noFill/>
            <a:miter lim="800000"/>
            <a:headEnd/>
            <a:tailEnd/>
          </a:ln>
        </p:spPr>
        <p:txBody>
          <a:bodyPr>
            <a:spAutoFit/>
          </a:bodyPr>
          <a:lstStyle/>
          <a:p>
            <a:pPr algn="ctr"/>
            <a:r>
              <a:rPr lang="en-US" sz="3600" b="1"/>
              <a:t>MEMORANDUM OF INSTRUCTION</a:t>
            </a:r>
          </a:p>
        </p:txBody>
      </p:sp>
    </p:spTree>
    <p:extLst>
      <p:ext uri="{BB962C8B-B14F-4D97-AF65-F5344CB8AC3E}">
        <p14:creationId xmlns:p14="http://schemas.microsoft.com/office/powerpoint/2010/main" val="1015411274"/>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76200" y="1447800"/>
            <a:ext cx="4905375" cy="3954463"/>
            <a:chOff x="2670" y="1231"/>
            <a:chExt cx="3090" cy="2491"/>
          </a:xfrm>
        </p:grpSpPr>
        <p:sp>
          <p:nvSpPr>
            <p:cNvPr id="58375" name="Rectangle 4"/>
            <p:cNvSpPr>
              <a:spLocks noChangeArrowheads="1"/>
            </p:cNvSpPr>
            <p:nvPr/>
          </p:nvSpPr>
          <p:spPr bwMode="auto">
            <a:xfrm>
              <a:off x="2676" y="1231"/>
              <a:ext cx="2881" cy="302"/>
            </a:xfrm>
            <a:prstGeom prst="rect">
              <a:avLst/>
            </a:prstGeom>
            <a:noFill/>
            <a:ln w="9525">
              <a:noFill/>
              <a:miter lim="800000"/>
              <a:headEnd/>
              <a:tailEnd/>
            </a:ln>
          </p:spPr>
          <p:txBody>
            <a:bodyPr wrap="none">
              <a:spAutoFit/>
            </a:bodyPr>
            <a:lstStyle/>
            <a:p>
              <a:pPr eaLnBrk="0" hangingPunct="0">
                <a:lnSpc>
                  <a:spcPct val="90000"/>
                </a:lnSpc>
                <a:buClr>
                  <a:srgbClr val="FFFF00"/>
                </a:buClr>
              </a:pPr>
              <a:r>
                <a:rPr lang="en-US" sz="2800" b="1" u="sng">
                  <a:solidFill>
                    <a:srgbClr val="000000"/>
                  </a:solidFill>
                </a:rPr>
                <a:t>Statute (Title X) Requires:</a:t>
              </a:r>
            </a:p>
          </p:txBody>
        </p:sp>
        <p:sp>
          <p:nvSpPr>
            <p:cNvPr id="58376" name="Rectangle 5"/>
            <p:cNvSpPr>
              <a:spLocks noChangeArrowheads="1"/>
            </p:cNvSpPr>
            <p:nvPr/>
          </p:nvSpPr>
          <p:spPr bwMode="auto">
            <a:xfrm>
              <a:off x="2670" y="1710"/>
              <a:ext cx="3090" cy="2012"/>
            </a:xfrm>
            <a:prstGeom prst="rect">
              <a:avLst/>
            </a:prstGeom>
            <a:noFill/>
            <a:ln w="9525">
              <a:noFill/>
              <a:miter lim="800000"/>
              <a:headEnd/>
              <a:tailEnd/>
            </a:ln>
          </p:spPr>
          <p:txBody>
            <a:bodyPr>
              <a:spAutoFit/>
            </a:bodyPr>
            <a:lstStyle/>
            <a:p>
              <a:pPr eaLnBrk="0" hangingPunct="0">
                <a:lnSpc>
                  <a:spcPct val="90000"/>
                </a:lnSpc>
                <a:buFont typeface="Arial" charset="0"/>
                <a:buChar char="•"/>
              </a:pPr>
              <a:r>
                <a:rPr lang="en-US" sz="2800" b="1">
                  <a:solidFill>
                    <a:srgbClr val="000000"/>
                  </a:solidFill>
                </a:rPr>
                <a:t> 5 or more members</a:t>
              </a:r>
            </a:p>
            <a:p>
              <a:pPr eaLnBrk="0" hangingPunct="0">
                <a:lnSpc>
                  <a:spcPct val="90000"/>
                </a:lnSpc>
                <a:buFont typeface="Arial" charset="0"/>
                <a:buChar char="•"/>
              </a:pPr>
              <a:r>
                <a:rPr lang="en-US" sz="2800" b="1">
                  <a:solidFill>
                    <a:srgbClr val="000000"/>
                  </a:solidFill>
                </a:rPr>
                <a:t> Senior to officers being                      considered</a:t>
              </a:r>
            </a:p>
            <a:p>
              <a:pPr eaLnBrk="0" hangingPunct="0">
                <a:lnSpc>
                  <a:spcPct val="90000"/>
                </a:lnSpc>
                <a:buFont typeface="Arial" charset="0"/>
                <a:buChar char="•"/>
              </a:pPr>
              <a:r>
                <a:rPr lang="en-US" sz="2800" b="1">
                  <a:solidFill>
                    <a:srgbClr val="000000"/>
                  </a:solidFill>
                </a:rPr>
                <a:t> Reserve officer representation</a:t>
              </a:r>
            </a:p>
            <a:p>
              <a:pPr eaLnBrk="0" hangingPunct="0">
                <a:lnSpc>
                  <a:spcPct val="90000"/>
                </a:lnSpc>
                <a:buFont typeface="Arial" charset="0"/>
                <a:buChar char="•"/>
              </a:pPr>
              <a:r>
                <a:rPr lang="en-US" sz="2800" b="1">
                  <a:solidFill>
                    <a:srgbClr val="000000"/>
                  </a:solidFill>
                </a:rPr>
                <a:t> Joint representation </a:t>
              </a:r>
            </a:p>
            <a:p>
              <a:pPr eaLnBrk="0" hangingPunct="0">
                <a:lnSpc>
                  <a:spcPct val="90000"/>
                </a:lnSpc>
                <a:buFont typeface="Arial" charset="0"/>
                <a:buChar char="•"/>
              </a:pPr>
              <a:r>
                <a:rPr lang="en-US" sz="2800" b="1">
                  <a:solidFill>
                    <a:srgbClr val="000000"/>
                  </a:solidFill>
                </a:rPr>
                <a:t> Cannot sit 2 consecutive boards</a:t>
              </a:r>
            </a:p>
          </p:txBody>
        </p:sp>
      </p:grpSp>
      <p:grpSp>
        <p:nvGrpSpPr>
          <p:cNvPr id="3" name="Group 6"/>
          <p:cNvGrpSpPr>
            <a:grpSpLocks/>
          </p:cNvGrpSpPr>
          <p:nvPr/>
        </p:nvGrpSpPr>
        <p:grpSpPr bwMode="auto">
          <a:xfrm>
            <a:off x="4981575" y="1447800"/>
            <a:ext cx="4391025" cy="3538538"/>
            <a:chOff x="-22" y="1236"/>
            <a:chExt cx="2766" cy="2229"/>
          </a:xfrm>
        </p:grpSpPr>
        <p:sp>
          <p:nvSpPr>
            <p:cNvPr id="58373" name="Rectangle 7"/>
            <p:cNvSpPr>
              <a:spLocks noChangeArrowheads="1"/>
            </p:cNvSpPr>
            <p:nvPr/>
          </p:nvSpPr>
          <p:spPr bwMode="auto">
            <a:xfrm>
              <a:off x="-22" y="1236"/>
              <a:ext cx="2532" cy="302"/>
            </a:xfrm>
            <a:prstGeom prst="rect">
              <a:avLst/>
            </a:prstGeom>
            <a:noFill/>
            <a:ln w="9525">
              <a:noFill/>
              <a:miter lim="800000"/>
              <a:headEnd/>
              <a:tailEnd/>
            </a:ln>
          </p:spPr>
          <p:txBody>
            <a:bodyPr wrap="none">
              <a:spAutoFit/>
            </a:bodyPr>
            <a:lstStyle/>
            <a:p>
              <a:pPr eaLnBrk="0" hangingPunct="0">
                <a:lnSpc>
                  <a:spcPct val="90000"/>
                </a:lnSpc>
                <a:buClr>
                  <a:srgbClr val="FFFF00"/>
                </a:buClr>
              </a:pPr>
              <a:r>
                <a:rPr lang="en-US" sz="2800" b="1" u="sng">
                  <a:solidFill>
                    <a:srgbClr val="008000"/>
                  </a:solidFill>
                </a:rPr>
                <a:t>Army Policy Requires:</a:t>
              </a:r>
            </a:p>
          </p:txBody>
        </p:sp>
        <p:sp>
          <p:nvSpPr>
            <p:cNvPr id="58374" name="Rectangle 8"/>
            <p:cNvSpPr>
              <a:spLocks noChangeArrowheads="1"/>
            </p:cNvSpPr>
            <p:nvPr/>
          </p:nvSpPr>
          <p:spPr bwMode="auto">
            <a:xfrm>
              <a:off x="141" y="1697"/>
              <a:ext cx="2603" cy="1768"/>
            </a:xfrm>
            <a:prstGeom prst="rect">
              <a:avLst/>
            </a:prstGeom>
            <a:noFill/>
            <a:ln w="9525">
              <a:noFill/>
              <a:miter lim="800000"/>
              <a:headEnd/>
              <a:tailEnd/>
            </a:ln>
          </p:spPr>
          <p:txBody>
            <a:bodyPr>
              <a:spAutoFit/>
            </a:bodyPr>
            <a:lstStyle/>
            <a:p>
              <a:pPr eaLnBrk="0" hangingPunct="0">
                <a:lnSpc>
                  <a:spcPct val="90000"/>
                </a:lnSpc>
                <a:buFont typeface="Arial" charset="0"/>
                <a:buChar char="•"/>
              </a:pPr>
              <a:r>
                <a:rPr lang="en-US" sz="2800" b="1">
                  <a:solidFill>
                    <a:srgbClr val="008000"/>
                  </a:solidFill>
                </a:rPr>
                <a:t> Branch representation</a:t>
              </a:r>
            </a:p>
            <a:p>
              <a:pPr eaLnBrk="0" hangingPunct="0">
                <a:lnSpc>
                  <a:spcPct val="90000"/>
                </a:lnSpc>
                <a:buFont typeface="Arial" charset="0"/>
                <a:buChar char="•"/>
              </a:pPr>
              <a:r>
                <a:rPr lang="en-US" sz="2800" b="1">
                  <a:solidFill>
                    <a:srgbClr val="008000"/>
                  </a:solidFill>
                </a:rPr>
                <a:t> Ethnic and female  representation</a:t>
              </a:r>
            </a:p>
            <a:p>
              <a:pPr eaLnBrk="0" hangingPunct="0">
                <a:lnSpc>
                  <a:spcPct val="90000"/>
                </a:lnSpc>
                <a:buFont typeface="Arial" charset="0"/>
                <a:buChar char="•"/>
              </a:pPr>
              <a:r>
                <a:rPr lang="en-US" sz="2800" b="1">
                  <a:solidFill>
                    <a:srgbClr val="008000"/>
                  </a:solidFill>
                </a:rPr>
                <a:t> LTC (O5) or above</a:t>
              </a:r>
            </a:p>
            <a:p>
              <a:pPr eaLnBrk="0" hangingPunct="0">
                <a:lnSpc>
                  <a:spcPct val="90000"/>
                </a:lnSpc>
                <a:buFont typeface="Arial" charset="0"/>
                <a:buChar char="•"/>
              </a:pPr>
              <a:r>
                <a:rPr lang="en-US" sz="2800" b="1">
                  <a:solidFill>
                    <a:srgbClr val="008000"/>
                  </a:solidFill>
                </a:rPr>
                <a:t> 50% O5/O6 CSL Commander</a:t>
              </a:r>
            </a:p>
          </p:txBody>
        </p:sp>
      </p:grpSp>
      <p:sp>
        <p:nvSpPr>
          <p:cNvPr id="58372" name="TextBox 10"/>
          <p:cNvSpPr txBox="1">
            <a:spLocks noChangeArrowheads="1"/>
          </p:cNvSpPr>
          <p:nvPr/>
        </p:nvSpPr>
        <p:spPr bwMode="auto">
          <a:xfrm>
            <a:off x="0" y="304800"/>
            <a:ext cx="9144000" cy="646113"/>
          </a:xfrm>
          <a:prstGeom prst="rect">
            <a:avLst/>
          </a:prstGeom>
          <a:solidFill>
            <a:schemeClr val="bg1"/>
          </a:solidFill>
          <a:ln w="9525">
            <a:noFill/>
            <a:miter lim="800000"/>
            <a:headEnd/>
            <a:tailEnd/>
          </a:ln>
        </p:spPr>
        <p:txBody>
          <a:bodyPr>
            <a:spAutoFit/>
          </a:bodyPr>
          <a:lstStyle/>
          <a:p>
            <a:pPr algn="ctr"/>
            <a:r>
              <a:rPr lang="en-US" sz="3600" b="1"/>
              <a:t>BOARD MEMBERSHIP</a:t>
            </a:r>
          </a:p>
        </p:txBody>
      </p:sp>
    </p:spTree>
    <p:extLst>
      <p:ext uri="{BB962C8B-B14F-4D97-AF65-F5344CB8AC3E}">
        <p14:creationId xmlns:p14="http://schemas.microsoft.com/office/powerpoint/2010/main" val="22432821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Box 10"/>
          <p:cNvSpPr txBox="1">
            <a:spLocks noChangeArrowheads="1"/>
          </p:cNvSpPr>
          <p:nvPr/>
        </p:nvSpPr>
        <p:spPr bwMode="auto">
          <a:xfrm>
            <a:off x="0" y="304800"/>
            <a:ext cx="9144000" cy="646113"/>
          </a:xfrm>
          <a:prstGeom prst="rect">
            <a:avLst/>
          </a:prstGeom>
          <a:solidFill>
            <a:schemeClr val="bg1"/>
          </a:solidFill>
          <a:ln w="9525">
            <a:noFill/>
            <a:miter lim="800000"/>
            <a:headEnd/>
            <a:tailEnd/>
          </a:ln>
        </p:spPr>
        <p:txBody>
          <a:bodyPr>
            <a:spAutoFit/>
          </a:bodyPr>
          <a:lstStyle/>
          <a:p>
            <a:pPr algn="ctr"/>
            <a:r>
              <a:rPr lang="en-US" sz="3600" b="1"/>
              <a:t>BOARD MEMBERSHIP</a:t>
            </a:r>
          </a:p>
        </p:txBody>
      </p:sp>
      <p:sp>
        <p:nvSpPr>
          <p:cNvPr id="59395" name="TextBox 8"/>
          <p:cNvSpPr txBox="1">
            <a:spLocks noChangeArrowheads="1"/>
          </p:cNvSpPr>
          <p:nvPr/>
        </p:nvSpPr>
        <p:spPr bwMode="auto">
          <a:xfrm>
            <a:off x="0" y="1179513"/>
            <a:ext cx="9144000" cy="5016500"/>
          </a:xfrm>
          <a:prstGeom prst="rect">
            <a:avLst/>
          </a:prstGeom>
          <a:noFill/>
          <a:ln w="9525">
            <a:noFill/>
            <a:miter lim="800000"/>
            <a:headEnd/>
            <a:tailEnd/>
          </a:ln>
        </p:spPr>
        <p:txBody>
          <a:bodyPr>
            <a:spAutoFit/>
          </a:bodyPr>
          <a:lstStyle/>
          <a:p>
            <a:pPr>
              <a:buFont typeface="Arial" charset="0"/>
              <a:buChar char="•"/>
            </a:pPr>
            <a:r>
              <a:rPr lang="en-US" sz="3200"/>
              <a:t> Example – COL Army</a:t>
            </a:r>
          </a:p>
          <a:p>
            <a:pPr lvl="1">
              <a:buFont typeface="Arial" charset="0"/>
              <a:buChar char="•"/>
            </a:pPr>
            <a:r>
              <a:rPr lang="en-US" sz="3200"/>
              <a:t> 17 GO</a:t>
            </a:r>
          </a:p>
          <a:p>
            <a:pPr lvl="1">
              <a:buFont typeface="Arial" charset="0"/>
              <a:buChar char="•"/>
            </a:pPr>
            <a:r>
              <a:rPr lang="en-US" sz="3200"/>
              <a:t> LTG Board President</a:t>
            </a:r>
          </a:p>
          <a:p>
            <a:pPr lvl="1">
              <a:buFont typeface="Arial" charset="0"/>
              <a:buChar char="•"/>
            </a:pPr>
            <a:r>
              <a:rPr lang="en-US" sz="3200"/>
              <a:t> 7 MFE (2 Maneuver, 1 Fires, 2 Maneuver Support, 1 SOF, 1 Effects)</a:t>
            </a:r>
          </a:p>
          <a:p>
            <a:pPr lvl="1">
              <a:buFont typeface="Arial" charset="0"/>
              <a:buChar char="•"/>
            </a:pPr>
            <a:r>
              <a:rPr lang="en-US" sz="3200"/>
              <a:t> 4 FS (2 LOG, 1 Soldier Support, 1 Acq)</a:t>
            </a:r>
          </a:p>
          <a:p>
            <a:pPr lvl="1">
              <a:buFont typeface="Arial" charset="0"/>
              <a:buChar char="•"/>
            </a:pPr>
            <a:r>
              <a:rPr lang="en-US" sz="3200"/>
              <a:t> 6 OS</a:t>
            </a:r>
          </a:p>
          <a:p>
            <a:pPr lvl="1">
              <a:buFont typeface="Arial" charset="0"/>
              <a:buChar char="•"/>
            </a:pPr>
            <a:endParaRPr lang="en-US" sz="3200"/>
          </a:p>
          <a:p>
            <a:pPr lvl="1">
              <a:buFont typeface="Arial" charset="0"/>
              <a:buChar char="•"/>
            </a:pPr>
            <a:r>
              <a:rPr lang="en-US" sz="3200"/>
              <a:t> Must have 4 minorities, 2 females, 9 BDE CMD/Key Billet, 1 Joint Qualified</a:t>
            </a:r>
          </a:p>
        </p:txBody>
      </p:sp>
    </p:spTree>
    <p:extLst>
      <p:ext uri="{BB962C8B-B14F-4D97-AF65-F5344CB8AC3E}">
        <p14:creationId xmlns:p14="http://schemas.microsoft.com/office/powerpoint/2010/main" val="3557590361"/>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Box 2"/>
          <p:cNvSpPr txBox="1">
            <a:spLocks noChangeArrowheads="1"/>
          </p:cNvSpPr>
          <p:nvPr/>
        </p:nvSpPr>
        <p:spPr bwMode="auto">
          <a:xfrm>
            <a:off x="0" y="2782888"/>
            <a:ext cx="9144000" cy="646112"/>
          </a:xfrm>
          <a:prstGeom prst="rect">
            <a:avLst/>
          </a:prstGeom>
          <a:noFill/>
          <a:ln w="9525">
            <a:noFill/>
            <a:miter lim="800000"/>
            <a:headEnd/>
            <a:tailEnd/>
          </a:ln>
        </p:spPr>
        <p:txBody>
          <a:bodyPr>
            <a:spAutoFit/>
          </a:bodyPr>
          <a:lstStyle/>
          <a:p>
            <a:pPr algn="ctr"/>
            <a:r>
              <a:rPr lang="en-US" sz="3600" b="1"/>
              <a:t>BOARD OPERATIONS</a:t>
            </a:r>
          </a:p>
        </p:txBody>
      </p:sp>
    </p:spTree>
    <p:extLst>
      <p:ext uri="{BB962C8B-B14F-4D97-AF65-F5344CB8AC3E}">
        <p14:creationId xmlns:p14="http://schemas.microsoft.com/office/powerpoint/2010/main" val="2116227163"/>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ChangeArrowheads="1"/>
          </p:cNvSpPr>
          <p:nvPr/>
        </p:nvSpPr>
        <p:spPr bwMode="auto">
          <a:xfrm>
            <a:off x="1371600" y="1143000"/>
            <a:ext cx="6400800" cy="584200"/>
          </a:xfrm>
          <a:prstGeom prst="rect">
            <a:avLst/>
          </a:prstGeom>
          <a:noFill/>
          <a:ln w="9525">
            <a:noFill/>
            <a:miter lim="800000"/>
            <a:headEnd/>
            <a:tailEnd/>
          </a:ln>
        </p:spPr>
        <p:txBody>
          <a:bodyPr>
            <a:spAutoFit/>
          </a:bodyPr>
          <a:lstStyle/>
          <a:p>
            <a:pPr algn="ctr"/>
            <a:r>
              <a:rPr lang="en-US" sz="3200"/>
              <a:t>Selection Requirements (Sample)</a:t>
            </a:r>
          </a:p>
        </p:txBody>
      </p:sp>
      <p:graphicFrame>
        <p:nvGraphicFramePr>
          <p:cNvPr id="5" name="Table 4"/>
          <p:cNvGraphicFramePr>
            <a:graphicFrameLocks noGrp="1"/>
          </p:cNvGraphicFramePr>
          <p:nvPr/>
        </p:nvGraphicFramePr>
        <p:xfrm>
          <a:off x="381000" y="1905000"/>
          <a:ext cx="8305800" cy="3676652"/>
        </p:xfrm>
        <a:graphic>
          <a:graphicData uri="http://schemas.openxmlformats.org/drawingml/2006/table">
            <a:tbl>
              <a:tblPr firstRow="1" firstCol="1" lastRow="1" lastCol="1" bandRow="1" bandCol="1">
                <a:tableStyleId>{5940675A-B579-460E-94D1-54222C63F5DA}</a:tableStyleId>
              </a:tblPr>
              <a:tblGrid>
                <a:gridCol w="1828800"/>
                <a:gridCol w="1916113"/>
                <a:gridCol w="1800225"/>
                <a:gridCol w="1296987"/>
                <a:gridCol w="1463675"/>
              </a:tblGrid>
              <a:tr h="919163">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CATEGORY</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OPTIMUM</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MAXIMUM</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MIN</a:t>
                      </a:r>
                    </a:p>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BZ</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MAX</a:t>
                      </a:r>
                    </a:p>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BZ (10%)</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19163">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rPr>
                        <a:t>MFE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192</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213</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0</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21</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19163">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rPr>
                        <a:t>OS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127</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141</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0</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14</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19163">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rPr>
                        <a:t>FS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140</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155</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0</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90000"/>
                        <a:buFontTx/>
                        <a:buNone/>
                        <a:tabLst/>
                      </a:pPr>
                      <a:r>
                        <a:rPr kumimoji="0" lang="en-US" sz="2200" b="1" u="none" strike="noStrike" cap="none" normalizeH="0" baseline="0" dirty="0" smtClean="0">
                          <a:ln>
                            <a:solidFill>
                              <a:schemeClr val="bg1"/>
                            </a:solidFill>
                          </a:ln>
                          <a:solidFill>
                            <a:schemeClr val="tx1"/>
                          </a:solidFill>
                          <a:effectLst/>
                          <a:latin typeface="Arial" pitchFamily="34" charset="0"/>
                          <a:cs typeface="Arial" pitchFamily="34" charset="0"/>
                        </a:rPr>
                        <a:t>15</a:t>
                      </a:r>
                      <a:endParaRPr kumimoji="0" lang="en-US" sz="2200" b="1" i="0" u="none" strike="noStrike" cap="none" normalizeH="0" baseline="0" dirty="0" smtClean="0">
                        <a:ln>
                          <a:solidFill>
                            <a:schemeClr val="bg1"/>
                          </a:solid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61444" name="TextBox 5"/>
          <p:cNvSpPr txBox="1">
            <a:spLocks noChangeArrowheads="1"/>
          </p:cNvSpPr>
          <p:nvPr/>
        </p:nvSpPr>
        <p:spPr bwMode="auto">
          <a:xfrm>
            <a:off x="0" y="304800"/>
            <a:ext cx="9144000" cy="646113"/>
          </a:xfrm>
          <a:prstGeom prst="rect">
            <a:avLst/>
          </a:prstGeom>
          <a:solidFill>
            <a:schemeClr val="bg1"/>
          </a:solidFill>
          <a:ln w="9525">
            <a:noFill/>
            <a:miter lim="800000"/>
            <a:headEnd/>
            <a:tailEnd/>
          </a:ln>
        </p:spPr>
        <p:txBody>
          <a:bodyPr>
            <a:spAutoFit/>
          </a:bodyPr>
          <a:lstStyle/>
          <a:p>
            <a:pPr algn="ctr"/>
            <a:r>
              <a:rPr lang="en-US" sz="3600" b="1"/>
              <a:t>MOI</a:t>
            </a:r>
          </a:p>
        </p:txBody>
      </p:sp>
    </p:spTree>
    <p:extLst>
      <p:ext uri="{BB962C8B-B14F-4D97-AF65-F5344CB8AC3E}">
        <p14:creationId xmlns:p14="http://schemas.microsoft.com/office/powerpoint/2010/main" val="4011115213"/>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ChangeArrowheads="1"/>
          </p:cNvSpPr>
          <p:nvPr/>
        </p:nvSpPr>
        <p:spPr bwMode="auto">
          <a:xfrm>
            <a:off x="409575" y="1076325"/>
            <a:ext cx="8305800" cy="646113"/>
          </a:xfrm>
          <a:prstGeom prst="rect">
            <a:avLst/>
          </a:prstGeom>
          <a:noFill/>
          <a:ln w="9525">
            <a:noFill/>
            <a:miter lim="800000"/>
            <a:headEnd/>
            <a:tailEnd/>
          </a:ln>
        </p:spPr>
        <p:txBody>
          <a:bodyPr>
            <a:spAutoFit/>
          </a:bodyPr>
          <a:lstStyle/>
          <a:p>
            <a:pPr algn="ctr"/>
            <a:r>
              <a:rPr lang="en-US" b="1"/>
              <a:t>The board must select at least the minimum number in each critical skill area if there are enough fully qualified officers from that career field.</a:t>
            </a:r>
            <a:endParaRPr lang="en-US" sz="3200"/>
          </a:p>
        </p:txBody>
      </p:sp>
      <p:graphicFrame>
        <p:nvGraphicFramePr>
          <p:cNvPr id="8" name="Table 7"/>
          <p:cNvGraphicFramePr>
            <a:graphicFrameLocks noGrp="1"/>
          </p:cNvGraphicFramePr>
          <p:nvPr/>
        </p:nvGraphicFramePr>
        <p:xfrm>
          <a:off x="514350" y="1828800"/>
          <a:ext cx="8077200" cy="4709160"/>
        </p:xfrm>
        <a:graphic>
          <a:graphicData uri="http://schemas.openxmlformats.org/drawingml/2006/table">
            <a:tbl>
              <a:tblPr firstRow="1" bandRow="1">
                <a:tableStyleId>{5C22544A-7EE6-4342-B048-85BDC9FD1C3A}</a:tableStyleId>
              </a:tblPr>
              <a:tblGrid>
                <a:gridCol w="2692400"/>
                <a:gridCol w="2692400"/>
                <a:gridCol w="2692400"/>
              </a:tblGrid>
              <a:tr h="685800">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Branch / Functional Area</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Functional Category Code AOC/ASI</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Minimum Selection Requirement</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1960">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MANEUVER, FIRES &amp; EFFECTS (MFE)</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 </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 </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1960">
                <a:tc>
                  <a:txBody>
                    <a:bodyPr/>
                    <a:lstStyle/>
                    <a:p>
                      <a:pPr marL="0" marR="0" algn="l">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Air Defense Artillery</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14</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13</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1960">
                <a:tc>
                  <a:txBody>
                    <a:bodyPr/>
                    <a:lstStyle/>
                    <a:p>
                      <a:pPr marL="0" marR="0" algn="l">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Engineer</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21</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22</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1960">
                <a:tc>
                  <a:txBody>
                    <a:bodyPr/>
                    <a:lstStyle/>
                    <a:p>
                      <a:pPr marL="0" marR="0" algn="l">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Special Forces</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18</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27</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1960">
                <a:tc>
                  <a:txBody>
                    <a:bodyPr/>
                    <a:lstStyle/>
                    <a:p>
                      <a:pPr marL="0" marR="0" algn="l">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Information Operations</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30</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4</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1960">
                <a:tc>
                  <a:txBody>
                    <a:bodyPr/>
                    <a:lstStyle/>
                    <a:p>
                      <a:pPr marL="0" marR="0" algn="l">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Public Affairs</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46</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6</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1960">
                <a:tc>
                  <a:txBody>
                    <a:bodyPr/>
                    <a:lstStyle/>
                    <a:p>
                      <a:pPr marL="0" marR="0" algn="ctr">
                        <a:spcBef>
                          <a:spcPts val="0"/>
                        </a:spcBef>
                        <a:spcAft>
                          <a:spcPts val="0"/>
                        </a:spcAft>
                      </a:pPr>
                      <a:r>
                        <a:rPr lang="en-US" sz="1200" b="1" dirty="0">
                          <a:ln>
                            <a:solidFill>
                              <a:schemeClr val="bg1"/>
                            </a:solidFill>
                          </a:ln>
                          <a:solidFill>
                            <a:schemeClr val="tx1"/>
                          </a:solidFill>
                          <a:latin typeface="Arial" pitchFamily="34" charset="0"/>
                          <a:ea typeface="Times New Roman"/>
                          <a:cs typeface="Arial" pitchFamily="34" charset="0"/>
                        </a:rPr>
                        <a:t>TOTAL MFE</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 </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72</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1960">
                <a:tc>
                  <a:txBody>
                    <a:bodyPr/>
                    <a:lstStyle/>
                    <a:p>
                      <a:pPr marL="0" marR="0" algn="ctr">
                        <a:spcBef>
                          <a:spcPts val="0"/>
                        </a:spcBef>
                        <a:spcAft>
                          <a:spcPts val="0"/>
                        </a:spcAft>
                      </a:pPr>
                      <a:r>
                        <a:rPr lang="en-US" sz="1200" b="1" dirty="0">
                          <a:ln>
                            <a:solidFill>
                              <a:schemeClr val="bg1"/>
                            </a:solidFill>
                          </a:ln>
                          <a:solidFill>
                            <a:schemeClr val="tx1"/>
                          </a:solidFill>
                          <a:latin typeface="Arial" pitchFamily="34" charset="0"/>
                          <a:ea typeface="Times New Roman"/>
                          <a:cs typeface="Arial" pitchFamily="34" charset="0"/>
                        </a:rPr>
                        <a:t>MFE AT-LARGE</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 </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141</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1960">
                <a:tc>
                  <a:txBody>
                    <a:bodyPr/>
                    <a:lstStyle/>
                    <a:p>
                      <a:pPr marL="0" marR="0" algn="ctr">
                        <a:spcBef>
                          <a:spcPts val="0"/>
                        </a:spcBef>
                        <a:spcAft>
                          <a:spcPts val="0"/>
                        </a:spcAft>
                      </a:pPr>
                      <a:r>
                        <a:rPr lang="en-US" sz="1200" b="1" dirty="0">
                          <a:ln>
                            <a:solidFill>
                              <a:schemeClr val="bg1"/>
                            </a:solidFill>
                          </a:ln>
                          <a:solidFill>
                            <a:schemeClr val="tx1"/>
                          </a:solidFill>
                          <a:latin typeface="Arial" pitchFamily="34" charset="0"/>
                          <a:ea typeface="Times New Roman"/>
                          <a:cs typeface="Arial" pitchFamily="34" charset="0"/>
                        </a:rPr>
                        <a:t>MAXIMUM MFE Selects</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 </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ln>
                            <a:solidFill>
                              <a:schemeClr val="bg1"/>
                            </a:solidFill>
                          </a:ln>
                          <a:solidFill>
                            <a:schemeClr val="tx1"/>
                          </a:solidFill>
                          <a:latin typeface="Arial" pitchFamily="34" charset="0"/>
                          <a:ea typeface="Times New Roman"/>
                          <a:cs typeface="Arial" pitchFamily="34" charset="0"/>
                        </a:rPr>
                        <a:t>213</a:t>
                      </a:r>
                      <a:endParaRPr lang="en-US" sz="2400" b="1" dirty="0">
                        <a:ln>
                          <a:solidFill>
                            <a:schemeClr val="bg1"/>
                          </a:solidFill>
                        </a:ln>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62468" name="TextBox 4"/>
          <p:cNvSpPr txBox="1">
            <a:spLocks noChangeArrowheads="1"/>
          </p:cNvSpPr>
          <p:nvPr/>
        </p:nvSpPr>
        <p:spPr bwMode="auto">
          <a:xfrm>
            <a:off x="0" y="304800"/>
            <a:ext cx="9144000" cy="646113"/>
          </a:xfrm>
          <a:prstGeom prst="rect">
            <a:avLst/>
          </a:prstGeom>
          <a:solidFill>
            <a:schemeClr val="bg1"/>
          </a:solidFill>
          <a:ln w="9525">
            <a:noFill/>
            <a:miter lim="800000"/>
            <a:headEnd/>
            <a:tailEnd/>
          </a:ln>
        </p:spPr>
        <p:txBody>
          <a:bodyPr>
            <a:spAutoFit/>
          </a:bodyPr>
          <a:lstStyle/>
          <a:p>
            <a:pPr algn="ctr"/>
            <a:r>
              <a:rPr lang="en-US" sz="3600" b="1"/>
              <a:t>MOI ( MFE Sample)</a:t>
            </a:r>
          </a:p>
        </p:txBody>
      </p:sp>
    </p:spTree>
    <p:extLst>
      <p:ext uri="{BB962C8B-B14F-4D97-AF65-F5344CB8AC3E}">
        <p14:creationId xmlns:p14="http://schemas.microsoft.com/office/powerpoint/2010/main" val="1535713830"/>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981075" y="1524000"/>
          <a:ext cx="7162800" cy="3429002"/>
        </p:xfrm>
        <a:graphic>
          <a:graphicData uri="http://schemas.openxmlformats.org/drawingml/2006/table">
            <a:tbl>
              <a:tblPr firstRow="1" bandRow="1">
                <a:tableStyleId>{5C22544A-7EE6-4342-B048-85BDC9FD1C3A}</a:tableStyleId>
              </a:tblPr>
              <a:tblGrid>
                <a:gridCol w="2552262"/>
                <a:gridCol w="2305269"/>
                <a:gridCol w="2305269"/>
              </a:tblGrid>
              <a:tr h="563120">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Branch / Functional Area</a:t>
                      </a:r>
                      <a:endParaRPr lang="en-US" sz="2400" b="1" dirty="0">
                        <a:solidFill>
                          <a:schemeClr val="tx1"/>
                        </a:solidFill>
                        <a:latin typeface="Times New Roman"/>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Functional Category Code AOC/ASI</a:t>
                      </a:r>
                      <a:endParaRPr lang="en-US" sz="2400" b="1" dirty="0">
                        <a:solidFill>
                          <a:schemeClr val="tx1"/>
                        </a:solidFill>
                        <a:latin typeface="Times New Roman"/>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Minimum Selection Requirement</a:t>
                      </a:r>
                      <a:endParaRPr lang="en-US" sz="2400" b="1" dirty="0">
                        <a:solidFill>
                          <a:schemeClr val="tx1"/>
                        </a:solidFill>
                        <a:latin typeface="Times New Roman"/>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77647">
                <a:tc>
                  <a:txBody>
                    <a:bodyPr/>
                    <a:lstStyle/>
                    <a:p>
                      <a:pPr marL="0" marR="0">
                        <a:spcBef>
                          <a:spcPts val="0"/>
                        </a:spcBef>
                        <a:spcAft>
                          <a:spcPts val="0"/>
                        </a:spcAft>
                      </a:pPr>
                      <a:r>
                        <a:rPr lang="en-US" sz="1200" b="1" dirty="0">
                          <a:solidFill>
                            <a:schemeClr val="tx1"/>
                          </a:solidFill>
                          <a:latin typeface="Arial"/>
                          <a:ea typeface="Times New Roman"/>
                          <a:cs typeface="Times New Roman"/>
                        </a:rPr>
                        <a:t>FORCE SUSTAINMENT (FS)</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 </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 </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77647">
                <a:tc>
                  <a:txBody>
                    <a:bodyPr/>
                    <a:lstStyle/>
                    <a:p>
                      <a:pPr marL="0" marR="0">
                        <a:spcBef>
                          <a:spcPts val="0"/>
                        </a:spcBef>
                        <a:spcAft>
                          <a:spcPts val="0"/>
                        </a:spcAft>
                      </a:pPr>
                      <a:r>
                        <a:rPr lang="en-US" sz="1600" b="1" dirty="0">
                          <a:solidFill>
                            <a:schemeClr val="tx1"/>
                          </a:solidFill>
                          <a:latin typeface="Arial"/>
                          <a:ea typeface="Times New Roman"/>
                          <a:cs typeface="Times New Roman"/>
                        </a:rPr>
                        <a:t>Financial Management</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36</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11</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77647">
                <a:tc>
                  <a:txBody>
                    <a:bodyPr/>
                    <a:lstStyle/>
                    <a:p>
                      <a:pPr marL="0" marR="0">
                        <a:spcBef>
                          <a:spcPts val="0"/>
                        </a:spcBef>
                        <a:spcAft>
                          <a:spcPts val="0"/>
                        </a:spcAft>
                      </a:pPr>
                      <a:r>
                        <a:rPr lang="en-US" sz="1600" b="1" dirty="0">
                          <a:solidFill>
                            <a:schemeClr val="tx1"/>
                          </a:solidFill>
                          <a:latin typeface="Arial"/>
                          <a:ea typeface="Times New Roman"/>
                          <a:cs typeface="Times New Roman"/>
                        </a:rPr>
                        <a:t>Acquisition Corps</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51</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18</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77647">
                <a:tc>
                  <a:txBody>
                    <a:bodyPr/>
                    <a:lstStyle/>
                    <a:p>
                      <a:pPr marL="0" marR="0" algn="ctr">
                        <a:spcBef>
                          <a:spcPts val="0"/>
                        </a:spcBef>
                        <a:spcAft>
                          <a:spcPts val="0"/>
                        </a:spcAft>
                      </a:pPr>
                      <a:r>
                        <a:rPr lang="en-US" sz="1200" b="1" dirty="0">
                          <a:solidFill>
                            <a:schemeClr val="tx1"/>
                          </a:solidFill>
                          <a:latin typeface="Arial"/>
                          <a:ea typeface="Times New Roman"/>
                          <a:cs typeface="Times New Roman"/>
                        </a:rPr>
                        <a:t>TOTAL FS</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 </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29</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77647">
                <a:tc>
                  <a:txBody>
                    <a:bodyPr/>
                    <a:lstStyle/>
                    <a:p>
                      <a:pPr marL="0" marR="0" algn="ctr">
                        <a:spcBef>
                          <a:spcPts val="0"/>
                        </a:spcBef>
                        <a:spcAft>
                          <a:spcPts val="0"/>
                        </a:spcAft>
                      </a:pPr>
                      <a:r>
                        <a:rPr lang="en-US" sz="1200" b="1" dirty="0">
                          <a:solidFill>
                            <a:schemeClr val="tx1"/>
                          </a:solidFill>
                          <a:latin typeface="Arial"/>
                          <a:ea typeface="Times New Roman"/>
                          <a:cs typeface="Times New Roman"/>
                        </a:rPr>
                        <a:t>FS AT-LARGE</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 </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126</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77647">
                <a:tc>
                  <a:txBody>
                    <a:bodyPr/>
                    <a:lstStyle/>
                    <a:p>
                      <a:pPr marL="0" marR="0" algn="ctr">
                        <a:spcBef>
                          <a:spcPts val="0"/>
                        </a:spcBef>
                        <a:spcAft>
                          <a:spcPts val="0"/>
                        </a:spcAft>
                      </a:pPr>
                      <a:r>
                        <a:rPr lang="en-US" sz="1200" b="1" dirty="0">
                          <a:solidFill>
                            <a:schemeClr val="tx1"/>
                          </a:solidFill>
                          <a:latin typeface="Arial"/>
                          <a:ea typeface="Times New Roman"/>
                          <a:cs typeface="Times New Roman"/>
                        </a:rPr>
                        <a:t>MAXIMUM FS Selects</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 </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600" b="1" dirty="0">
                          <a:solidFill>
                            <a:schemeClr val="tx1"/>
                          </a:solidFill>
                          <a:latin typeface="Arial"/>
                          <a:ea typeface="Times New Roman"/>
                          <a:cs typeface="Times New Roman"/>
                        </a:rPr>
                        <a:t>155</a:t>
                      </a:r>
                      <a:endParaRPr lang="en-US" sz="2400" b="1" dirty="0">
                        <a:solidFill>
                          <a:schemeClr val="tx1"/>
                        </a:solidFill>
                        <a:latin typeface="Times New Roman"/>
                        <a:ea typeface="Times New Roman"/>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63524" name="TextBox 4"/>
          <p:cNvSpPr txBox="1">
            <a:spLocks noChangeArrowheads="1"/>
          </p:cNvSpPr>
          <p:nvPr/>
        </p:nvSpPr>
        <p:spPr bwMode="auto">
          <a:xfrm>
            <a:off x="0" y="304800"/>
            <a:ext cx="9144000" cy="646113"/>
          </a:xfrm>
          <a:prstGeom prst="rect">
            <a:avLst/>
          </a:prstGeom>
          <a:solidFill>
            <a:schemeClr val="bg1"/>
          </a:solidFill>
          <a:ln w="9525">
            <a:noFill/>
            <a:miter lim="800000"/>
            <a:headEnd/>
            <a:tailEnd/>
          </a:ln>
        </p:spPr>
        <p:txBody>
          <a:bodyPr>
            <a:spAutoFit/>
          </a:bodyPr>
          <a:lstStyle/>
          <a:p>
            <a:pPr algn="ctr"/>
            <a:r>
              <a:rPr lang="en-US" sz="3600" b="1"/>
              <a:t>MOI (FS Sample)</a:t>
            </a:r>
          </a:p>
        </p:txBody>
      </p:sp>
    </p:spTree>
    <p:extLst>
      <p:ext uri="{BB962C8B-B14F-4D97-AF65-F5344CB8AC3E}">
        <p14:creationId xmlns:p14="http://schemas.microsoft.com/office/powerpoint/2010/main" val="1568324861"/>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1295400" y="1066800"/>
          <a:ext cx="6457950" cy="5410202"/>
        </p:xfrm>
        <a:graphic>
          <a:graphicData uri="http://schemas.openxmlformats.org/drawingml/2006/table">
            <a:tbl>
              <a:tblPr firstRow="1" bandRow="1">
                <a:tableStyleId>{5C22544A-7EE6-4342-B048-85BDC9FD1C3A}</a:tableStyleId>
              </a:tblPr>
              <a:tblGrid>
                <a:gridCol w="2152650"/>
                <a:gridCol w="2152650"/>
                <a:gridCol w="2152650"/>
              </a:tblGrid>
              <a:tr h="572364">
                <a:tc>
                  <a:txBody>
                    <a:bodyPr/>
                    <a:lstStyle/>
                    <a:p>
                      <a:pPr marL="0" marR="0" algn="ctr">
                        <a:spcBef>
                          <a:spcPts val="0"/>
                        </a:spcBef>
                        <a:spcAft>
                          <a:spcPts val="0"/>
                        </a:spcAft>
                      </a:pPr>
                      <a:r>
                        <a:rPr lang="en-US" sz="1200" b="1" dirty="0">
                          <a:ln>
                            <a:solidFill>
                              <a:schemeClr val="bg1"/>
                            </a:solidFill>
                          </a:ln>
                          <a:solidFill>
                            <a:schemeClr val="tx1"/>
                          </a:solidFill>
                          <a:latin typeface="Arial" pitchFamily="34" charset="0"/>
                          <a:ea typeface="Times New Roman"/>
                          <a:cs typeface="Arial" pitchFamily="34" charset="0"/>
                        </a:rPr>
                        <a:t>Branch / Functional Area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1" dirty="0" smtClean="0">
                          <a:ln>
                            <a:solidFill>
                              <a:schemeClr val="bg1"/>
                            </a:solidFill>
                          </a:ln>
                          <a:solidFill>
                            <a:schemeClr val="tx1"/>
                          </a:solidFill>
                          <a:latin typeface="Arial" pitchFamily="34" charset="0"/>
                          <a:ea typeface="Times New Roman"/>
                          <a:cs typeface="Arial" pitchFamily="34" charset="0"/>
                        </a:rPr>
                        <a:t>Functional Category Code AOC/ASI</a:t>
                      </a:r>
                    </a:p>
                    <a:p>
                      <a:pPr marL="0" marR="0" algn="ctr">
                        <a:spcBef>
                          <a:spcPts val="0"/>
                        </a:spcBef>
                        <a:spcAft>
                          <a:spcPts val="0"/>
                        </a:spcAft>
                      </a:pPr>
                      <a:endParaRPr lang="en-US" sz="1200" b="1" dirty="0">
                        <a:ln>
                          <a:solidFill>
                            <a:schemeClr val="bg1"/>
                          </a:solidFill>
                        </a:ln>
                        <a:solidFill>
                          <a:schemeClr val="tx1"/>
                        </a:solidFill>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1" dirty="0" smtClean="0">
                          <a:ln>
                            <a:solidFill>
                              <a:schemeClr val="bg1"/>
                            </a:solidFill>
                          </a:ln>
                          <a:solidFill>
                            <a:schemeClr val="tx1"/>
                          </a:solidFill>
                          <a:latin typeface="Arial" pitchFamily="34" charset="0"/>
                          <a:ea typeface="Times New Roman"/>
                          <a:cs typeface="Arial" pitchFamily="34" charset="0"/>
                        </a:rPr>
                        <a:t>Minimum Selection Requirement</a:t>
                      </a:r>
                    </a:p>
                    <a:p>
                      <a:pPr marL="0" marR="0" algn="ctr">
                        <a:spcBef>
                          <a:spcPts val="0"/>
                        </a:spcBef>
                        <a:spcAft>
                          <a:spcPts val="0"/>
                        </a:spcAft>
                      </a:pPr>
                      <a:endParaRPr lang="en-US" sz="1200" b="1" dirty="0">
                        <a:ln>
                          <a:solidFill>
                            <a:schemeClr val="bg1"/>
                          </a:solidFill>
                        </a:ln>
                        <a:solidFill>
                          <a:schemeClr val="tx1"/>
                        </a:solidFill>
                        <a:latin typeface="Arial" pitchFamily="34" charset="0"/>
                        <a:ea typeface="Times New Roman"/>
                        <a:cs typeface="Arial"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1576">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OPERATIONS SUPPORT (OS)</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 </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 </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45299">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Signal Corps</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25</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19</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90788">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Military Intelligence</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35</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1</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2554">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Space Operations</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40A</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1</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1576">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Professor and Associate Dean</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47Q</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1</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1576">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Latin America Foreign Area Officer</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48B</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1</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1576">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South Asia Foreign Area Officer</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48D</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1</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8926">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China</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48F</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1</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1576">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Mideast/North Africa Foreign Area Officer</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48G</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3</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1576">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Southeast Asia Foreign Area Officer</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48I</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1</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1576">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Africa/South of Sahara Foreign Area Officer</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48J</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2</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04416">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Force Management</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50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3</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1576">
                <a:tc>
                  <a:txBody>
                    <a:bodyPr/>
                    <a:lstStyle/>
                    <a:p>
                      <a:pPr marL="0" marR="0">
                        <a:spcBef>
                          <a:spcPts val="0"/>
                        </a:spcBef>
                        <a:spcAft>
                          <a:spcPts val="0"/>
                        </a:spcAft>
                      </a:pPr>
                      <a:r>
                        <a:rPr lang="en-US" sz="1200" b="1" dirty="0">
                          <a:solidFill>
                            <a:schemeClr val="tx1"/>
                          </a:solidFill>
                          <a:latin typeface="Arial" pitchFamily="34" charset="0"/>
                          <a:ea typeface="Times New Roman"/>
                          <a:cs typeface="Arial" pitchFamily="34" charset="0"/>
                        </a:rPr>
                        <a:t>Strategic Plans and Policy</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59</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4</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31671">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TOTAL OS</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 </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38</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90788">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OS AT-LARGE</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 </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1200" b="1" dirty="0">
                          <a:solidFill>
                            <a:schemeClr val="tx1"/>
                          </a:solidFill>
                          <a:latin typeface="Arial" pitchFamily="34" charset="0"/>
                          <a:ea typeface="Times New Roman"/>
                          <a:cs typeface="Arial" pitchFamily="34" charset="0"/>
                        </a:rPr>
                        <a:t>103</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90788">
                <a:tc>
                  <a:txBody>
                    <a:bodyPr/>
                    <a:lstStyle/>
                    <a:p>
                      <a:pPr marL="0" marR="0" algn="ctr" defTabSz="914400" rtl="0" eaLnBrk="1" latinLnBrk="0" hangingPunct="1">
                        <a:spcBef>
                          <a:spcPts val="0"/>
                        </a:spcBef>
                        <a:spcAft>
                          <a:spcPts val="0"/>
                        </a:spcAft>
                      </a:pPr>
                      <a:r>
                        <a:rPr lang="en-US" sz="1200" b="1" kern="1200" dirty="0" smtClean="0">
                          <a:solidFill>
                            <a:schemeClr val="tx1"/>
                          </a:solidFill>
                          <a:latin typeface="Arial" pitchFamily="34" charset="0"/>
                          <a:ea typeface="Times New Roman"/>
                          <a:cs typeface="Arial" pitchFamily="34" charset="0"/>
                        </a:rPr>
                        <a:t>MAXIMUM OS Selects</a:t>
                      </a:r>
                      <a:endParaRPr lang="en-US" sz="1200" b="1" kern="1200" dirty="0">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endParaRPr lang="en-US" sz="1200" b="1" dirty="0">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latin typeface="Arial" pitchFamily="34" charset="0"/>
                          <a:ea typeface="Times New Roman"/>
                          <a:cs typeface="Arial" pitchFamily="34" charset="0"/>
                        </a:rPr>
                        <a:t>141</a:t>
                      </a:r>
                      <a:endParaRPr lang="en-US" sz="1200" b="1" kern="1200" dirty="0">
                        <a:solidFill>
                          <a:schemeClr val="tx1"/>
                        </a:solidFill>
                        <a:latin typeface="Arial" pitchFamily="34" charset="0"/>
                        <a:ea typeface="Times New Roman"/>
                        <a:cs typeface="Arial" pitchFamily="34"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64515" name="TextBox 3"/>
          <p:cNvSpPr txBox="1">
            <a:spLocks noChangeArrowheads="1"/>
          </p:cNvSpPr>
          <p:nvPr/>
        </p:nvSpPr>
        <p:spPr bwMode="auto">
          <a:xfrm>
            <a:off x="0" y="304800"/>
            <a:ext cx="9144000" cy="646113"/>
          </a:xfrm>
          <a:prstGeom prst="rect">
            <a:avLst/>
          </a:prstGeom>
          <a:noFill/>
          <a:ln w="9525">
            <a:noFill/>
            <a:miter lim="800000"/>
            <a:headEnd/>
            <a:tailEnd/>
          </a:ln>
        </p:spPr>
        <p:txBody>
          <a:bodyPr>
            <a:spAutoFit/>
          </a:bodyPr>
          <a:lstStyle/>
          <a:p>
            <a:pPr algn="ctr"/>
            <a:r>
              <a:rPr lang="en-US" sz="3600" b="1"/>
              <a:t>MOI (OS Sample)</a:t>
            </a:r>
          </a:p>
        </p:txBody>
      </p:sp>
    </p:spTree>
    <p:extLst>
      <p:ext uri="{BB962C8B-B14F-4D97-AF65-F5344CB8AC3E}">
        <p14:creationId xmlns:p14="http://schemas.microsoft.com/office/powerpoint/2010/main" val="3273885664"/>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ChangeArrowheads="1"/>
          </p:cNvSpPr>
          <p:nvPr/>
        </p:nvSpPr>
        <p:spPr bwMode="auto">
          <a:xfrm>
            <a:off x="0" y="1158875"/>
            <a:ext cx="9144000" cy="3108325"/>
          </a:xfrm>
          <a:prstGeom prst="rect">
            <a:avLst/>
          </a:prstGeom>
          <a:noFill/>
          <a:ln w="9525">
            <a:noFill/>
            <a:miter lim="800000"/>
            <a:headEnd/>
            <a:tailEnd/>
          </a:ln>
        </p:spPr>
        <p:txBody>
          <a:bodyPr>
            <a:spAutoFit/>
          </a:bodyPr>
          <a:lstStyle/>
          <a:p>
            <a:pPr>
              <a:spcBef>
                <a:spcPct val="50000"/>
              </a:spcBef>
              <a:buClr>
                <a:srgbClr val="FFFF00"/>
              </a:buClr>
              <a:buSzPct val="75000"/>
            </a:pPr>
            <a:r>
              <a:rPr lang="en-US" sz="2800" b="1"/>
              <a:t>Phase I   -  Identify “Fully Qualified” Officers</a:t>
            </a:r>
          </a:p>
          <a:p>
            <a:pPr>
              <a:spcBef>
                <a:spcPct val="50000"/>
              </a:spcBef>
              <a:buClr>
                <a:srgbClr val="FFFF00"/>
              </a:buClr>
              <a:buSzPct val="75000"/>
            </a:pPr>
            <a:r>
              <a:rPr lang="en-US" sz="2800" b="1"/>
              <a:t>Phase II   -  Identify Potential BZ Selects</a:t>
            </a:r>
          </a:p>
          <a:p>
            <a:pPr>
              <a:spcBef>
                <a:spcPct val="50000"/>
              </a:spcBef>
              <a:buClr>
                <a:srgbClr val="FFFF00"/>
              </a:buClr>
              <a:buSzPct val="75000"/>
            </a:pPr>
            <a:r>
              <a:rPr lang="en-US" sz="2800" b="1"/>
              <a:t>Phase III  -  Identify “Best Qualified” Officers</a:t>
            </a:r>
          </a:p>
          <a:p>
            <a:pPr>
              <a:spcBef>
                <a:spcPct val="50000"/>
              </a:spcBef>
              <a:buClr>
                <a:srgbClr val="FFFF00"/>
              </a:buClr>
              <a:buSzPct val="75000"/>
            </a:pPr>
            <a:r>
              <a:rPr lang="en-US" sz="2800" b="1"/>
              <a:t>Phase IV  -  Identify Show Cause</a:t>
            </a:r>
          </a:p>
          <a:p>
            <a:pPr>
              <a:spcBef>
                <a:spcPct val="50000"/>
              </a:spcBef>
              <a:buClr>
                <a:srgbClr val="FFFF00"/>
              </a:buClr>
              <a:buSzPct val="75000"/>
            </a:pPr>
            <a:r>
              <a:rPr lang="en-US" sz="2800" b="1"/>
              <a:t>  </a:t>
            </a:r>
            <a:endParaRPr lang="en-US" sz="2800"/>
          </a:p>
        </p:txBody>
      </p:sp>
      <p:sp>
        <p:nvSpPr>
          <p:cNvPr id="65539" name="TextBox 4"/>
          <p:cNvSpPr txBox="1">
            <a:spLocks noChangeArrowheads="1"/>
          </p:cNvSpPr>
          <p:nvPr/>
        </p:nvSpPr>
        <p:spPr bwMode="auto">
          <a:xfrm>
            <a:off x="0" y="304800"/>
            <a:ext cx="9144000" cy="646113"/>
          </a:xfrm>
          <a:prstGeom prst="rect">
            <a:avLst/>
          </a:prstGeom>
          <a:solidFill>
            <a:schemeClr val="bg1"/>
          </a:solidFill>
          <a:ln w="9525">
            <a:noFill/>
            <a:miter lim="800000"/>
            <a:headEnd/>
            <a:tailEnd/>
          </a:ln>
        </p:spPr>
        <p:txBody>
          <a:bodyPr>
            <a:spAutoFit/>
          </a:bodyPr>
          <a:lstStyle/>
          <a:p>
            <a:pPr algn="ctr"/>
            <a:r>
              <a:rPr lang="en-US" sz="3600" b="1"/>
              <a:t>CONCEPT OF THE OPERATION</a:t>
            </a:r>
          </a:p>
        </p:txBody>
      </p:sp>
      <p:sp>
        <p:nvSpPr>
          <p:cNvPr id="6" name="Rectangle 5"/>
          <p:cNvSpPr>
            <a:spLocks noChangeArrowheads="1"/>
          </p:cNvSpPr>
          <p:nvPr/>
        </p:nvSpPr>
        <p:spPr bwMode="auto">
          <a:xfrm>
            <a:off x="57150" y="1123950"/>
            <a:ext cx="7639050" cy="635000"/>
          </a:xfrm>
          <a:prstGeom prst="rect">
            <a:avLst/>
          </a:prstGeom>
          <a:noFill/>
          <a:ln w="28575">
            <a:solidFill>
              <a:srgbClr val="FF4A1F"/>
            </a:solidFill>
            <a:miter lim="800000"/>
            <a:headEnd/>
            <a:tailEnd/>
          </a:ln>
        </p:spPr>
        <p:txBody>
          <a:bodyPr wrap="none" anchor="ctr"/>
          <a:lstStyle/>
          <a:p>
            <a:endParaRPr lang="en-US">
              <a:solidFill>
                <a:srgbClr val="000000"/>
              </a:solidFill>
            </a:endParaRPr>
          </a:p>
        </p:txBody>
      </p:sp>
    </p:spTree>
    <p:extLst>
      <p:ext uri="{BB962C8B-B14F-4D97-AF65-F5344CB8AC3E}">
        <p14:creationId xmlns:p14="http://schemas.microsoft.com/office/powerpoint/2010/main" val="42369898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a:spLocks noChangeArrowheads="1"/>
          </p:cNvSpPr>
          <p:nvPr/>
        </p:nvSpPr>
        <p:spPr bwMode="auto">
          <a:xfrm>
            <a:off x="685800" y="1600200"/>
            <a:ext cx="7772400" cy="523875"/>
          </a:xfrm>
          <a:prstGeom prst="rect">
            <a:avLst/>
          </a:prstGeom>
          <a:noFill/>
          <a:ln w="9525">
            <a:noFill/>
            <a:miter lim="800000"/>
            <a:headEnd/>
            <a:tailEnd/>
          </a:ln>
        </p:spPr>
        <p:txBody>
          <a:bodyPr>
            <a:spAutoFit/>
          </a:bodyPr>
          <a:lstStyle/>
          <a:p>
            <a:pPr>
              <a:spcBef>
                <a:spcPct val="50000"/>
              </a:spcBef>
              <a:buClr>
                <a:srgbClr val="FFFF00"/>
              </a:buClr>
              <a:buSzPct val="75000"/>
            </a:pPr>
            <a:r>
              <a:rPr lang="en-US" sz="2800" b="1"/>
              <a:t>  </a:t>
            </a:r>
            <a:endParaRPr lang="en-US" sz="2800"/>
          </a:p>
        </p:txBody>
      </p:sp>
      <p:sp>
        <p:nvSpPr>
          <p:cNvPr id="66563" name="Rectangle 4"/>
          <p:cNvSpPr>
            <a:spLocks noChangeArrowheads="1"/>
          </p:cNvSpPr>
          <p:nvPr/>
        </p:nvSpPr>
        <p:spPr bwMode="auto">
          <a:xfrm>
            <a:off x="0" y="1158875"/>
            <a:ext cx="9144000" cy="3108325"/>
          </a:xfrm>
          <a:prstGeom prst="rect">
            <a:avLst/>
          </a:prstGeom>
          <a:noFill/>
          <a:ln w="9525">
            <a:noFill/>
            <a:miter lim="800000"/>
            <a:headEnd/>
            <a:tailEnd/>
          </a:ln>
        </p:spPr>
        <p:txBody>
          <a:bodyPr>
            <a:spAutoFit/>
          </a:bodyPr>
          <a:lstStyle/>
          <a:p>
            <a:pPr>
              <a:spcBef>
                <a:spcPct val="50000"/>
              </a:spcBef>
              <a:buSzPct val="75000"/>
              <a:buFont typeface="Arial" charset="0"/>
              <a:buChar char="•"/>
            </a:pPr>
            <a:r>
              <a:rPr lang="en-US" sz="2800" b="1"/>
              <a:t> Hard Vote files (1 thru 6 +/-)</a:t>
            </a:r>
          </a:p>
          <a:p>
            <a:pPr>
              <a:spcBef>
                <a:spcPct val="50000"/>
              </a:spcBef>
              <a:buSzPct val="75000"/>
              <a:buFont typeface="Arial" charset="0"/>
              <a:buChar char="•"/>
            </a:pPr>
            <a:r>
              <a:rPr lang="en-US" sz="2800" b="1"/>
              <a:t> Identify possible Show Cause cases</a:t>
            </a:r>
          </a:p>
          <a:p>
            <a:pPr>
              <a:spcBef>
                <a:spcPct val="50000"/>
              </a:spcBef>
              <a:buSzPct val="75000"/>
              <a:buFont typeface="Arial" charset="0"/>
              <a:buChar char="•"/>
            </a:pPr>
            <a:r>
              <a:rPr lang="en-US" sz="2800" b="1"/>
              <a:t> Establish / Review OML’s</a:t>
            </a:r>
          </a:p>
          <a:p>
            <a:pPr>
              <a:spcBef>
                <a:spcPct val="50000"/>
              </a:spcBef>
              <a:buSzPct val="75000"/>
              <a:buFont typeface="Arial" charset="0"/>
              <a:buChar char="•"/>
            </a:pPr>
            <a:r>
              <a:rPr lang="en-US" sz="2800" b="1"/>
              <a:t> Establish Fully Qualified line (FQ)</a:t>
            </a:r>
          </a:p>
          <a:p>
            <a:pPr>
              <a:spcBef>
                <a:spcPct val="50000"/>
              </a:spcBef>
              <a:buSzPct val="75000"/>
              <a:buFont typeface="Arial" charset="0"/>
              <a:buChar char="•"/>
            </a:pPr>
            <a:r>
              <a:rPr lang="en-US" sz="2800" b="1"/>
              <a:t> AAR input</a:t>
            </a:r>
          </a:p>
        </p:txBody>
      </p:sp>
      <p:sp>
        <p:nvSpPr>
          <p:cNvPr id="66564" name="TextBox 5"/>
          <p:cNvSpPr txBox="1">
            <a:spLocks noChangeArrowheads="1"/>
          </p:cNvSpPr>
          <p:nvPr/>
        </p:nvSpPr>
        <p:spPr bwMode="auto">
          <a:xfrm>
            <a:off x="0" y="-95250"/>
            <a:ext cx="9144000" cy="1077218"/>
          </a:xfrm>
          <a:prstGeom prst="rect">
            <a:avLst/>
          </a:prstGeom>
          <a:noFill/>
          <a:ln w="9525">
            <a:noFill/>
            <a:miter lim="800000"/>
            <a:headEnd/>
            <a:tailEnd/>
          </a:ln>
        </p:spPr>
        <p:txBody>
          <a:bodyPr>
            <a:spAutoFit/>
          </a:bodyPr>
          <a:lstStyle/>
          <a:p>
            <a:pPr algn="ctr"/>
            <a:r>
              <a:rPr lang="en-US" sz="3600" b="1" dirty="0"/>
              <a:t>PHASE I</a:t>
            </a:r>
          </a:p>
          <a:p>
            <a:pPr algn="ctr"/>
            <a:r>
              <a:rPr lang="en-US" sz="2800" b="1" dirty="0"/>
              <a:t>IDENTIFY FULLY QUALIFIED OFFICERS</a:t>
            </a:r>
          </a:p>
        </p:txBody>
      </p:sp>
    </p:spTree>
    <p:extLst>
      <p:ext uri="{BB962C8B-B14F-4D97-AF65-F5344CB8AC3E}">
        <p14:creationId xmlns:p14="http://schemas.microsoft.com/office/powerpoint/2010/main" val="2949819002"/>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4"/>
          <p:cNvGrpSpPr>
            <a:grpSpLocks/>
          </p:cNvGrpSpPr>
          <p:nvPr/>
        </p:nvGrpSpPr>
        <p:grpSpPr bwMode="auto">
          <a:xfrm>
            <a:off x="482600" y="4572000"/>
            <a:ext cx="8445500" cy="1054100"/>
            <a:chOff x="482600" y="4572000"/>
            <a:chExt cx="8445500" cy="1054100"/>
          </a:xfrm>
        </p:grpSpPr>
        <p:sp>
          <p:nvSpPr>
            <p:cNvPr id="67607" name="Rectangle 2"/>
            <p:cNvSpPr>
              <a:spLocks noChangeArrowheads="1"/>
            </p:cNvSpPr>
            <p:nvPr/>
          </p:nvSpPr>
          <p:spPr bwMode="auto">
            <a:xfrm>
              <a:off x="5740400" y="4572000"/>
              <a:ext cx="2684463" cy="393700"/>
            </a:xfrm>
            <a:prstGeom prst="rect">
              <a:avLst/>
            </a:prstGeom>
            <a:noFill/>
            <a:ln w="12699">
              <a:noFill/>
              <a:miter lim="800000"/>
              <a:headEnd/>
              <a:tailEnd/>
            </a:ln>
          </p:spPr>
          <p:txBody>
            <a:bodyPr lIns="90488" tIns="44450" rIns="90488" bIns="44450">
              <a:spAutoFit/>
            </a:bodyPr>
            <a:lstStyle/>
            <a:p>
              <a:pPr>
                <a:spcBef>
                  <a:spcPct val="50000"/>
                </a:spcBef>
              </a:pPr>
              <a:r>
                <a:rPr lang="en-US" sz="2000" b="1" i="1"/>
                <a:t>FULLY QUALIFIED</a:t>
              </a:r>
            </a:p>
          </p:txBody>
        </p:sp>
        <p:sp>
          <p:nvSpPr>
            <p:cNvPr id="67608" name="Rectangle 3"/>
            <p:cNvSpPr>
              <a:spLocks noChangeArrowheads="1"/>
            </p:cNvSpPr>
            <p:nvPr/>
          </p:nvSpPr>
          <p:spPr bwMode="auto">
            <a:xfrm>
              <a:off x="5727700" y="5232400"/>
              <a:ext cx="3200400" cy="393700"/>
            </a:xfrm>
            <a:prstGeom prst="rect">
              <a:avLst/>
            </a:prstGeom>
            <a:noFill/>
            <a:ln w="12699">
              <a:noFill/>
              <a:miter lim="800000"/>
              <a:headEnd/>
              <a:tailEnd/>
            </a:ln>
          </p:spPr>
          <p:txBody>
            <a:bodyPr lIns="90488" tIns="44450" rIns="90488" bIns="44450">
              <a:spAutoFit/>
            </a:bodyPr>
            <a:lstStyle/>
            <a:p>
              <a:pPr>
                <a:spcBef>
                  <a:spcPct val="50000"/>
                </a:spcBef>
              </a:pPr>
              <a:r>
                <a:rPr lang="en-US" sz="2000" b="1" i="1">
                  <a:solidFill>
                    <a:srgbClr val="C00000"/>
                  </a:solidFill>
                </a:rPr>
                <a:t>NOT FULLY QUALIFIED</a:t>
              </a:r>
            </a:p>
          </p:txBody>
        </p:sp>
        <p:sp>
          <p:nvSpPr>
            <p:cNvPr id="67609" name="Line 10"/>
            <p:cNvSpPr>
              <a:spLocks noChangeShapeType="1"/>
            </p:cNvSpPr>
            <p:nvPr/>
          </p:nvSpPr>
          <p:spPr bwMode="auto">
            <a:xfrm>
              <a:off x="482600" y="5105400"/>
              <a:ext cx="7975600" cy="0"/>
            </a:xfrm>
            <a:prstGeom prst="line">
              <a:avLst/>
            </a:prstGeom>
            <a:noFill/>
            <a:ln w="50799">
              <a:solidFill>
                <a:srgbClr val="C00000"/>
              </a:solidFill>
              <a:prstDash val="lgDash"/>
              <a:round/>
              <a:headEnd/>
              <a:tailEnd/>
            </a:ln>
          </p:spPr>
          <p:txBody>
            <a:bodyPr wrap="none" anchor="ctr"/>
            <a:lstStyle/>
            <a:p>
              <a:endParaRPr lang="en-US"/>
            </a:p>
          </p:txBody>
        </p:sp>
      </p:grpSp>
      <p:grpSp>
        <p:nvGrpSpPr>
          <p:cNvPr id="3" name="Group 17"/>
          <p:cNvGrpSpPr>
            <a:grpSpLocks/>
          </p:cNvGrpSpPr>
          <p:nvPr/>
        </p:nvGrpSpPr>
        <p:grpSpPr bwMode="auto">
          <a:xfrm>
            <a:off x="228600" y="1309688"/>
            <a:ext cx="8610600" cy="823912"/>
            <a:chOff x="228600" y="1309785"/>
            <a:chExt cx="8610600" cy="823815"/>
          </a:xfrm>
        </p:grpSpPr>
        <p:sp>
          <p:nvSpPr>
            <p:cNvPr id="67605" name="Rectangle 4"/>
            <p:cNvSpPr>
              <a:spLocks noChangeArrowheads="1"/>
            </p:cNvSpPr>
            <p:nvPr/>
          </p:nvSpPr>
          <p:spPr bwMode="auto">
            <a:xfrm>
              <a:off x="1447800" y="1309785"/>
              <a:ext cx="7391400" cy="823815"/>
            </a:xfrm>
            <a:prstGeom prst="rect">
              <a:avLst/>
            </a:prstGeom>
            <a:noFill/>
            <a:ln w="12699">
              <a:noFill/>
              <a:miter lim="800000"/>
              <a:headEnd/>
              <a:tailEnd/>
            </a:ln>
          </p:spPr>
          <p:txBody>
            <a:bodyPr lIns="90488" tIns="44450" rIns="90488" bIns="44450">
              <a:spAutoFit/>
            </a:bodyPr>
            <a:lstStyle/>
            <a:p>
              <a:pPr>
                <a:lnSpc>
                  <a:spcPct val="75000"/>
                </a:lnSpc>
                <a:spcBef>
                  <a:spcPct val="50000"/>
                </a:spcBef>
              </a:pPr>
              <a:r>
                <a:rPr lang="en-US" b="1" dirty="0"/>
                <a:t>Top Few</a:t>
              </a:r>
            </a:p>
            <a:p>
              <a:pPr>
                <a:lnSpc>
                  <a:spcPct val="45000"/>
                </a:lnSpc>
                <a:spcBef>
                  <a:spcPct val="50000"/>
                </a:spcBef>
              </a:pPr>
              <a:r>
                <a:rPr lang="en-US" b="1" dirty="0"/>
                <a:t>Superior Performer </a:t>
              </a:r>
            </a:p>
            <a:p>
              <a:pPr>
                <a:lnSpc>
                  <a:spcPct val="45000"/>
                </a:lnSpc>
                <a:spcBef>
                  <a:spcPct val="50000"/>
                </a:spcBef>
              </a:pPr>
              <a:r>
                <a:rPr lang="en-US" b="1" dirty="0"/>
                <a:t>Superior Potential</a:t>
              </a:r>
            </a:p>
          </p:txBody>
        </p:sp>
        <p:sp>
          <p:nvSpPr>
            <p:cNvPr id="67606" name="Text Box 11"/>
            <p:cNvSpPr txBox="1">
              <a:spLocks noChangeArrowheads="1"/>
            </p:cNvSpPr>
            <p:nvPr/>
          </p:nvSpPr>
          <p:spPr bwMode="auto">
            <a:xfrm>
              <a:off x="228600" y="1493092"/>
              <a:ext cx="1524000" cy="457200"/>
            </a:xfrm>
            <a:prstGeom prst="rect">
              <a:avLst/>
            </a:prstGeom>
            <a:noFill/>
            <a:ln w="9525">
              <a:noFill/>
              <a:miter lim="800000"/>
              <a:headEnd/>
              <a:tailEnd/>
            </a:ln>
          </p:spPr>
          <p:txBody>
            <a:bodyPr>
              <a:spAutoFit/>
            </a:bodyPr>
            <a:lstStyle/>
            <a:p>
              <a:pPr algn="ctr">
                <a:spcBef>
                  <a:spcPct val="50000"/>
                </a:spcBef>
              </a:pPr>
              <a:r>
                <a:rPr lang="en-US" b="1"/>
                <a:t>6 +/-</a:t>
              </a:r>
            </a:p>
          </p:txBody>
        </p:sp>
      </p:grpSp>
      <p:grpSp>
        <p:nvGrpSpPr>
          <p:cNvPr id="4" name="Group 18"/>
          <p:cNvGrpSpPr>
            <a:grpSpLocks/>
          </p:cNvGrpSpPr>
          <p:nvPr/>
        </p:nvGrpSpPr>
        <p:grpSpPr bwMode="auto">
          <a:xfrm>
            <a:off x="228600" y="2422525"/>
            <a:ext cx="8686800" cy="741363"/>
            <a:chOff x="228600" y="2286000"/>
            <a:chExt cx="8686800" cy="740716"/>
          </a:xfrm>
        </p:grpSpPr>
        <p:sp>
          <p:nvSpPr>
            <p:cNvPr id="67603" name="Rectangle 5"/>
            <p:cNvSpPr>
              <a:spLocks noChangeArrowheads="1"/>
            </p:cNvSpPr>
            <p:nvPr/>
          </p:nvSpPr>
          <p:spPr bwMode="auto">
            <a:xfrm>
              <a:off x="1447800" y="2286000"/>
              <a:ext cx="7467600" cy="740716"/>
            </a:xfrm>
            <a:prstGeom prst="rect">
              <a:avLst/>
            </a:prstGeom>
            <a:noFill/>
            <a:ln w="12699">
              <a:noFill/>
              <a:miter lim="800000"/>
              <a:headEnd/>
              <a:tailEnd/>
            </a:ln>
          </p:spPr>
          <p:txBody>
            <a:bodyPr lIns="90488" tIns="44450" rIns="90488" bIns="44450">
              <a:spAutoFit/>
            </a:bodyPr>
            <a:lstStyle/>
            <a:p>
              <a:pPr>
                <a:lnSpc>
                  <a:spcPct val="45000"/>
                </a:lnSpc>
                <a:spcBef>
                  <a:spcPct val="50000"/>
                </a:spcBef>
              </a:pPr>
              <a:r>
                <a:rPr lang="en-US" b="1"/>
                <a:t>Select Ahead of Peers</a:t>
              </a:r>
            </a:p>
            <a:p>
              <a:pPr>
                <a:lnSpc>
                  <a:spcPct val="45000"/>
                </a:lnSpc>
                <a:spcBef>
                  <a:spcPct val="50000"/>
                </a:spcBef>
              </a:pPr>
              <a:r>
                <a:rPr lang="en-US" b="1"/>
                <a:t>Outstanding Performer </a:t>
              </a:r>
            </a:p>
            <a:p>
              <a:pPr>
                <a:lnSpc>
                  <a:spcPct val="45000"/>
                </a:lnSpc>
                <a:spcBef>
                  <a:spcPct val="50000"/>
                </a:spcBef>
              </a:pPr>
              <a:r>
                <a:rPr lang="en-US" b="1"/>
                <a:t>Outstanding Potential</a:t>
              </a:r>
            </a:p>
          </p:txBody>
        </p:sp>
        <p:sp>
          <p:nvSpPr>
            <p:cNvPr id="67604" name="Text Box 12"/>
            <p:cNvSpPr txBox="1">
              <a:spLocks noChangeArrowheads="1"/>
            </p:cNvSpPr>
            <p:nvPr/>
          </p:nvSpPr>
          <p:spPr bwMode="auto">
            <a:xfrm>
              <a:off x="228600" y="2427758"/>
              <a:ext cx="1524000" cy="457200"/>
            </a:xfrm>
            <a:prstGeom prst="rect">
              <a:avLst/>
            </a:prstGeom>
            <a:noFill/>
            <a:ln w="9525">
              <a:noFill/>
              <a:miter lim="800000"/>
              <a:headEnd/>
              <a:tailEnd/>
            </a:ln>
          </p:spPr>
          <p:txBody>
            <a:bodyPr>
              <a:spAutoFit/>
            </a:bodyPr>
            <a:lstStyle/>
            <a:p>
              <a:pPr algn="ctr">
                <a:spcBef>
                  <a:spcPct val="50000"/>
                </a:spcBef>
              </a:pPr>
              <a:r>
                <a:rPr lang="en-US" b="1"/>
                <a:t>5 +/-</a:t>
              </a:r>
            </a:p>
          </p:txBody>
        </p:sp>
      </p:grpSp>
      <p:grpSp>
        <p:nvGrpSpPr>
          <p:cNvPr id="5" name="Group 19"/>
          <p:cNvGrpSpPr>
            <a:grpSpLocks/>
          </p:cNvGrpSpPr>
          <p:nvPr/>
        </p:nvGrpSpPr>
        <p:grpSpPr bwMode="auto">
          <a:xfrm>
            <a:off x="228600" y="3429000"/>
            <a:ext cx="7353300" cy="762000"/>
            <a:chOff x="228600" y="3200268"/>
            <a:chExt cx="7353300" cy="762132"/>
          </a:xfrm>
        </p:grpSpPr>
        <p:sp>
          <p:nvSpPr>
            <p:cNvPr id="67601" name="Rectangle 6"/>
            <p:cNvSpPr>
              <a:spLocks noChangeArrowheads="1"/>
            </p:cNvSpPr>
            <p:nvPr/>
          </p:nvSpPr>
          <p:spPr bwMode="auto">
            <a:xfrm>
              <a:off x="1447800" y="3200268"/>
              <a:ext cx="6134100" cy="762132"/>
            </a:xfrm>
            <a:prstGeom prst="rect">
              <a:avLst/>
            </a:prstGeom>
            <a:noFill/>
            <a:ln w="12699">
              <a:noFill/>
              <a:miter lim="800000"/>
              <a:headEnd/>
              <a:tailEnd/>
            </a:ln>
          </p:spPr>
          <p:txBody>
            <a:bodyPr lIns="90488" tIns="44450" rIns="90488" bIns="44450">
              <a:spAutoFit/>
            </a:bodyPr>
            <a:lstStyle/>
            <a:p>
              <a:pPr>
                <a:lnSpc>
                  <a:spcPct val="45000"/>
                </a:lnSpc>
                <a:spcBef>
                  <a:spcPct val="50000"/>
                </a:spcBef>
              </a:pPr>
              <a:r>
                <a:rPr lang="en-US" b="1"/>
                <a:t>Select with Peers</a:t>
              </a:r>
            </a:p>
            <a:p>
              <a:pPr>
                <a:lnSpc>
                  <a:spcPct val="45000"/>
                </a:lnSpc>
                <a:spcBef>
                  <a:spcPct val="50000"/>
                </a:spcBef>
              </a:pPr>
              <a:r>
                <a:rPr lang="en-US" b="1"/>
                <a:t>Solid Performer</a:t>
              </a:r>
            </a:p>
            <a:p>
              <a:pPr>
                <a:lnSpc>
                  <a:spcPct val="45000"/>
                </a:lnSpc>
                <a:spcBef>
                  <a:spcPct val="50000"/>
                </a:spcBef>
              </a:pPr>
              <a:r>
                <a:rPr lang="en-US" b="1"/>
                <a:t>Good Potential</a:t>
              </a:r>
            </a:p>
          </p:txBody>
        </p:sp>
        <p:sp>
          <p:nvSpPr>
            <p:cNvPr id="67602" name="Text Box 13"/>
            <p:cNvSpPr txBox="1">
              <a:spLocks noChangeArrowheads="1"/>
            </p:cNvSpPr>
            <p:nvPr/>
          </p:nvSpPr>
          <p:spPr bwMode="auto">
            <a:xfrm>
              <a:off x="228600" y="3352734"/>
              <a:ext cx="1524000" cy="457200"/>
            </a:xfrm>
            <a:prstGeom prst="rect">
              <a:avLst/>
            </a:prstGeom>
            <a:noFill/>
            <a:ln w="9525">
              <a:noFill/>
              <a:miter lim="800000"/>
              <a:headEnd/>
              <a:tailEnd/>
            </a:ln>
          </p:spPr>
          <p:txBody>
            <a:bodyPr>
              <a:spAutoFit/>
            </a:bodyPr>
            <a:lstStyle/>
            <a:p>
              <a:pPr algn="ctr">
                <a:spcBef>
                  <a:spcPct val="50000"/>
                </a:spcBef>
              </a:pPr>
              <a:r>
                <a:rPr lang="en-US" b="1"/>
                <a:t>4 +/-</a:t>
              </a:r>
            </a:p>
          </p:txBody>
        </p:sp>
      </p:grpSp>
      <p:grpSp>
        <p:nvGrpSpPr>
          <p:cNvPr id="6" name="Group 20"/>
          <p:cNvGrpSpPr>
            <a:grpSpLocks/>
          </p:cNvGrpSpPr>
          <p:nvPr/>
        </p:nvGrpSpPr>
        <p:grpSpPr bwMode="auto">
          <a:xfrm>
            <a:off x="228600" y="4398963"/>
            <a:ext cx="7353300" cy="477837"/>
            <a:chOff x="228600" y="4038600"/>
            <a:chExt cx="7353300" cy="477567"/>
          </a:xfrm>
        </p:grpSpPr>
        <p:sp>
          <p:nvSpPr>
            <p:cNvPr id="67599" name="Rectangle 7"/>
            <p:cNvSpPr>
              <a:spLocks noChangeArrowheads="1"/>
            </p:cNvSpPr>
            <p:nvPr/>
          </p:nvSpPr>
          <p:spPr bwMode="auto">
            <a:xfrm>
              <a:off x="1447800" y="4038600"/>
              <a:ext cx="6134100" cy="477567"/>
            </a:xfrm>
            <a:prstGeom prst="rect">
              <a:avLst/>
            </a:prstGeom>
            <a:noFill/>
            <a:ln w="12699">
              <a:noFill/>
              <a:miter lim="800000"/>
              <a:headEnd/>
              <a:tailEnd/>
            </a:ln>
          </p:spPr>
          <p:txBody>
            <a:bodyPr lIns="90488" tIns="44450" rIns="90488" bIns="44450">
              <a:spAutoFit/>
            </a:bodyPr>
            <a:lstStyle/>
            <a:p>
              <a:pPr>
                <a:lnSpc>
                  <a:spcPct val="45000"/>
                </a:lnSpc>
                <a:spcBef>
                  <a:spcPct val="50000"/>
                </a:spcBef>
              </a:pPr>
              <a:r>
                <a:rPr lang="en-US" b="1"/>
                <a:t>Select if there is a Requirement</a:t>
              </a:r>
            </a:p>
            <a:p>
              <a:pPr>
                <a:lnSpc>
                  <a:spcPct val="45000"/>
                </a:lnSpc>
                <a:spcBef>
                  <a:spcPct val="50000"/>
                </a:spcBef>
              </a:pPr>
              <a:r>
                <a:rPr lang="en-US" b="1"/>
                <a:t>Average Performer/Potential</a:t>
              </a:r>
            </a:p>
          </p:txBody>
        </p:sp>
        <p:sp>
          <p:nvSpPr>
            <p:cNvPr id="67600" name="Text Box 14"/>
            <p:cNvSpPr txBox="1">
              <a:spLocks noChangeArrowheads="1"/>
            </p:cNvSpPr>
            <p:nvPr/>
          </p:nvSpPr>
          <p:spPr bwMode="auto">
            <a:xfrm>
              <a:off x="228600" y="4048783"/>
              <a:ext cx="1524000" cy="457200"/>
            </a:xfrm>
            <a:prstGeom prst="rect">
              <a:avLst/>
            </a:prstGeom>
            <a:noFill/>
            <a:ln w="9525">
              <a:noFill/>
              <a:miter lim="800000"/>
              <a:headEnd/>
              <a:tailEnd/>
            </a:ln>
          </p:spPr>
          <p:txBody>
            <a:bodyPr>
              <a:spAutoFit/>
            </a:bodyPr>
            <a:lstStyle/>
            <a:p>
              <a:pPr algn="ctr">
                <a:spcBef>
                  <a:spcPct val="50000"/>
                </a:spcBef>
              </a:pPr>
              <a:r>
                <a:rPr lang="en-US" b="1"/>
                <a:t>3 +/- </a:t>
              </a:r>
            </a:p>
          </p:txBody>
        </p:sp>
      </p:grpSp>
      <p:grpSp>
        <p:nvGrpSpPr>
          <p:cNvPr id="7" name="Group 21"/>
          <p:cNvGrpSpPr>
            <a:grpSpLocks/>
          </p:cNvGrpSpPr>
          <p:nvPr/>
        </p:nvGrpSpPr>
        <p:grpSpPr bwMode="auto">
          <a:xfrm>
            <a:off x="228600" y="5392738"/>
            <a:ext cx="7353300" cy="474662"/>
            <a:chOff x="228600" y="5392738"/>
            <a:chExt cx="7353300" cy="474662"/>
          </a:xfrm>
        </p:grpSpPr>
        <p:sp>
          <p:nvSpPr>
            <p:cNvPr id="67597" name="Rectangle 8"/>
            <p:cNvSpPr>
              <a:spLocks noChangeArrowheads="1"/>
            </p:cNvSpPr>
            <p:nvPr/>
          </p:nvSpPr>
          <p:spPr bwMode="auto">
            <a:xfrm>
              <a:off x="1447800" y="5392738"/>
              <a:ext cx="6134100" cy="474662"/>
            </a:xfrm>
            <a:prstGeom prst="rect">
              <a:avLst/>
            </a:prstGeom>
            <a:noFill/>
            <a:ln w="12699">
              <a:noFill/>
              <a:miter lim="800000"/>
              <a:headEnd/>
              <a:tailEnd/>
            </a:ln>
          </p:spPr>
          <p:txBody>
            <a:bodyPr lIns="90488" tIns="44450" rIns="90488" bIns="44450">
              <a:spAutoFit/>
            </a:bodyPr>
            <a:lstStyle/>
            <a:p>
              <a:pPr>
                <a:lnSpc>
                  <a:spcPct val="45000"/>
                </a:lnSpc>
                <a:spcBef>
                  <a:spcPct val="50000"/>
                </a:spcBef>
              </a:pPr>
              <a:r>
                <a:rPr lang="en-US" b="1"/>
                <a:t>Do not Select</a:t>
              </a:r>
            </a:p>
            <a:p>
              <a:pPr>
                <a:lnSpc>
                  <a:spcPct val="45000"/>
                </a:lnSpc>
                <a:spcBef>
                  <a:spcPct val="50000"/>
                </a:spcBef>
              </a:pPr>
              <a:r>
                <a:rPr lang="en-US" b="1"/>
                <a:t>Weak Performer</a:t>
              </a:r>
            </a:p>
          </p:txBody>
        </p:sp>
        <p:sp>
          <p:nvSpPr>
            <p:cNvPr id="67598" name="Text Box 15"/>
            <p:cNvSpPr txBox="1">
              <a:spLocks noChangeArrowheads="1"/>
            </p:cNvSpPr>
            <p:nvPr/>
          </p:nvSpPr>
          <p:spPr bwMode="auto">
            <a:xfrm>
              <a:off x="228600" y="5401469"/>
              <a:ext cx="1524000" cy="457200"/>
            </a:xfrm>
            <a:prstGeom prst="rect">
              <a:avLst/>
            </a:prstGeom>
            <a:noFill/>
            <a:ln w="9525">
              <a:noFill/>
              <a:miter lim="800000"/>
              <a:headEnd/>
              <a:tailEnd/>
            </a:ln>
          </p:spPr>
          <p:txBody>
            <a:bodyPr>
              <a:spAutoFit/>
            </a:bodyPr>
            <a:lstStyle/>
            <a:p>
              <a:pPr algn="ctr">
                <a:spcBef>
                  <a:spcPct val="50000"/>
                </a:spcBef>
              </a:pPr>
              <a:r>
                <a:rPr lang="en-US" b="1"/>
                <a:t>2 +/-</a:t>
              </a:r>
            </a:p>
          </p:txBody>
        </p:sp>
      </p:grpSp>
      <p:grpSp>
        <p:nvGrpSpPr>
          <p:cNvPr id="8" name="Group 23"/>
          <p:cNvGrpSpPr>
            <a:grpSpLocks/>
          </p:cNvGrpSpPr>
          <p:nvPr/>
        </p:nvGrpSpPr>
        <p:grpSpPr bwMode="auto">
          <a:xfrm>
            <a:off x="228600" y="5943600"/>
            <a:ext cx="7353300" cy="501650"/>
            <a:chOff x="228600" y="5943600"/>
            <a:chExt cx="7353300" cy="501868"/>
          </a:xfrm>
        </p:grpSpPr>
        <p:sp>
          <p:nvSpPr>
            <p:cNvPr id="67595" name="Rectangle 9"/>
            <p:cNvSpPr>
              <a:spLocks noChangeArrowheads="1"/>
            </p:cNvSpPr>
            <p:nvPr/>
          </p:nvSpPr>
          <p:spPr bwMode="auto">
            <a:xfrm>
              <a:off x="1447800" y="6128522"/>
              <a:ext cx="6134100" cy="316946"/>
            </a:xfrm>
            <a:prstGeom prst="rect">
              <a:avLst/>
            </a:prstGeom>
            <a:noFill/>
            <a:ln w="12699">
              <a:noFill/>
              <a:miter lim="800000"/>
              <a:headEnd/>
              <a:tailEnd/>
            </a:ln>
          </p:spPr>
          <p:txBody>
            <a:bodyPr lIns="90488" tIns="44450" rIns="90488" bIns="44450" anchor="ctr">
              <a:spAutoFit/>
            </a:bodyPr>
            <a:lstStyle/>
            <a:p>
              <a:pPr>
                <a:lnSpc>
                  <a:spcPct val="45000"/>
                </a:lnSpc>
                <a:spcBef>
                  <a:spcPct val="50000"/>
                </a:spcBef>
              </a:pPr>
              <a:r>
                <a:rPr lang="en-US" sz="2800" b="1">
                  <a:solidFill>
                    <a:srgbClr val="C00000"/>
                  </a:solidFill>
                </a:rPr>
                <a:t>Show Cause</a:t>
              </a:r>
            </a:p>
          </p:txBody>
        </p:sp>
        <p:sp>
          <p:nvSpPr>
            <p:cNvPr id="67596" name="Text Box 16"/>
            <p:cNvSpPr txBox="1">
              <a:spLocks noChangeArrowheads="1"/>
            </p:cNvSpPr>
            <p:nvPr/>
          </p:nvSpPr>
          <p:spPr bwMode="auto">
            <a:xfrm>
              <a:off x="228600" y="5943600"/>
              <a:ext cx="1524000" cy="457200"/>
            </a:xfrm>
            <a:prstGeom prst="rect">
              <a:avLst/>
            </a:prstGeom>
            <a:noFill/>
            <a:ln w="9525">
              <a:noFill/>
              <a:miter lim="800000"/>
              <a:headEnd/>
              <a:tailEnd/>
            </a:ln>
          </p:spPr>
          <p:txBody>
            <a:bodyPr>
              <a:spAutoFit/>
            </a:bodyPr>
            <a:lstStyle/>
            <a:p>
              <a:pPr algn="ctr">
                <a:spcBef>
                  <a:spcPct val="50000"/>
                </a:spcBef>
              </a:pPr>
              <a:r>
                <a:rPr lang="en-US" b="1"/>
                <a:t>1</a:t>
              </a:r>
            </a:p>
          </p:txBody>
        </p:sp>
      </p:grpSp>
      <p:sp>
        <p:nvSpPr>
          <p:cNvPr id="67593" name="TextBox 24"/>
          <p:cNvSpPr txBox="1">
            <a:spLocks noChangeArrowheads="1"/>
          </p:cNvSpPr>
          <p:nvPr/>
        </p:nvSpPr>
        <p:spPr bwMode="auto">
          <a:xfrm>
            <a:off x="1158949" y="304800"/>
            <a:ext cx="7070651" cy="538609"/>
          </a:xfrm>
          <a:prstGeom prst="rect">
            <a:avLst/>
          </a:prstGeom>
          <a:solidFill>
            <a:schemeClr val="bg1"/>
          </a:solidFill>
          <a:ln w="9525">
            <a:noFill/>
            <a:miter lim="800000"/>
            <a:headEnd/>
            <a:tailEnd/>
          </a:ln>
        </p:spPr>
        <p:txBody>
          <a:bodyPr wrap="square">
            <a:spAutoFit/>
          </a:bodyPr>
          <a:lstStyle/>
          <a:p>
            <a:pPr algn="ctr"/>
            <a:r>
              <a:rPr lang="en-US" sz="2900" b="1" dirty="0"/>
              <a:t>I/AZ HARD VOTE WORD PICTURE</a:t>
            </a:r>
          </a:p>
        </p:txBody>
      </p:sp>
      <p:sp>
        <p:nvSpPr>
          <p:cNvPr id="67594" name="TextBox 25"/>
          <p:cNvSpPr txBox="1">
            <a:spLocks noChangeArrowheads="1"/>
          </p:cNvSpPr>
          <p:nvPr/>
        </p:nvSpPr>
        <p:spPr bwMode="auto">
          <a:xfrm rot="-900451">
            <a:off x="4737100" y="2038350"/>
            <a:ext cx="3617913" cy="1754188"/>
          </a:xfrm>
          <a:prstGeom prst="rect">
            <a:avLst/>
          </a:prstGeom>
          <a:solidFill>
            <a:schemeClr val="bg1"/>
          </a:solidFill>
          <a:ln w="9525">
            <a:solidFill>
              <a:schemeClr val="tx1"/>
            </a:solidFill>
            <a:miter lim="800000"/>
            <a:headEnd/>
            <a:tailEnd/>
          </a:ln>
        </p:spPr>
        <p:txBody>
          <a:bodyPr>
            <a:spAutoFit/>
          </a:bodyPr>
          <a:lstStyle/>
          <a:p>
            <a:pPr algn="ctr"/>
            <a:r>
              <a:rPr lang="en-US" sz="5400">
                <a:solidFill>
                  <a:srgbClr val="FF0000"/>
                </a:solidFill>
              </a:rPr>
              <a:t>BOARD DECISION</a:t>
            </a:r>
          </a:p>
        </p:txBody>
      </p:sp>
    </p:spTree>
    <p:extLst>
      <p:ext uri="{BB962C8B-B14F-4D97-AF65-F5344CB8AC3E}">
        <p14:creationId xmlns:p14="http://schemas.microsoft.com/office/powerpoint/2010/main" val="3723684728"/>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0418" name="Group 2"/>
          <p:cNvGraphicFramePr>
            <a:graphicFrameLocks noGrp="1"/>
          </p:cNvGraphicFramePr>
          <p:nvPr/>
        </p:nvGraphicFramePr>
        <p:xfrm>
          <a:off x="6481763" y="1576388"/>
          <a:ext cx="1447800" cy="5029200"/>
        </p:xfrm>
        <a:graphic>
          <a:graphicData uri="http://schemas.openxmlformats.org/drawingml/2006/table">
            <a:tbl>
              <a:tblPr/>
              <a:tblGrid>
                <a:gridCol w="1447800"/>
              </a:tblGrid>
              <a:tr h="20002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114 +19</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113 -5</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100 -1</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91 -4</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90 +6</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85 -2</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79400">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82 +5</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300038">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77 -5</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75 +3</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63 -2</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60 +3</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14313">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57 -3</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56 +5</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30 -1</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19</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9900"/>
                    </a:solidFill>
                  </a:tcPr>
                </a:tc>
              </a:tr>
            </a:tbl>
          </a:graphicData>
        </a:graphic>
      </p:graphicFrame>
      <p:sp>
        <p:nvSpPr>
          <p:cNvPr id="1340452" name="Text Box 36"/>
          <p:cNvSpPr txBox="1">
            <a:spLocks noChangeArrowheads="1"/>
          </p:cNvSpPr>
          <p:nvPr/>
        </p:nvSpPr>
        <p:spPr bwMode="auto">
          <a:xfrm>
            <a:off x="4691063" y="1452563"/>
            <a:ext cx="1828800" cy="954087"/>
          </a:xfrm>
          <a:prstGeom prst="rect">
            <a:avLst/>
          </a:prstGeom>
          <a:noFill/>
          <a:ln w="12700">
            <a:noFill/>
            <a:miter lim="800000"/>
            <a:headEnd type="none" w="sm" len="sm"/>
            <a:tailEnd type="none" w="sm" len="sm"/>
          </a:ln>
        </p:spPr>
        <p:txBody>
          <a:bodyPr>
            <a:spAutoFit/>
          </a:bodyPr>
          <a:lstStyle/>
          <a:p>
            <a:pPr algn="ctr">
              <a:lnSpc>
                <a:spcPct val="60000"/>
              </a:lnSpc>
              <a:spcBef>
                <a:spcPct val="50000"/>
              </a:spcBef>
            </a:pPr>
            <a:endParaRPr lang="en-US" sz="2000" b="1">
              <a:solidFill>
                <a:srgbClr val="008000"/>
              </a:solidFill>
            </a:endParaRPr>
          </a:p>
          <a:p>
            <a:pPr algn="ctr">
              <a:lnSpc>
                <a:spcPct val="60000"/>
              </a:lnSpc>
              <a:spcBef>
                <a:spcPct val="50000"/>
              </a:spcBef>
            </a:pPr>
            <a:r>
              <a:rPr lang="en-US" sz="2000" b="1">
                <a:solidFill>
                  <a:srgbClr val="008000"/>
                </a:solidFill>
              </a:rPr>
              <a:t>FULLY</a:t>
            </a:r>
          </a:p>
          <a:p>
            <a:pPr algn="ctr">
              <a:lnSpc>
                <a:spcPct val="60000"/>
              </a:lnSpc>
              <a:spcBef>
                <a:spcPct val="50000"/>
              </a:spcBef>
            </a:pPr>
            <a:r>
              <a:rPr lang="en-US" sz="2000" b="1">
                <a:solidFill>
                  <a:srgbClr val="008000"/>
                </a:solidFill>
              </a:rPr>
              <a:t> QUALIFIED</a:t>
            </a:r>
          </a:p>
        </p:txBody>
      </p:sp>
      <p:sp>
        <p:nvSpPr>
          <p:cNvPr id="1340453" name="Text Box 37"/>
          <p:cNvSpPr txBox="1">
            <a:spLocks noChangeArrowheads="1"/>
          </p:cNvSpPr>
          <p:nvPr/>
        </p:nvSpPr>
        <p:spPr bwMode="auto">
          <a:xfrm>
            <a:off x="7924800" y="1268413"/>
            <a:ext cx="1219200" cy="915987"/>
          </a:xfrm>
          <a:prstGeom prst="rect">
            <a:avLst/>
          </a:prstGeom>
          <a:noFill/>
          <a:ln w="12700">
            <a:noFill/>
            <a:miter lim="800000"/>
            <a:headEnd type="none" w="sm" len="sm"/>
            <a:tailEnd type="none" w="sm" len="sm"/>
          </a:ln>
        </p:spPr>
        <p:txBody>
          <a:bodyPr>
            <a:spAutoFit/>
          </a:bodyPr>
          <a:lstStyle/>
          <a:p>
            <a:pPr algn="ctr">
              <a:spcBef>
                <a:spcPct val="50000"/>
              </a:spcBef>
            </a:pPr>
            <a:r>
              <a:rPr lang="en-US" b="1">
                <a:solidFill>
                  <a:schemeClr val="bg1"/>
                </a:solidFill>
              </a:rPr>
              <a:t>MAX Score  (</a:t>
            </a:r>
            <a:r>
              <a:rPr lang="en-US" b="1" i="1">
                <a:solidFill>
                  <a:schemeClr val="bg1"/>
                </a:solidFill>
              </a:rPr>
              <a:t>114 +19</a:t>
            </a:r>
            <a:r>
              <a:rPr lang="en-US" b="1">
                <a:solidFill>
                  <a:schemeClr val="bg1"/>
                </a:solidFill>
              </a:rPr>
              <a:t>)</a:t>
            </a:r>
          </a:p>
        </p:txBody>
      </p:sp>
      <p:sp>
        <p:nvSpPr>
          <p:cNvPr id="1340454" name="Line 38"/>
          <p:cNvSpPr>
            <a:spLocks noChangeShapeType="1"/>
          </p:cNvSpPr>
          <p:nvPr/>
        </p:nvSpPr>
        <p:spPr bwMode="auto">
          <a:xfrm>
            <a:off x="8531225" y="2251075"/>
            <a:ext cx="0" cy="3521075"/>
          </a:xfrm>
          <a:prstGeom prst="line">
            <a:avLst/>
          </a:prstGeom>
          <a:noFill/>
          <a:ln w="28575">
            <a:solidFill>
              <a:schemeClr val="bg1"/>
            </a:solidFill>
            <a:round/>
            <a:headEnd/>
            <a:tailEnd type="triangle" w="med" len="med"/>
          </a:ln>
        </p:spPr>
        <p:txBody>
          <a:bodyPr wrap="none" anchor="ctr"/>
          <a:lstStyle/>
          <a:p>
            <a:endParaRPr lang="en-US"/>
          </a:p>
        </p:txBody>
      </p:sp>
      <p:sp>
        <p:nvSpPr>
          <p:cNvPr id="1340455" name="Text Box 39"/>
          <p:cNvSpPr txBox="1">
            <a:spLocks noChangeArrowheads="1"/>
          </p:cNvSpPr>
          <p:nvPr/>
        </p:nvSpPr>
        <p:spPr bwMode="auto">
          <a:xfrm>
            <a:off x="7956550" y="5805488"/>
            <a:ext cx="1143000" cy="923925"/>
          </a:xfrm>
          <a:prstGeom prst="rect">
            <a:avLst/>
          </a:prstGeom>
          <a:noFill/>
          <a:ln w="12700">
            <a:noFill/>
            <a:miter lim="800000"/>
            <a:headEnd type="none" w="sm" len="sm"/>
            <a:tailEnd type="none" w="sm" len="sm"/>
          </a:ln>
        </p:spPr>
        <p:txBody>
          <a:bodyPr>
            <a:spAutoFit/>
          </a:bodyPr>
          <a:lstStyle/>
          <a:p>
            <a:pPr algn="ctr">
              <a:spcBef>
                <a:spcPct val="50000"/>
              </a:spcBef>
            </a:pPr>
            <a:r>
              <a:rPr lang="en-US" b="1">
                <a:solidFill>
                  <a:schemeClr val="bg1"/>
                </a:solidFill>
              </a:rPr>
              <a:t>MIN Score (</a:t>
            </a:r>
            <a:r>
              <a:rPr lang="en-US" b="1" i="1">
                <a:solidFill>
                  <a:schemeClr val="bg1"/>
                </a:solidFill>
              </a:rPr>
              <a:t>19</a:t>
            </a:r>
            <a:r>
              <a:rPr lang="en-US" b="1">
                <a:solidFill>
                  <a:schemeClr val="bg1"/>
                </a:solidFill>
              </a:rPr>
              <a:t>)</a:t>
            </a:r>
          </a:p>
        </p:txBody>
      </p:sp>
      <p:grpSp>
        <p:nvGrpSpPr>
          <p:cNvPr id="2" name="Group 40"/>
          <p:cNvGrpSpPr>
            <a:grpSpLocks/>
          </p:cNvGrpSpPr>
          <p:nvPr/>
        </p:nvGrpSpPr>
        <p:grpSpPr bwMode="auto">
          <a:xfrm>
            <a:off x="190500" y="1706563"/>
            <a:ext cx="6196013" cy="2706687"/>
            <a:chOff x="120" y="1075"/>
            <a:chExt cx="3903" cy="1705"/>
          </a:xfrm>
        </p:grpSpPr>
        <p:sp>
          <p:nvSpPr>
            <p:cNvPr id="68667" name="AutoShape 41"/>
            <p:cNvSpPr>
              <a:spLocks noChangeArrowheads="1"/>
            </p:cNvSpPr>
            <p:nvPr/>
          </p:nvSpPr>
          <p:spPr bwMode="auto">
            <a:xfrm rot="1254359">
              <a:off x="1383" y="1724"/>
              <a:ext cx="2640" cy="1056"/>
            </a:xfrm>
            <a:prstGeom prst="rightArrow">
              <a:avLst>
                <a:gd name="adj1" fmla="val 50000"/>
                <a:gd name="adj2" fmla="val 62500"/>
              </a:avLst>
            </a:prstGeom>
            <a:solidFill>
              <a:srgbClr val="FF0000"/>
            </a:solidFill>
            <a:ln w="12700">
              <a:solidFill>
                <a:schemeClr val="tx1"/>
              </a:solidFill>
              <a:miter lim="800000"/>
              <a:headEnd type="none" w="sm" len="sm"/>
              <a:tailEnd type="none" w="sm" len="sm"/>
            </a:ln>
          </p:spPr>
          <p:txBody>
            <a:bodyPr wrap="none" anchor="ctr"/>
            <a:lstStyle/>
            <a:p>
              <a:endParaRPr lang="en-US"/>
            </a:p>
          </p:txBody>
        </p:sp>
        <p:sp>
          <p:nvSpPr>
            <p:cNvPr id="68668" name="Oval 42"/>
            <p:cNvSpPr>
              <a:spLocks noChangeArrowheads="1"/>
            </p:cNvSpPr>
            <p:nvPr/>
          </p:nvSpPr>
          <p:spPr bwMode="auto">
            <a:xfrm>
              <a:off x="120" y="1075"/>
              <a:ext cx="1872" cy="1056"/>
            </a:xfrm>
            <a:prstGeom prst="ellipse">
              <a:avLst/>
            </a:prstGeom>
            <a:solidFill>
              <a:srgbClr val="FAFD00"/>
            </a:solidFill>
            <a:ln w="57150">
              <a:solidFill>
                <a:schemeClr val="tx1"/>
              </a:solidFill>
              <a:round/>
              <a:headEnd type="none" w="sm" len="sm"/>
              <a:tailEnd type="none" w="sm" len="sm"/>
            </a:ln>
          </p:spPr>
          <p:txBody>
            <a:bodyPr wrap="none" anchor="ctr"/>
            <a:lstStyle/>
            <a:p>
              <a:pPr algn="ctr"/>
              <a:endParaRPr lang="en-US" sz="1200">
                <a:solidFill>
                  <a:srgbClr val="FAFD00"/>
                </a:solidFill>
              </a:endParaRPr>
            </a:p>
          </p:txBody>
        </p:sp>
        <p:sp>
          <p:nvSpPr>
            <p:cNvPr id="68669" name="Rectangle 43"/>
            <p:cNvSpPr>
              <a:spLocks noChangeArrowheads="1"/>
            </p:cNvSpPr>
            <p:nvPr/>
          </p:nvSpPr>
          <p:spPr bwMode="auto">
            <a:xfrm>
              <a:off x="264" y="1269"/>
              <a:ext cx="1584" cy="642"/>
            </a:xfrm>
            <a:prstGeom prst="rect">
              <a:avLst/>
            </a:prstGeom>
            <a:noFill/>
            <a:ln w="9525">
              <a:noFill/>
              <a:miter lim="800000"/>
              <a:headEnd/>
              <a:tailEnd/>
            </a:ln>
          </p:spPr>
          <p:txBody>
            <a:bodyPr lIns="92075" tIns="46038" rIns="92075" bIns="46038">
              <a:spAutoFit/>
            </a:bodyPr>
            <a:lstStyle/>
            <a:p>
              <a:pPr algn="ctr">
                <a:lnSpc>
                  <a:spcPct val="70000"/>
                </a:lnSpc>
                <a:spcBef>
                  <a:spcPct val="50000"/>
                </a:spcBef>
              </a:pPr>
              <a:r>
                <a:rPr lang="en-US" sz="3200" b="1">
                  <a:solidFill>
                    <a:srgbClr val="292929"/>
                  </a:solidFill>
                </a:rPr>
                <a:t>I/AZ</a:t>
              </a:r>
            </a:p>
            <a:p>
              <a:pPr algn="ctr">
                <a:lnSpc>
                  <a:spcPct val="70000"/>
                </a:lnSpc>
                <a:spcBef>
                  <a:spcPct val="50000"/>
                </a:spcBef>
              </a:pPr>
              <a:r>
                <a:rPr lang="en-US" sz="3200" b="1">
                  <a:solidFill>
                    <a:srgbClr val="292929"/>
                  </a:solidFill>
                </a:rPr>
                <a:t> Population</a:t>
              </a:r>
            </a:p>
          </p:txBody>
        </p:sp>
        <p:sp>
          <p:nvSpPr>
            <p:cNvPr id="68670" name="Rectangle 44"/>
            <p:cNvSpPr>
              <a:spLocks noChangeArrowheads="1"/>
            </p:cNvSpPr>
            <p:nvPr/>
          </p:nvSpPr>
          <p:spPr bwMode="auto">
            <a:xfrm rot="1253302">
              <a:off x="2095" y="2093"/>
              <a:ext cx="1175" cy="327"/>
            </a:xfrm>
            <a:prstGeom prst="rect">
              <a:avLst/>
            </a:prstGeom>
            <a:noFill/>
            <a:ln w="12700">
              <a:noFill/>
              <a:miter lim="800000"/>
              <a:headEnd type="none" w="sm" len="sm"/>
              <a:tailEnd type="none" w="sm" len="sm"/>
            </a:ln>
          </p:spPr>
          <p:txBody>
            <a:bodyPr wrap="none">
              <a:spAutoFit/>
            </a:bodyPr>
            <a:lstStyle/>
            <a:p>
              <a:r>
                <a:rPr lang="en-US" sz="2800" b="1"/>
                <a:t>Hard Vote</a:t>
              </a:r>
            </a:p>
          </p:txBody>
        </p:sp>
      </p:grpSp>
      <p:graphicFrame>
        <p:nvGraphicFramePr>
          <p:cNvPr id="1340461" name="Group 45"/>
          <p:cNvGraphicFramePr>
            <a:graphicFrameLocks noGrp="1"/>
          </p:cNvGraphicFramePr>
          <p:nvPr/>
        </p:nvGraphicFramePr>
        <p:xfrm>
          <a:off x="6477000" y="5567363"/>
          <a:ext cx="1447800" cy="1030923"/>
        </p:xfrm>
        <a:graphic>
          <a:graphicData uri="http://schemas.openxmlformats.org/drawingml/2006/table">
            <a:tbl>
              <a:tblPr/>
              <a:tblGrid>
                <a:gridCol w="1447800"/>
              </a:tblGrid>
              <a:tr h="360363">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56 +5</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C0000"/>
                    </a:solidFill>
                  </a:tcPr>
                </a:tc>
              </a:tr>
              <a:tr h="334963">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30 -1</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C0000"/>
                    </a:solidFill>
                  </a:tcPr>
                </a:tc>
              </a:tr>
              <a:tr h="334963">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600" b="1" i="0" u="none" strike="noStrike" cap="none" normalizeH="0" baseline="0" dirty="0" smtClean="0">
                          <a:ln>
                            <a:noFill/>
                          </a:ln>
                          <a:solidFill>
                            <a:schemeClr val="bg1"/>
                          </a:solidFill>
                          <a:effectLst/>
                          <a:latin typeface="Arial" charset="0"/>
                        </a:rPr>
                        <a:t>19</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C0000"/>
                    </a:solidFill>
                  </a:tcPr>
                </a:tc>
              </a:tr>
            </a:tbl>
          </a:graphicData>
        </a:graphic>
      </p:graphicFrame>
      <p:grpSp>
        <p:nvGrpSpPr>
          <p:cNvPr id="3" name="Group 57"/>
          <p:cNvGrpSpPr>
            <a:grpSpLocks/>
          </p:cNvGrpSpPr>
          <p:nvPr/>
        </p:nvGrpSpPr>
        <p:grpSpPr bwMode="auto">
          <a:xfrm>
            <a:off x="209550" y="5053013"/>
            <a:ext cx="7880350" cy="1422400"/>
            <a:chOff x="132" y="3183"/>
            <a:chExt cx="4964" cy="896"/>
          </a:xfrm>
        </p:grpSpPr>
        <p:grpSp>
          <p:nvGrpSpPr>
            <p:cNvPr id="4" name="Group 58"/>
            <p:cNvGrpSpPr>
              <a:grpSpLocks/>
            </p:cNvGrpSpPr>
            <p:nvPr/>
          </p:nvGrpSpPr>
          <p:grpSpPr bwMode="auto">
            <a:xfrm>
              <a:off x="132" y="3325"/>
              <a:ext cx="4964" cy="754"/>
              <a:chOff x="132" y="3353"/>
              <a:chExt cx="4964" cy="754"/>
            </a:xfrm>
          </p:grpSpPr>
          <p:grpSp>
            <p:nvGrpSpPr>
              <p:cNvPr id="5" name="Group 59"/>
              <p:cNvGrpSpPr>
                <a:grpSpLocks/>
              </p:cNvGrpSpPr>
              <p:nvPr/>
            </p:nvGrpSpPr>
            <p:grpSpPr bwMode="auto">
              <a:xfrm>
                <a:off x="132" y="3353"/>
                <a:ext cx="4964" cy="327"/>
                <a:chOff x="150" y="1458"/>
                <a:chExt cx="4964" cy="327"/>
              </a:xfrm>
            </p:grpSpPr>
            <p:sp>
              <p:nvSpPr>
                <p:cNvPr id="68665" name="Rectangle 60"/>
                <p:cNvSpPr>
                  <a:spLocks noChangeArrowheads="1"/>
                </p:cNvSpPr>
                <p:nvPr/>
              </p:nvSpPr>
              <p:spPr bwMode="auto">
                <a:xfrm>
                  <a:off x="150" y="1458"/>
                  <a:ext cx="2382" cy="327"/>
                </a:xfrm>
                <a:prstGeom prst="rect">
                  <a:avLst/>
                </a:prstGeom>
                <a:noFill/>
                <a:ln w="12700">
                  <a:noFill/>
                  <a:miter lim="800000"/>
                  <a:headEnd type="none" w="sm" len="sm"/>
                  <a:tailEnd type="none" w="sm" len="sm"/>
                </a:ln>
              </p:spPr>
              <p:txBody>
                <a:bodyPr wrap="none">
                  <a:spAutoFit/>
                </a:bodyPr>
                <a:lstStyle/>
                <a:p>
                  <a:r>
                    <a:rPr lang="en-US" sz="2800" b="1">
                      <a:solidFill>
                        <a:srgbClr val="FF0000"/>
                      </a:solidFill>
                    </a:rPr>
                    <a:t>  Determine “FQ” line</a:t>
                  </a:r>
                </a:p>
              </p:txBody>
            </p:sp>
            <p:sp>
              <p:nvSpPr>
                <p:cNvPr id="68666" name="Line 61"/>
                <p:cNvSpPr>
                  <a:spLocks noChangeShapeType="1"/>
                </p:cNvSpPr>
                <p:nvPr/>
              </p:nvSpPr>
              <p:spPr bwMode="auto">
                <a:xfrm flipH="1">
                  <a:off x="2796" y="1635"/>
                  <a:ext cx="2318" cy="0"/>
                </a:xfrm>
                <a:prstGeom prst="line">
                  <a:avLst/>
                </a:prstGeom>
                <a:noFill/>
                <a:ln w="76200">
                  <a:solidFill>
                    <a:srgbClr val="FF0000"/>
                  </a:solidFill>
                  <a:round/>
                  <a:headEnd type="none" w="sm" len="sm"/>
                  <a:tailEnd type="none" w="sm" len="sm"/>
                </a:ln>
              </p:spPr>
              <p:txBody>
                <a:bodyPr wrap="none" anchor="ctr"/>
                <a:lstStyle/>
                <a:p>
                  <a:endParaRPr lang="en-US"/>
                </a:p>
              </p:txBody>
            </p:sp>
          </p:grpSp>
          <p:sp>
            <p:nvSpPr>
              <p:cNvPr id="68664" name="Text Box 62"/>
              <p:cNvSpPr txBox="1">
                <a:spLocks noChangeArrowheads="1"/>
              </p:cNvSpPr>
              <p:nvPr/>
            </p:nvSpPr>
            <p:spPr bwMode="auto">
              <a:xfrm>
                <a:off x="2916" y="3506"/>
                <a:ext cx="1152" cy="601"/>
              </a:xfrm>
              <a:prstGeom prst="rect">
                <a:avLst/>
              </a:prstGeom>
              <a:noFill/>
              <a:ln w="12700">
                <a:noFill/>
                <a:miter lim="800000"/>
                <a:headEnd type="none" w="sm" len="sm"/>
                <a:tailEnd type="none" w="sm" len="sm"/>
              </a:ln>
            </p:spPr>
            <p:txBody>
              <a:bodyPr>
                <a:spAutoFit/>
              </a:bodyPr>
              <a:lstStyle/>
              <a:p>
                <a:pPr algn="ctr">
                  <a:lnSpc>
                    <a:spcPct val="60000"/>
                  </a:lnSpc>
                  <a:spcBef>
                    <a:spcPct val="50000"/>
                  </a:spcBef>
                </a:pPr>
                <a:endParaRPr lang="en-US" sz="2000" b="1">
                  <a:solidFill>
                    <a:srgbClr val="FF0000"/>
                  </a:solidFill>
                </a:endParaRPr>
              </a:p>
              <a:p>
                <a:pPr algn="ctr">
                  <a:lnSpc>
                    <a:spcPct val="60000"/>
                  </a:lnSpc>
                  <a:spcBef>
                    <a:spcPct val="50000"/>
                  </a:spcBef>
                </a:pPr>
                <a:r>
                  <a:rPr lang="en-US" sz="2000" b="1">
                    <a:solidFill>
                      <a:srgbClr val="FF0000"/>
                    </a:solidFill>
                  </a:rPr>
                  <a:t>NOT FULLY</a:t>
                </a:r>
              </a:p>
              <a:p>
                <a:pPr algn="ctr">
                  <a:lnSpc>
                    <a:spcPct val="60000"/>
                  </a:lnSpc>
                  <a:spcBef>
                    <a:spcPct val="50000"/>
                  </a:spcBef>
                </a:pPr>
                <a:r>
                  <a:rPr lang="en-US" sz="2000" b="1">
                    <a:solidFill>
                      <a:srgbClr val="FF0000"/>
                    </a:solidFill>
                  </a:rPr>
                  <a:t> QUALIFIED</a:t>
                </a:r>
              </a:p>
            </p:txBody>
          </p:sp>
        </p:grpSp>
        <p:sp>
          <p:nvSpPr>
            <p:cNvPr id="68662" name="Text Box 63"/>
            <p:cNvSpPr txBox="1">
              <a:spLocks noChangeArrowheads="1"/>
            </p:cNvSpPr>
            <p:nvPr/>
          </p:nvSpPr>
          <p:spPr bwMode="auto">
            <a:xfrm>
              <a:off x="2774" y="3183"/>
              <a:ext cx="1267" cy="233"/>
            </a:xfrm>
            <a:prstGeom prst="rect">
              <a:avLst/>
            </a:prstGeom>
            <a:noFill/>
            <a:ln w="12700">
              <a:noFill/>
              <a:miter lim="800000"/>
              <a:headEnd/>
              <a:tailEnd/>
            </a:ln>
          </p:spPr>
          <p:txBody>
            <a:bodyPr wrap="none">
              <a:spAutoFit/>
            </a:bodyPr>
            <a:lstStyle/>
            <a:p>
              <a:r>
                <a:rPr lang="en-US" b="1">
                  <a:solidFill>
                    <a:srgbClr val="FF0000"/>
                  </a:solidFill>
                </a:rPr>
                <a:t>Score of 57 = FQ</a:t>
              </a:r>
            </a:p>
          </p:txBody>
        </p:sp>
      </p:grpSp>
      <p:sp>
        <p:nvSpPr>
          <p:cNvPr id="68660" name="TextBox 20"/>
          <p:cNvSpPr txBox="1">
            <a:spLocks noChangeArrowheads="1"/>
          </p:cNvSpPr>
          <p:nvPr/>
        </p:nvSpPr>
        <p:spPr bwMode="auto">
          <a:xfrm>
            <a:off x="31899" y="-95250"/>
            <a:ext cx="9144000" cy="1092607"/>
          </a:xfrm>
          <a:prstGeom prst="rect">
            <a:avLst/>
          </a:prstGeom>
          <a:noFill/>
          <a:ln w="9525">
            <a:noFill/>
            <a:miter lim="800000"/>
            <a:headEnd/>
            <a:tailEnd/>
          </a:ln>
        </p:spPr>
        <p:txBody>
          <a:bodyPr>
            <a:spAutoFit/>
          </a:bodyPr>
          <a:lstStyle/>
          <a:p>
            <a:pPr algn="ctr"/>
            <a:r>
              <a:rPr lang="en-US" sz="3600" b="1" dirty="0"/>
              <a:t>PHASE I</a:t>
            </a:r>
          </a:p>
          <a:p>
            <a:pPr algn="ctr"/>
            <a:r>
              <a:rPr lang="en-US" sz="2900" b="1" dirty="0"/>
              <a:t>IDENTIFY FULLY QUALIFIED OFFICERS</a:t>
            </a:r>
          </a:p>
        </p:txBody>
      </p:sp>
    </p:spTree>
    <p:extLst>
      <p:ext uri="{BB962C8B-B14F-4D97-AF65-F5344CB8AC3E}">
        <p14:creationId xmlns:p14="http://schemas.microsoft.com/office/powerpoint/2010/main" val="6215912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340418"/>
                                        </p:tgtEl>
                                        <p:attrNameLst>
                                          <p:attrName>style.visibility</p:attrName>
                                        </p:attrNameLst>
                                      </p:cBhvr>
                                      <p:to>
                                        <p:strVal val="visible"/>
                                      </p:to>
                                    </p:set>
                                    <p:animEffect transition="in" filter="wipe(up)">
                                      <p:cBhvr>
                                        <p:cTn id="11" dur="500"/>
                                        <p:tgtEl>
                                          <p:spTgt spid="1340418"/>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1340453"/>
                                        </p:tgtEl>
                                        <p:attrNameLst>
                                          <p:attrName>style.visibility</p:attrName>
                                        </p:attrNameLst>
                                      </p:cBhvr>
                                      <p:to>
                                        <p:strVal val="visible"/>
                                      </p:to>
                                    </p:set>
                                    <p:animEffect transition="in" filter="wipe(up)">
                                      <p:cBhvr>
                                        <p:cTn id="14" dur="500"/>
                                        <p:tgtEl>
                                          <p:spTgt spid="1340453"/>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340454"/>
                                        </p:tgtEl>
                                        <p:attrNameLst>
                                          <p:attrName>style.visibility</p:attrName>
                                        </p:attrNameLst>
                                      </p:cBhvr>
                                      <p:to>
                                        <p:strVal val="visible"/>
                                      </p:to>
                                    </p:set>
                                    <p:animEffect transition="in" filter="wipe(up)">
                                      <p:cBhvr>
                                        <p:cTn id="17" dur="500"/>
                                        <p:tgtEl>
                                          <p:spTgt spid="1340454"/>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340455"/>
                                        </p:tgtEl>
                                        <p:attrNameLst>
                                          <p:attrName>style.visibility</p:attrName>
                                        </p:attrNameLst>
                                      </p:cBhvr>
                                      <p:to>
                                        <p:strVal val="visible"/>
                                      </p:to>
                                    </p:set>
                                    <p:animEffect transition="in" filter="wipe(up)">
                                      <p:cBhvr>
                                        <p:cTn id="20" dur="500"/>
                                        <p:tgtEl>
                                          <p:spTgt spid="1340455"/>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ox(in)">
                                      <p:cBhvr>
                                        <p:cTn id="25" dur="500"/>
                                        <p:tgtEl>
                                          <p:spTgt spid="3"/>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1340452"/>
                                        </p:tgtEl>
                                        <p:attrNameLst>
                                          <p:attrName>style.visibility</p:attrName>
                                        </p:attrNameLst>
                                      </p:cBhvr>
                                      <p:to>
                                        <p:strVal val="visible"/>
                                      </p:to>
                                    </p:set>
                                    <p:animEffect transition="in" filter="wipe(up)">
                                      <p:cBhvr>
                                        <p:cTn id="28" dur="500"/>
                                        <p:tgtEl>
                                          <p:spTgt spid="1340452"/>
                                        </p:tgtEl>
                                      </p:cBhvr>
                                    </p:animEffect>
                                  </p:childTnLst>
                                </p:cTn>
                              </p:par>
                            </p:childTnLst>
                          </p:cTn>
                        </p:par>
                        <p:par>
                          <p:cTn id="29" fill="hold">
                            <p:stCondLst>
                              <p:cond delay="500"/>
                            </p:stCondLst>
                            <p:childTnLst>
                              <p:par>
                                <p:cTn id="30" presetID="22" presetClass="entr" presetSubtype="1" fill="hold" nodeType="afterEffect">
                                  <p:stCondLst>
                                    <p:cond delay="0"/>
                                  </p:stCondLst>
                                  <p:childTnLst>
                                    <p:set>
                                      <p:cBhvr>
                                        <p:cTn id="31" dur="1" fill="hold">
                                          <p:stCondLst>
                                            <p:cond delay="0"/>
                                          </p:stCondLst>
                                        </p:cTn>
                                        <p:tgtEl>
                                          <p:spTgt spid="1340461"/>
                                        </p:tgtEl>
                                        <p:attrNameLst>
                                          <p:attrName>style.visibility</p:attrName>
                                        </p:attrNameLst>
                                      </p:cBhvr>
                                      <p:to>
                                        <p:strVal val="visible"/>
                                      </p:to>
                                    </p:set>
                                    <p:animEffect transition="in" filter="wipe(up)">
                                      <p:cBhvr>
                                        <p:cTn id="32" dur="500"/>
                                        <p:tgtEl>
                                          <p:spTgt spid="1340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0452" grpId="0"/>
      <p:bldP spid="1340453" grpId="0"/>
      <p:bldP spid="1340454" grpId="0" animBg="1"/>
      <p:bldP spid="134045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ChangeArrowheads="1"/>
          </p:cNvSpPr>
          <p:nvPr/>
        </p:nvSpPr>
        <p:spPr bwMode="auto">
          <a:xfrm>
            <a:off x="0" y="1158875"/>
            <a:ext cx="9144000" cy="3108325"/>
          </a:xfrm>
          <a:prstGeom prst="rect">
            <a:avLst/>
          </a:prstGeom>
          <a:noFill/>
          <a:ln w="9525">
            <a:noFill/>
            <a:miter lim="800000"/>
            <a:headEnd/>
            <a:tailEnd/>
          </a:ln>
        </p:spPr>
        <p:txBody>
          <a:bodyPr>
            <a:spAutoFit/>
          </a:bodyPr>
          <a:lstStyle/>
          <a:p>
            <a:pPr>
              <a:spcBef>
                <a:spcPct val="50000"/>
              </a:spcBef>
              <a:buClr>
                <a:srgbClr val="FFFF00"/>
              </a:buClr>
              <a:buSzPct val="75000"/>
            </a:pPr>
            <a:r>
              <a:rPr lang="en-US" sz="2800" b="1"/>
              <a:t>Phase I   -  Identify “Fully Qualified” Officers</a:t>
            </a:r>
          </a:p>
          <a:p>
            <a:pPr>
              <a:spcBef>
                <a:spcPct val="50000"/>
              </a:spcBef>
              <a:buClr>
                <a:srgbClr val="FFFF00"/>
              </a:buClr>
              <a:buSzPct val="75000"/>
            </a:pPr>
            <a:r>
              <a:rPr lang="en-US" sz="2800" b="1"/>
              <a:t>Phase II   -  Identify Potential BZ Selects</a:t>
            </a:r>
          </a:p>
          <a:p>
            <a:pPr>
              <a:spcBef>
                <a:spcPct val="50000"/>
              </a:spcBef>
              <a:buClr>
                <a:srgbClr val="FFFF00"/>
              </a:buClr>
              <a:buSzPct val="75000"/>
            </a:pPr>
            <a:r>
              <a:rPr lang="en-US" sz="2800" b="1"/>
              <a:t>Phase III  -  Identify “Best Qualified” Officers</a:t>
            </a:r>
          </a:p>
          <a:p>
            <a:pPr>
              <a:spcBef>
                <a:spcPct val="50000"/>
              </a:spcBef>
              <a:buClr>
                <a:srgbClr val="FFFF00"/>
              </a:buClr>
              <a:buSzPct val="75000"/>
            </a:pPr>
            <a:r>
              <a:rPr lang="en-US" sz="2800" b="1"/>
              <a:t>Phase IV  -  Identify Show Cause</a:t>
            </a:r>
          </a:p>
          <a:p>
            <a:pPr>
              <a:spcBef>
                <a:spcPct val="50000"/>
              </a:spcBef>
              <a:buClr>
                <a:srgbClr val="FFFF00"/>
              </a:buClr>
              <a:buSzPct val="75000"/>
            </a:pPr>
            <a:r>
              <a:rPr lang="en-US" sz="2800" b="1"/>
              <a:t>  </a:t>
            </a:r>
            <a:endParaRPr lang="en-US" sz="2800"/>
          </a:p>
        </p:txBody>
      </p:sp>
      <p:sp>
        <p:nvSpPr>
          <p:cNvPr id="69635" name="TextBox 4"/>
          <p:cNvSpPr txBox="1">
            <a:spLocks noChangeArrowheads="1"/>
          </p:cNvSpPr>
          <p:nvPr/>
        </p:nvSpPr>
        <p:spPr bwMode="auto">
          <a:xfrm>
            <a:off x="1127051" y="304800"/>
            <a:ext cx="7070652" cy="646113"/>
          </a:xfrm>
          <a:prstGeom prst="rect">
            <a:avLst/>
          </a:prstGeom>
          <a:solidFill>
            <a:schemeClr val="bg1"/>
          </a:solidFill>
          <a:ln w="9525">
            <a:noFill/>
            <a:miter lim="800000"/>
            <a:headEnd/>
            <a:tailEnd/>
          </a:ln>
        </p:spPr>
        <p:txBody>
          <a:bodyPr wrap="square">
            <a:spAutoFit/>
          </a:bodyPr>
          <a:lstStyle/>
          <a:p>
            <a:pPr algn="ctr"/>
            <a:r>
              <a:rPr lang="en-US" sz="3600" b="1" dirty="0"/>
              <a:t>CONCEPT OF THE OPERATION</a:t>
            </a:r>
          </a:p>
        </p:txBody>
      </p:sp>
      <p:sp>
        <p:nvSpPr>
          <p:cNvPr id="69636" name="Rectangle 5"/>
          <p:cNvSpPr>
            <a:spLocks noChangeArrowheads="1"/>
          </p:cNvSpPr>
          <p:nvPr/>
        </p:nvSpPr>
        <p:spPr bwMode="auto">
          <a:xfrm>
            <a:off x="57150" y="1752600"/>
            <a:ext cx="6953250" cy="635000"/>
          </a:xfrm>
          <a:prstGeom prst="rect">
            <a:avLst/>
          </a:prstGeom>
          <a:noFill/>
          <a:ln w="28575">
            <a:solidFill>
              <a:srgbClr val="FF4A1F"/>
            </a:solidFill>
            <a:miter lim="800000"/>
            <a:headEnd/>
            <a:tailEnd/>
          </a:ln>
        </p:spPr>
        <p:txBody>
          <a:bodyPr wrap="none" anchor="ctr"/>
          <a:lstStyle/>
          <a:p>
            <a:endParaRPr lang="en-US">
              <a:solidFill>
                <a:srgbClr val="000000"/>
              </a:solidFill>
            </a:endParaRPr>
          </a:p>
        </p:txBody>
      </p:sp>
    </p:spTree>
    <p:extLst>
      <p:ext uri="{BB962C8B-B14F-4D97-AF65-F5344CB8AC3E}">
        <p14:creationId xmlns:p14="http://schemas.microsoft.com/office/powerpoint/2010/main" val="2951961420"/>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Box 4"/>
          <p:cNvSpPr txBox="1">
            <a:spLocks noChangeArrowheads="1"/>
          </p:cNvSpPr>
          <p:nvPr/>
        </p:nvSpPr>
        <p:spPr bwMode="auto">
          <a:xfrm>
            <a:off x="3314700" y="3170238"/>
            <a:ext cx="2781300" cy="460375"/>
          </a:xfrm>
          <a:prstGeom prst="rect">
            <a:avLst/>
          </a:prstGeom>
          <a:solidFill>
            <a:srgbClr val="FFFF00"/>
          </a:solidFill>
          <a:ln w="9525">
            <a:noFill/>
            <a:miter lim="800000"/>
            <a:headEnd/>
            <a:tailEnd/>
          </a:ln>
        </p:spPr>
        <p:txBody>
          <a:bodyPr>
            <a:spAutoFit/>
          </a:bodyPr>
          <a:lstStyle/>
          <a:p>
            <a:endParaRPr lang="en-US" b="1"/>
          </a:p>
        </p:txBody>
      </p:sp>
      <p:sp>
        <p:nvSpPr>
          <p:cNvPr id="70659" name="Rectangle 2"/>
          <p:cNvSpPr>
            <a:spLocks noChangeArrowheads="1"/>
          </p:cNvSpPr>
          <p:nvPr/>
        </p:nvSpPr>
        <p:spPr bwMode="auto">
          <a:xfrm>
            <a:off x="571500" y="1371600"/>
            <a:ext cx="8001000" cy="3638550"/>
          </a:xfrm>
          <a:prstGeom prst="rect">
            <a:avLst/>
          </a:prstGeom>
          <a:noFill/>
          <a:ln w="9525">
            <a:noFill/>
            <a:miter lim="800000"/>
            <a:headEnd/>
            <a:tailEnd/>
          </a:ln>
        </p:spPr>
        <p:txBody>
          <a:bodyPr>
            <a:spAutoFit/>
          </a:bodyPr>
          <a:lstStyle/>
          <a:p>
            <a:pPr algn="ctr">
              <a:lnSpc>
                <a:spcPct val="120000"/>
              </a:lnSpc>
            </a:pPr>
            <a:r>
              <a:rPr lang="en-US" b="1" dirty="0"/>
              <a:t>AR 600-8-29 Officer Promotions</a:t>
            </a:r>
            <a:endParaRPr lang="en-US" b="1" u="sng" dirty="0"/>
          </a:p>
          <a:p>
            <a:pPr algn="ctr">
              <a:lnSpc>
                <a:spcPct val="120000"/>
              </a:lnSpc>
            </a:pPr>
            <a:endParaRPr lang="en-US" b="1" dirty="0"/>
          </a:p>
          <a:p>
            <a:pPr>
              <a:lnSpc>
                <a:spcPct val="120000"/>
              </a:lnSpc>
            </a:pPr>
            <a:r>
              <a:rPr lang="en-US" b="1" dirty="0"/>
              <a:t>1-34b.  Below the zone promotions are an essential part of the promotion system.  They are intended to provide officers of exceptional ability an opportunity to </a:t>
            </a:r>
            <a:r>
              <a:rPr lang="en-US" b="1" u="sng" dirty="0"/>
              <a:t>advance quickly</a:t>
            </a:r>
            <a:r>
              <a:rPr lang="en-US" b="1" dirty="0"/>
              <a:t> to more responsible positions, help </a:t>
            </a:r>
            <a:r>
              <a:rPr lang="en-US" b="1" u="sng" dirty="0"/>
              <a:t>retain high quality</a:t>
            </a:r>
            <a:r>
              <a:rPr lang="en-US" b="1" dirty="0"/>
              <a:t> officers, and give officers an </a:t>
            </a:r>
            <a:r>
              <a:rPr lang="en-US" b="1" u="sng" dirty="0"/>
              <a:t>incentive </a:t>
            </a:r>
            <a:r>
              <a:rPr lang="en-US" b="1" dirty="0"/>
              <a:t>to perform at their highest level.</a:t>
            </a:r>
            <a:endParaRPr lang="en-US" b="1" u="sng" dirty="0"/>
          </a:p>
        </p:txBody>
      </p:sp>
      <p:sp>
        <p:nvSpPr>
          <p:cNvPr id="70660" name="TextBox 6"/>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a:t>
            </a:r>
          </a:p>
          <a:p>
            <a:pPr algn="ctr"/>
            <a:r>
              <a:rPr lang="en-US" sz="2900" b="1" dirty="0"/>
              <a:t>IDENTIFY POTENTIAL BZ SELECTS</a:t>
            </a:r>
          </a:p>
        </p:txBody>
      </p:sp>
    </p:spTree>
    <p:extLst>
      <p:ext uri="{BB962C8B-B14F-4D97-AF65-F5344CB8AC3E}">
        <p14:creationId xmlns:p14="http://schemas.microsoft.com/office/powerpoint/2010/main" val="2807158738"/>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Box 4"/>
          <p:cNvSpPr txBox="1">
            <a:spLocks noChangeArrowheads="1"/>
          </p:cNvSpPr>
          <p:nvPr/>
        </p:nvSpPr>
        <p:spPr bwMode="auto">
          <a:xfrm>
            <a:off x="1085850" y="4943475"/>
            <a:ext cx="3733800" cy="461963"/>
          </a:xfrm>
          <a:prstGeom prst="rect">
            <a:avLst/>
          </a:prstGeom>
          <a:solidFill>
            <a:srgbClr val="FFFF00"/>
          </a:solidFill>
          <a:ln w="9525">
            <a:noFill/>
            <a:miter lim="800000"/>
            <a:headEnd/>
            <a:tailEnd/>
          </a:ln>
        </p:spPr>
        <p:txBody>
          <a:bodyPr>
            <a:spAutoFit/>
          </a:bodyPr>
          <a:lstStyle/>
          <a:p>
            <a:endParaRPr lang="en-US" b="1"/>
          </a:p>
        </p:txBody>
      </p:sp>
      <p:sp>
        <p:nvSpPr>
          <p:cNvPr id="71683" name="Rectangle 5"/>
          <p:cNvSpPr>
            <a:spLocks noChangeArrowheads="1"/>
          </p:cNvSpPr>
          <p:nvPr/>
        </p:nvSpPr>
        <p:spPr bwMode="auto">
          <a:xfrm>
            <a:off x="1143000" y="1295400"/>
            <a:ext cx="6858000" cy="4524375"/>
          </a:xfrm>
          <a:prstGeom prst="rect">
            <a:avLst/>
          </a:prstGeom>
          <a:noFill/>
          <a:ln w="9525">
            <a:noFill/>
            <a:miter lim="800000"/>
            <a:headEnd/>
            <a:tailEnd/>
          </a:ln>
        </p:spPr>
        <p:txBody>
          <a:bodyPr>
            <a:spAutoFit/>
          </a:bodyPr>
          <a:lstStyle/>
          <a:p>
            <a:pPr algn="ctr"/>
            <a:r>
              <a:rPr lang="en-US" b="1"/>
              <a:t>DA MEMO 600-2</a:t>
            </a:r>
          </a:p>
          <a:p>
            <a:pPr algn="ctr"/>
            <a:endParaRPr lang="en-US" b="1"/>
          </a:p>
          <a:p>
            <a:r>
              <a:rPr lang="en-US" b="1"/>
              <a:t>The Army must identify its best officers and promote them earlier to afford them sufficient remaining service to be available as our senior leaders.</a:t>
            </a:r>
            <a:r>
              <a:rPr lang="en-US"/>
              <a:t> </a:t>
            </a:r>
          </a:p>
          <a:p>
            <a:pPr>
              <a:buFontTx/>
              <a:buChar char="•"/>
            </a:pPr>
            <a:endParaRPr lang="en-US"/>
          </a:p>
          <a:p>
            <a:r>
              <a:rPr lang="en-US" b="1"/>
              <a:t>Officers selected from BZ </a:t>
            </a:r>
            <a:r>
              <a:rPr lang="en-US" b="1" u="sng"/>
              <a:t>replace those who otherwise would be promoted</a:t>
            </a:r>
            <a:r>
              <a:rPr lang="en-US" b="1"/>
              <a:t> from in and above the promotion zone; therefore, they must be clearly superior to those who would otherwise be promoted.</a:t>
            </a:r>
            <a:endParaRPr lang="en-US" b="1" u="sng"/>
          </a:p>
        </p:txBody>
      </p:sp>
      <p:sp>
        <p:nvSpPr>
          <p:cNvPr id="71684" name="TextBox 6"/>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a:t>
            </a:r>
          </a:p>
          <a:p>
            <a:pPr algn="ctr"/>
            <a:r>
              <a:rPr lang="en-US" sz="2900" b="1" dirty="0"/>
              <a:t>IDENTIFY POTENTIAL BZ SELECTS</a:t>
            </a:r>
          </a:p>
        </p:txBody>
      </p:sp>
    </p:spTree>
    <p:extLst>
      <p:ext uri="{BB962C8B-B14F-4D97-AF65-F5344CB8AC3E}">
        <p14:creationId xmlns:p14="http://schemas.microsoft.com/office/powerpoint/2010/main" val="1205803932"/>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6"/>
          <p:cNvSpPr>
            <a:spLocks noChangeArrowheads="1"/>
          </p:cNvSpPr>
          <p:nvPr/>
        </p:nvSpPr>
        <p:spPr bwMode="auto">
          <a:xfrm>
            <a:off x="0" y="1158875"/>
            <a:ext cx="9144000" cy="3108325"/>
          </a:xfrm>
          <a:prstGeom prst="rect">
            <a:avLst/>
          </a:prstGeom>
          <a:noFill/>
          <a:ln w="9525">
            <a:noFill/>
            <a:miter lim="800000"/>
            <a:headEnd/>
            <a:tailEnd/>
          </a:ln>
        </p:spPr>
        <p:txBody>
          <a:bodyPr>
            <a:spAutoFit/>
          </a:bodyPr>
          <a:lstStyle/>
          <a:p>
            <a:pPr>
              <a:spcBef>
                <a:spcPct val="50000"/>
              </a:spcBef>
              <a:buSzPct val="75000"/>
              <a:buFont typeface="Arial" charset="0"/>
              <a:buChar char="•"/>
            </a:pPr>
            <a:r>
              <a:rPr lang="en-US" sz="2800" b="1" dirty="0"/>
              <a:t>  Screen vote BZ files (Yes / No / Show Cause)</a:t>
            </a:r>
          </a:p>
          <a:p>
            <a:pPr>
              <a:spcBef>
                <a:spcPct val="50000"/>
              </a:spcBef>
              <a:buSzPct val="75000"/>
              <a:buFont typeface="Arial" charset="0"/>
              <a:buChar char="•"/>
            </a:pPr>
            <a:r>
              <a:rPr lang="en-US" sz="2800" b="1" dirty="0"/>
              <a:t>  Establish screen vote OML</a:t>
            </a:r>
          </a:p>
          <a:p>
            <a:pPr>
              <a:spcBef>
                <a:spcPct val="50000"/>
              </a:spcBef>
              <a:buSzPct val="75000"/>
              <a:buFont typeface="Arial" charset="0"/>
              <a:buChar char="•"/>
            </a:pPr>
            <a:r>
              <a:rPr lang="en-US" sz="2800" b="1" dirty="0"/>
              <a:t>  Determine population to hard vote</a:t>
            </a:r>
          </a:p>
          <a:p>
            <a:pPr>
              <a:spcBef>
                <a:spcPct val="50000"/>
              </a:spcBef>
              <a:buSzPct val="75000"/>
              <a:buFont typeface="Arial" charset="0"/>
              <a:buChar char="•"/>
            </a:pPr>
            <a:r>
              <a:rPr lang="en-US" sz="2800" b="1" dirty="0"/>
              <a:t>  Hard vote selected BZ files (2 thru 6 +/-)</a:t>
            </a:r>
          </a:p>
          <a:p>
            <a:pPr>
              <a:spcBef>
                <a:spcPct val="50000"/>
              </a:spcBef>
              <a:buSzPct val="75000"/>
              <a:buFont typeface="Arial" charset="0"/>
              <a:buChar char="•"/>
            </a:pPr>
            <a:r>
              <a:rPr lang="en-US" sz="2800" b="1" dirty="0"/>
              <a:t>  Establish hard vote OML</a:t>
            </a:r>
          </a:p>
        </p:txBody>
      </p:sp>
      <p:sp>
        <p:nvSpPr>
          <p:cNvPr id="72707" name="TextBox 3"/>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a:t>
            </a:r>
          </a:p>
          <a:p>
            <a:pPr algn="ctr"/>
            <a:r>
              <a:rPr lang="en-US" sz="2900" b="1" dirty="0"/>
              <a:t>IDENTIFY POTENTIAL BZ SELECTS</a:t>
            </a:r>
          </a:p>
        </p:txBody>
      </p:sp>
    </p:spTree>
    <p:extLst>
      <p:ext uri="{BB962C8B-B14F-4D97-AF65-F5344CB8AC3E}">
        <p14:creationId xmlns:p14="http://schemas.microsoft.com/office/powerpoint/2010/main" val="1367920739"/>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12"/>
          <p:cNvSpPr>
            <a:spLocks noChangeArrowheads="1"/>
          </p:cNvSpPr>
          <p:nvPr/>
        </p:nvSpPr>
        <p:spPr bwMode="auto">
          <a:xfrm>
            <a:off x="228600" y="1458913"/>
            <a:ext cx="8839200" cy="4895850"/>
          </a:xfrm>
          <a:prstGeom prst="rect">
            <a:avLst/>
          </a:prstGeom>
          <a:noFill/>
          <a:ln w="12700">
            <a:noFill/>
            <a:miter lim="800000"/>
            <a:headEnd/>
            <a:tailEnd/>
          </a:ln>
        </p:spPr>
        <p:txBody>
          <a:bodyPr lIns="90488" tIns="44450" rIns="90488" bIns="44450"/>
          <a:lstStyle/>
          <a:p>
            <a:pPr marL="285750" indent="-285750">
              <a:spcBef>
                <a:spcPct val="50000"/>
              </a:spcBef>
            </a:pPr>
            <a:r>
              <a:rPr lang="en-US" sz="2800" b="1" u="sng" dirty="0">
                <a:solidFill>
                  <a:srgbClr val="00B050"/>
                </a:solidFill>
              </a:rPr>
              <a:t>YES:</a:t>
            </a:r>
            <a:r>
              <a:rPr lang="en-US" sz="2800" b="1" dirty="0"/>
              <a:t>   Merits further consideration for accelerated promotion. </a:t>
            </a:r>
          </a:p>
          <a:p>
            <a:pPr marL="285750" indent="-285750">
              <a:spcBef>
                <a:spcPct val="50000"/>
              </a:spcBef>
            </a:pPr>
            <a:endParaRPr lang="en-US" b="1" dirty="0"/>
          </a:p>
          <a:p>
            <a:pPr marL="285750" indent="-285750">
              <a:spcBef>
                <a:spcPct val="50000"/>
              </a:spcBef>
            </a:pPr>
            <a:endParaRPr lang="en-US" b="1" dirty="0"/>
          </a:p>
          <a:p>
            <a:pPr marL="285750" indent="-285750">
              <a:spcBef>
                <a:spcPct val="50000"/>
              </a:spcBef>
            </a:pPr>
            <a:r>
              <a:rPr lang="en-US" sz="2800" b="1" u="sng" dirty="0">
                <a:solidFill>
                  <a:srgbClr val="C00000"/>
                </a:solidFill>
              </a:rPr>
              <a:t>NO:</a:t>
            </a:r>
            <a:r>
              <a:rPr lang="en-US" sz="2800" b="1" dirty="0">
                <a:solidFill>
                  <a:srgbClr val="C00000"/>
                </a:solidFill>
              </a:rPr>
              <a:t>   </a:t>
            </a:r>
            <a:r>
              <a:rPr lang="en-US" sz="2800" b="1" dirty="0"/>
              <a:t>Does not merit further consideration for accelerated promotion</a:t>
            </a:r>
          </a:p>
          <a:p>
            <a:pPr marL="285750" indent="-285750">
              <a:spcBef>
                <a:spcPct val="50000"/>
              </a:spcBef>
            </a:pPr>
            <a:endParaRPr lang="en-US" b="1" u="sng" dirty="0"/>
          </a:p>
          <a:p>
            <a:pPr marL="285750" indent="-285750">
              <a:spcBef>
                <a:spcPct val="50000"/>
              </a:spcBef>
            </a:pPr>
            <a:r>
              <a:rPr lang="en-US" sz="2800" b="1" u="sng" dirty="0"/>
              <a:t>SHOW CAUSE:</a:t>
            </a:r>
            <a:r>
              <a:rPr lang="en-US" sz="2800" b="1" dirty="0"/>
              <a:t>  Substandard Performance, Misconduct, Actions inconsistent w/National Security, Moral/Professional dereliction, other derogatory information  </a:t>
            </a:r>
          </a:p>
        </p:txBody>
      </p:sp>
      <p:sp>
        <p:nvSpPr>
          <p:cNvPr id="73731" name="Line 13"/>
          <p:cNvSpPr>
            <a:spLocks noChangeShapeType="1"/>
          </p:cNvSpPr>
          <p:nvPr/>
        </p:nvSpPr>
        <p:spPr bwMode="auto">
          <a:xfrm>
            <a:off x="457200" y="3048000"/>
            <a:ext cx="8229600" cy="0"/>
          </a:xfrm>
          <a:prstGeom prst="line">
            <a:avLst/>
          </a:prstGeom>
          <a:noFill/>
          <a:ln w="50800">
            <a:solidFill>
              <a:schemeClr val="tx1"/>
            </a:solidFill>
            <a:round/>
            <a:headEnd/>
            <a:tailEnd/>
          </a:ln>
        </p:spPr>
        <p:txBody>
          <a:bodyPr wrap="none" anchor="ctr"/>
          <a:lstStyle/>
          <a:p>
            <a:endParaRPr lang="en-US"/>
          </a:p>
        </p:txBody>
      </p:sp>
      <p:sp>
        <p:nvSpPr>
          <p:cNvPr id="73732" name="Line 13"/>
          <p:cNvSpPr>
            <a:spLocks noChangeShapeType="1"/>
          </p:cNvSpPr>
          <p:nvPr/>
        </p:nvSpPr>
        <p:spPr bwMode="auto">
          <a:xfrm>
            <a:off x="457200" y="4572000"/>
            <a:ext cx="8229600" cy="0"/>
          </a:xfrm>
          <a:prstGeom prst="line">
            <a:avLst/>
          </a:prstGeom>
          <a:noFill/>
          <a:ln w="50800">
            <a:solidFill>
              <a:schemeClr val="tx1"/>
            </a:solidFill>
            <a:round/>
            <a:headEnd/>
            <a:tailEnd/>
          </a:ln>
        </p:spPr>
        <p:txBody>
          <a:bodyPr wrap="none" anchor="ctr"/>
          <a:lstStyle/>
          <a:p>
            <a:endParaRPr lang="en-US"/>
          </a:p>
        </p:txBody>
      </p:sp>
      <p:sp>
        <p:nvSpPr>
          <p:cNvPr id="73733" name="TextBox 6"/>
          <p:cNvSpPr txBox="1">
            <a:spLocks noChangeArrowheads="1"/>
          </p:cNvSpPr>
          <p:nvPr/>
        </p:nvSpPr>
        <p:spPr bwMode="auto">
          <a:xfrm>
            <a:off x="1233376" y="326065"/>
            <a:ext cx="6858001" cy="538609"/>
          </a:xfrm>
          <a:prstGeom prst="rect">
            <a:avLst/>
          </a:prstGeom>
          <a:solidFill>
            <a:schemeClr val="bg1"/>
          </a:solidFill>
          <a:ln w="9525">
            <a:noFill/>
            <a:miter lim="800000"/>
            <a:headEnd/>
            <a:tailEnd/>
          </a:ln>
        </p:spPr>
        <p:txBody>
          <a:bodyPr wrap="square">
            <a:spAutoFit/>
          </a:bodyPr>
          <a:lstStyle/>
          <a:p>
            <a:pPr algn="ctr"/>
            <a:r>
              <a:rPr lang="en-US" sz="2900" b="1" dirty="0"/>
              <a:t>BZ SCREEN VOTE WORD PICTURE</a:t>
            </a:r>
          </a:p>
        </p:txBody>
      </p:sp>
    </p:spTree>
    <p:extLst>
      <p:ext uri="{BB962C8B-B14F-4D97-AF65-F5344CB8AC3E}">
        <p14:creationId xmlns:p14="http://schemas.microsoft.com/office/powerpoint/2010/main" val="3050915762"/>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4133850" y="1143000"/>
          <a:ext cx="4171387" cy="5223283"/>
        </p:xfrm>
        <a:graphic>
          <a:graphicData uri="http://schemas.openxmlformats.org/drawingml/2006/table">
            <a:tbl>
              <a:tblPr/>
              <a:tblGrid>
                <a:gridCol w="1141887"/>
                <a:gridCol w="1083629"/>
                <a:gridCol w="1945871"/>
              </a:tblGrid>
              <a:tr h="469003">
                <a:tc>
                  <a:txBody>
                    <a:bodyPr/>
                    <a:lstStyle/>
                    <a:p>
                      <a:pPr algn="ctr" rtl="0" fontAlgn="b"/>
                      <a:r>
                        <a:rPr lang="en-US" sz="1200" b="1" i="0" u="none" strike="noStrike" dirty="0">
                          <a:solidFill>
                            <a:schemeClr val="tx1"/>
                          </a:solidFill>
                          <a:latin typeface="Arial Black"/>
                        </a:rPr>
                        <a:t># YES Votes</a:t>
                      </a:r>
                      <a:r>
                        <a:rPr lang="en-US" sz="2000" b="1" i="0" u="none" strike="noStrike" dirty="0">
                          <a:solidFill>
                            <a:schemeClr val="tx1"/>
                          </a:solidFill>
                          <a:latin typeface="Times New Roman"/>
                        </a:rPr>
                        <a:t> </a:t>
                      </a:r>
                      <a:endParaRPr lang="en-US" sz="1200" b="1" i="0" u="none" strike="noStrike" dirty="0">
                        <a:solidFill>
                          <a:schemeClr val="tx1"/>
                        </a:solidFill>
                        <a:latin typeface="Arial Black"/>
                      </a:endParaRP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200" b="1" i="0" u="none" strike="noStrike" dirty="0">
                          <a:solidFill>
                            <a:schemeClr val="tx1"/>
                          </a:solidFill>
                          <a:latin typeface="Arial Black"/>
                        </a:rPr>
                        <a:t># FILES</a:t>
                      </a:r>
                      <a:r>
                        <a:rPr lang="en-US" sz="2000" b="1" i="0" u="none" strike="noStrike" dirty="0">
                          <a:solidFill>
                            <a:schemeClr val="tx1"/>
                          </a:solidFill>
                          <a:latin typeface="Times New Roman"/>
                        </a:rPr>
                        <a:t> </a:t>
                      </a:r>
                      <a:endParaRPr lang="en-US" sz="1200" b="1" i="0" u="none" strike="noStrike" dirty="0">
                        <a:solidFill>
                          <a:schemeClr val="tx1"/>
                        </a:solidFill>
                        <a:latin typeface="Arial Black"/>
                      </a:endParaRP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200" b="1" i="0" u="none" strike="noStrike" dirty="0">
                          <a:solidFill>
                            <a:schemeClr val="tx1"/>
                          </a:solidFill>
                          <a:latin typeface="Arial Black"/>
                        </a:rPr>
                        <a:t>Running TOTAL</a:t>
                      </a:r>
                      <a:r>
                        <a:rPr lang="en-US" sz="2000" b="1" i="0" u="none" strike="noStrike" dirty="0">
                          <a:solidFill>
                            <a:schemeClr val="tx1"/>
                          </a:solidFill>
                          <a:latin typeface="Times New Roman"/>
                        </a:rPr>
                        <a:t> </a:t>
                      </a:r>
                      <a:endParaRPr lang="en-US" sz="1200" b="1" i="0" u="none" strike="noStrike" dirty="0">
                        <a:solidFill>
                          <a:schemeClr val="tx1"/>
                        </a:solidFill>
                        <a:latin typeface="Arial Black"/>
                      </a:endParaRP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19</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18</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17</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31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16</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52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15</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14</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54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13</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130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12</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153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11</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167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10</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195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9</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8</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7</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6</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223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5</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226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4</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231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3</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235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2</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1</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262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37714">
                <a:tc>
                  <a:txBody>
                    <a:bodyPr/>
                    <a:lstStyle/>
                    <a:p>
                      <a:pPr algn="ctr" rtl="0" fontAlgn="b"/>
                      <a:r>
                        <a:rPr lang="en-US" sz="1400" b="1" i="0" u="none" strike="noStrike" dirty="0">
                          <a:solidFill>
                            <a:schemeClr val="tx1"/>
                          </a:solidFill>
                          <a:latin typeface="Arial Black"/>
                        </a:rPr>
                        <a:t>0</a:t>
                      </a:r>
                    </a:p>
                  </a:txBody>
                  <a:tcPr marL="4781" marR="4781" marT="478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
                      <a:r>
                        <a:rPr lang="en-US" sz="1400" b="1" i="0" u="none" strike="noStrike" dirty="0">
                          <a:solidFill>
                            <a:schemeClr val="tx1"/>
                          </a:solidFill>
                          <a:latin typeface="Arial"/>
                        </a:rPr>
                        <a:t>272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grpSp>
        <p:nvGrpSpPr>
          <p:cNvPr id="2" name="Group 51"/>
          <p:cNvGrpSpPr>
            <a:grpSpLocks/>
          </p:cNvGrpSpPr>
          <p:nvPr/>
        </p:nvGrpSpPr>
        <p:grpSpPr bwMode="auto">
          <a:xfrm>
            <a:off x="0" y="2324100"/>
            <a:ext cx="8312150" cy="1625600"/>
            <a:chOff x="49" y="2611"/>
            <a:chExt cx="5236" cy="1024"/>
          </a:xfrm>
        </p:grpSpPr>
        <p:sp>
          <p:nvSpPr>
            <p:cNvPr id="74847" name="Line 52"/>
            <p:cNvSpPr>
              <a:spLocks noChangeShapeType="1"/>
            </p:cNvSpPr>
            <p:nvPr/>
          </p:nvSpPr>
          <p:spPr bwMode="auto">
            <a:xfrm>
              <a:off x="1792" y="2611"/>
              <a:ext cx="3493" cy="0"/>
            </a:xfrm>
            <a:prstGeom prst="line">
              <a:avLst/>
            </a:prstGeom>
            <a:noFill/>
            <a:ln w="57150">
              <a:solidFill>
                <a:srgbClr val="FF0000"/>
              </a:solidFill>
              <a:round/>
              <a:headEnd/>
              <a:tailEnd/>
            </a:ln>
          </p:spPr>
          <p:txBody>
            <a:bodyPr/>
            <a:lstStyle/>
            <a:p>
              <a:endParaRPr lang="en-US"/>
            </a:p>
          </p:txBody>
        </p:sp>
        <p:sp>
          <p:nvSpPr>
            <p:cNvPr id="74848" name="Line 53"/>
            <p:cNvSpPr>
              <a:spLocks noChangeShapeType="1"/>
            </p:cNvSpPr>
            <p:nvPr/>
          </p:nvSpPr>
          <p:spPr bwMode="auto">
            <a:xfrm flipV="1">
              <a:off x="1047" y="2659"/>
              <a:ext cx="654" cy="293"/>
            </a:xfrm>
            <a:prstGeom prst="line">
              <a:avLst/>
            </a:prstGeom>
            <a:noFill/>
            <a:ln w="57150">
              <a:solidFill>
                <a:srgbClr val="FF0000"/>
              </a:solidFill>
              <a:round/>
              <a:headEnd/>
              <a:tailEnd type="triangle" w="med" len="med"/>
            </a:ln>
          </p:spPr>
          <p:txBody>
            <a:bodyPr/>
            <a:lstStyle/>
            <a:p>
              <a:endParaRPr lang="en-US"/>
            </a:p>
          </p:txBody>
        </p:sp>
        <p:sp>
          <p:nvSpPr>
            <p:cNvPr id="74849" name="Rectangle 54"/>
            <p:cNvSpPr>
              <a:spLocks noChangeArrowheads="1"/>
            </p:cNvSpPr>
            <p:nvPr/>
          </p:nvSpPr>
          <p:spPr bwMode="auto">
            <a:xfrm>
              <a:off x="49" y="2995"/>
              <a:ext cx="1848" cy="640"/>
            </a:xfrm>
            <a:prstGeom prst="rect">
              <a:avLst/>
            </a:prstGeom>
            <a:noFill/>
            <a:ln w="12700">
              <a:noFill/>
              <a:miter lim="800000"/>
              <a:headEnd/>
              <a:tailEnd/>
            </a:ln>
          </p:spPr>
          <p:txBody>
            <a:bodyPr>
              <a:spAutoFit/>
            </a:bodyPr>
            <a:lstStyle/>
            <a:p>
              <a:pPr algn="ctr"/>
              <a:r>
                <a:rPr lang="en-US" sz="2000" b="1"/>
                <a:t>Board Determines Number of Files for “Hard” Vote</a:t>
              </a:r>
            </a:p>
          </p:txBody>
        </p:sp>
      </p:grpSp>
      <p:sp>
        <p:nvSpPr>
          <p:cNvPr id="10" name="Rectangle 9"/>
          <p:cNvSpPr>
            <a:spLocks noChangeArrowheads="1"/>
          </p:cNvSpPr>
          <p:nvPr/>
        </p:nvSpPr>
        <p:spPr bwMode="auto">
          <a:xfrm>
            <a:off x="304800" y="1143000"/>
            <a:ext cx="2362200" cy="923925"/>
          </a:xfrm>
          <a:prstGeom prst="rect">
            <a:avLst/>
          </a:prstGeom>
          <a:noFill/>
          <a:ln w="9525">
            <a:noFill/>
            <a:miter lim="800000"/>
            <a:headEnd/>
            <a:tailEnd/>
          </a:ln>
        </p:spPr>
        <p:txBody>
          <a:bodyPr>
            <a:spAutoFit/>
          </a:bodyPr>
          <a:lstStyle/>
          <a:p>
            <a:pPr algn="ctr"/>
            <a:r>
              <a:rPr lang="en-US" b="1" u="sng"/>
              <a:t>MOI Guidance</a:t>
            </a:r>
            <a:r>
              <a:rPr lang="en-US" b="1"/>
              <a:t>:</a:t>
            </a:r>
          </a:p>
          <a:p>
            <a:pPr algn="ctr"/>
            <a:r>
              <a:rPr lang="en-US" b="1"/>
              <a:t>FS BZ Selects</a:t>
            </a:r>
          </a:p>
          <a:p>
            <a:pPr algn="ctr"/>
            <a:r>
              <a:rPr lang="en-US" b="1"/>
              <a:t>MIN = 0, MAX= 15</a:t>
            </a:r>
          </a:p>
        </p:txBody>
      </p:sp>
      <p:sp>
        <p:nvSpPr>
          <p:cNvPr id="74846" name="TextBox 10"/>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a:t>
            </a:r>
          </a:p>
          <a:p>
            <a:pPr algn="ctr"/>
            <a:r>
              <a:rPr lang="en-US" sz="2900" b="1" dirty="0"/>
              <a:t>IDENTIFY POTENTIAL BZ SELECTS</a:t>
            </a:r>
          </a:p>
        </p:txBody>
      </p:sp>
    </p:spTree>
    <p:extLst>
      <p:ext uri="{BB962C8B-B14F-4D97-AF65-F5344CB8AC3E}">
        <p14:creationId xmlns:p14="http://schemas.microsoft.com/office/powerpoint/2010/main" val="211456187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13"/>
          <p:cNvSpPr>
            <a:spLocks noChangeArrowheads="1"/>
          </p:cNvSpPr>
          <p:nvPr/>
        </p:nvSpPr>
        <p:spPr bwMode="auto">
          <a:xfrm>
            <a:off x="2870200" y="2603500"/>
            <a:ext cx="5511800" cy="601663"/>
          </a:xfrm>
          <a:prstGeom prst="rect">
            <a:avLst/>
          </a:prstGeom>
          <a:noFill/>
          <a:ln w="12699">
            <a:noFill/>
            <a:miter lim="800000"/>
            <a:headEnd/>
            <a:tailEnd/>
          </a:ln>
        </p:spPr>
        <p:txBody>
          <a:bodyPr lIns="90488" tIns="44450" rIns="90488" bIns="44450">
            <a:spAutoFit/>
          </a:bodyPr>
          <a:lstStyle/>
          <a:p>
            <a:pPr>
              <a:lnSpc>
                <a:spcPct val="45000"/>
              </a:lnSpc>
              <a:spcBef>
                <a:spcPct val="50000"/>
              </a:spcBef>
            </a:pPr>
            <a:r>
              <a:rPr lang="en-US" b="1"/>
              <a:t>Outstanding Performer </a:t>
            </a:r>
          </a:p>
          <a:p>
            <a:pPr>
              <a:lnSpc>
                <a:spcPct val="45000"/>
              </a:lnSpc>
              <a:spcBef>
                <a:spcPct val="50000"/>
              </a:spcBef>
            </a:pPr>
            <a:r>
              <a:rPr lang="en-US" b="1"/>
              <a:t>Outstanding Potential for BZ select</a:t>
            </a:r>
          </a:p>
        </p:txBody>
      </p:sp>
      <p:sp>
        <p:nvSpPr>
          <p:cNvPr id="75779" name="Rectangle 14"/>
          <p:cNvSpPr>
            <a:spLocks noChangeArrowheads="1"/>
          </p:cNvSpPr>
          <p:nvPr/>
        </p:nvSpPr>
        <p:spPr bwMode="auto">
          <a:xfrm>
            <a:off x="2933700" y="4964113"/>
            <a:ext cx="4851400" cy="254000"/>
          </a:xfrm>
          <a:prstGeom prst="rect">
            <a:avLst/>
          </a:prstGeom>
          <a:noFill/>
          <a:ln w="12699">
            <a:noFill/>
            <a:miter lim="800000"/>
            <a:headEnd/>
            <a:tailEnd/>
          </a:ln>
        </p:spPr>
        <p:txBody>
          <a:bodyPr lIns="90488" tIns="44450" rIns="90488" bIns="44450">
            <a:spAutoFit/>
          </a:bodyPr>
          <a:lstStyle/>
          <a:p>
            <a:pPr>
              <a:lnSpc>
                <a:spcPct val="45000"/>
              </a:lnSpc>
              <a:spcBef>
                <a:spcPct val="50000"/>
              </a:spcBef>
            </a:pPr>
            <a:r>
              <a:rPr lang="en-US" b="1"/>
              <a:t>Average Potential for BZ select</a:t>
            </a:r>
          </a:p>
        </p:txBody>
      </p:sp>
      <p:sp>
        <p:nvSpPr>
          <p:cNvPr id="75780" name="Rectangle 15"/>
          <p:cNvSpPr>
            <a:spLocks noChangeArrowheads="1"/>
          </p:cNvSpPr>
          <p:nvPr/>
        </p:nvSpPr>
        <p:spPr bwMode="auto">
          <a:xfrm>
            <a:off x="2921000" y="6030913"/>
            <a:ext cx="4775200" cy="254000"/>
          </a:xfrm>
          <a:prstGeom prst="rect">
            <a:avLst/>
          </a:prstGeom>
          <a:noFill/>
          <a:ln w="12699">
            <a:noFill/>
            <a:miter lim="800000"/>
            <a:headEnd/>
            <a:tailEnd/>
          </a:ln>
        </p:spPr>
        <p:txBody>
          <a:bodyPr lIns="90488" tIns="44450" rIns="90488" bIns="44450">
            <a:spAutoFit/>
          </a:bodyPr>
          <a:lstStyle/>
          <a:p>
            <a:pPr>
              <a:lnSpc>
                <a:spcPct val="45000"/>
              </a:lnSpc>
              <a:spcBef>
                <a:spcPct val="50000"/>
              </a:spcBef>
            </a:pPr>
            <a:r>
              <a:rPr lang="en-US" b="1"/>
              <a:t>Weak Potential for BZ select</a:t>
            </a:r>
          </a:p>
        </p:txBody>
      </p:sp>
      <p:sp>
        <p:nvSpPr>
          <p:cNvPr id="75781" name="Text Box 16"/>
          <p:cNvSpPr txBox="1">
            <a:spLocks noChangeArrowheads="1"/>
          </p:cNvSpPr>
          <p:nvPr/>
        </p:nvSpPr>
        <p:spPr bwMode="auto">
          <a:xfrm>
            <a:off x="1143000" y="1509713"/>
            <a:ext cx="1524000" cy="579437"/>
          </a:xfrm>
          <a:prstGeom prst="rect">
            <a:avLst/>
          </a:prstGeom>
          <a:noFill/>
          <a:ln w="9525">
            <a:noFill/>
            <a:miter lim="800000"/>
            <a:headEnd/>
            <a:tailEnd/>
          </a:ln>
        </p:spPr>
        <p:txBody>
          <a:bodyPr>
            <a:spAutoFit/>
          </a:bodyPr>
          <a:lstStyle/>
          <a:p>
            <a:pPr algn="ctr">
              <a:spcBef>
                <a:spcPct val="50000"/>
              </a:spcBef>
            </a:pPr>
            <a:r>
              <a:rPr lang="en-US" sz="3200" b="1"/>
              <a:t>6 +/-</a:t>
            </a:r>
          </a:p>
        </p:txBody>
      </p:sp>
      <p:sp>
        <p:nvSpPr>
          <p:cNvPr id="75782" name="Text Box 17"/>
          <p:cNvSpPr txBox="1">
            <a:spLocks noChangeArrowheads="1"/>
          </p:cNvSpPr>
          <p:nvPr/>
        </p:nvSpPr>
        <p:spPr bwMode="auto">
          <a:xfrm>
            <a:off x="1143000" y="2614613"/>
            <a:ext cx="1524000" cy="579437"/>
          </a:xfrm>
          <a:prstGeom prst="rect">
            <a:avLst/>
          </a:prstGeom>
          <a:noFill/>
          <a:ln w="9525">
            <a:noFill/>
            <a:miter lim="800000"/>
            <a:headEnd/>
            <a:tailEnd/>
          </a:ln>
        </p:spPr>
        <p:txBody>
          <a:bodyPr>
            <a:spAutoFit/>
          </a:bodyPr>
          <a:lstStyle/>
          <a:p>
            <a:pPr algn="ctr">
              <a:spcBef>
                <a:spcPct val="50000"/>
              </a:spcBef>
            </a:pPr>
            <a:r>
              <a:rPr lang="en-US" sz="3200" b="1"/>
              <a:t>5 +/-</a:t>
            </a:r>
          </a:p>
        </p:txBody>
      </p:sp>
      <p:sp>
        <p:nvSpPr>
          <p:cNvPr id="75783" name="Text Box 18"/>
          <p:cNvSpPr txBox="1">
            <a:spLocks noChangeArrowheads="1"/>
          </p:cNvSpPr>
          <p:nvPr/>
        </p:nvSpPr>
        <p:spPr bwMode="auto">
          <a:xfrm>
            <a:off x="1143000" y="3810000"/>
            <a:ext cx="1524000" cy="579438"/>
          </a:xfrm>
          <a:prstGeom prst="rect">
            <a:avLst/>
          </a:prstGeom>
          <a:noFill/>
          <a:ln w="9525">
            <a:noFill/>
            <a:miter lim="800000"/>
            <a:headEnd/>
            <a:tailEnd/>
          </a:ln>
        </p:spPr>
        <p:txBody>
          <a:bodyPr>
            <a:spAutoFit/>
          </a:bodyPr>
          <a:lstStyle/>
          <a:p>
            <a:pPr algn="ctr">
              <a:spcBef>
                <a:spcPct val="50000"/>
              </a:spcBef>
            </a:pPr>
            <a:r>
              <a:rPr lang="en-US" sz="3200" b="1"/>
              <a:t>4 +/-</a:t>
            </a:r>
          </a:p>
        </p:txBody>
      </p:sp>
      <p:sp>
        <p:nvSpPr>
          <p:cNvPr id="75784" name="Text Box 19"/>
          <p:cNvSpPr txBox="1">
            <a:spLocks noChangeArrowheads="1"/>
          </p:cNvSpPr>
          <p:nvPr/>
        </p:nvSpPr>
        <p:spPr bwMode="auto">
          <a:xfrm>
            <a:off x="1143000" y="4800600"/>
            <a:ext cx="1524000" cy="579438"/>
          </a:xfrm>
          <a:prstGeom prst="rect">
            <a:avLst/>
          </a:prstGeom>
          <a:noFill/>
          <a:ln w="9525">
            <a:noFill/>
            <a:miter lim="800000"/>
            <a:headEnd/>
            <a:tailEnd/>
          </a:ln>
        </p:spPr>
        <p:txBody>
          <a:bodyPr>
            <a:spAutoFit/>
          </a:bodyPr>
          <a:lstStyle/>
          <a:p>
            <a:pPr algn="ctr">
              <a:spcBef>
                <a:spcPct val="50000"/>
              </a:spcBef>
            </a:pPr>
            <a:r>
              <a:rPr lang="en-US" sz="3200" b="1"/>
              <a:t>3 +/- </a:t>
            </a:r>
          </a:p>
        </p:txBody>
      </p:sp>
      <p:sp>
        <p:nvSpPr>
          <p:cNvPr id="75785" name="Text Box 20"/>
          <p:cNvSpPr txBox="1">
            <a:spLocks noChangeArrowheads="1"/>
          </p:cNvSpPr>
          <p:nvPr/>
        </p:nvSpPr>
        <p:spPr bwMode="auto">
          <a:xfrm>
            <a:off x="1143000" y="5867400"/>
            <a:ext cx="1524000" cy="579438"/>
          </a:xfrm>
          <a:prstGeom prst="rect">
            <a:avLst/>
          </a:prstGeom>
          <a:noFill/>
          <a:ln w="9525">
            <a:noFill/>
            <a:miter lim="800000"/>
            <a:headEnd/>
            <a:tailEnd/>
          </a:ln>
        </p:spPr>
        <p:txBody>
          <a:bodyPr>
            <a:spAutoFit/>
          </a:bodyPr>
          <a:lstStyle/>
          <a:p>
            <a:pPr algn="ctr">
              <a:spcBef>
                <a:spcPct val="50000"/>
              </a:spcBef>
            </a:pPr>
            <a:r>
              <a:rPr lang="en-US" sz="3200" b="1"/>
              <a:t>2 +/-</a:t>
            </a:r>
          </a:p>
        </p:txBody>
      </p:sp>
      <p:sp>
        <p:nvSpPr>
          <p:cNvPr id="75786" name="Rectangle 21"/>
          <p:cNvSpPr>
            <a:spLocks noChangeArrowheads="1"/>
          </p:cNvSpPr>
          <p:nvPr/>
        </p:nvSpPr>
        <p:spPr bwMode="auto">
          <a:xfrm>
            <a:off x="2844800" y="1498600"/>
            <a:ext cx="6108700" cy="601663"/>
          </a:xfrm>
          <a:prstGeom prst="rect">
            <a:avLst/>
          </a:prstGeom>
          <a:noFill/>
          <a:ln w="12699">
            <a:noFill/>
            <a:miter lim="800000"/>
            <a:headEnd/>
            <a:tailEnd/>
          </a:ln>
        </p:spPr>
        <p:txBody>
          <a:bodyPr lIns="90488" tIns="44450" rIns="90488" bIns="44450">
            <a:spAutoFit/>
          </a:bodyPr>
          <a:lstStyle/>
          <a:p>
            <a:pPr>
              <a:lnSpc>
                <a:spcPct val="45000"/>
              </a:lnSpc>
              <a:spcBef>
                <a:spcPct val="50000"/>
              </a:spcBef>
            </a:pPr>
            <a:r>
              <a:rPr lang="en-US" b="1"/>
              <a:t>Top Few / Clearly Superior Performer </a:t>
            </a:r>
          </a:p>
          <a:p>
            <a:pPr>
              <a:lnSpc>
                <a:spcPct val="45000"/>
              </a:lnSpc>
              <a:spcBef>
                <a:spcPct val="50000"/>
              </a:spcBef>
            </a:pPr>
            <a:r>
              <a:rPr lang="en-US" b="1"/>
              <a:t>Superior Potential for BZ select</a:t>
            </a:r>
          </a:p>
        </p:txBody>
      </p:sp>
      <p:sp>
        <p:nvSpPr>
          <p:cNvPr id="75787" name="Rectangle 22"/>
          <p:cNvSpPr>
            <a:spLocks noChangeArrowheads="1"/>
          </p:cNvSpPr>
          <p:nvPr/>
        </p:nvSpPr>
        <p:spPr bwMode="auto">
          <a:xfrm>
            <a:off x="2908300" y="3787775"/>
            <a:ext cx="5511800" cy="601663"/>
          </a:xfrm>
          <a:prstGeom prst="rect">
            <a:avLst/>
          </a:prstGeom>
          <a:noFill/>
          <a:ln w="12699">
            <a:noFill/>
            <a:miter lim="800000"/>
            <a:headEnd/>
            <a:tailEnd/>
          </a:ln>
        </p:spPr>
        <p:txBody>
          <a:bodyPr lIns="90488" tIns="44450" rIns="90488" bIns="44450">
            <a:spAutoFit/>
          </a:bodyPr>
          <a:lstStyle/>
          <a:p>
            <a:pPr>
              <a:lnSpc>
                <a:spcPct val="45000"/>
              </a:lnSpc>
              <a:spcBef>
                <a:spcPct val="50000"/>
              </a:spcBef>
            </a:pPr>
            <a:r>
              <a:rPr lang="en-US" b="1"/>
              <a:t>Solid Performer </a:t>
            </a:r>
          </a:p>
          <a:p>
            <a:pPr>
              <a:lnSpc>
                <a:spcPct val="45000"/>
              </a:lnSpc>
              <a:spcBef>
                <a:spcPct val="50000"/>
              </a:spcBef>
            </a:pPr>
            <a:r>
              <a:rPr lang="en-US" b="1"/>
              <a:t>Good Potential for BZ select</a:t>
            </a:r>
          </a:p>
        </p:txBody>
      </p:sp>
      <p:sp>
        <p:nvSpPr>
          <p:cNvPr id="75788" name="TextBox 12"/>
          <p:cNvSpPr txBox="1">
            <a:spLocks noChangeArrowheads="1"/>
          </p:cNvSpPr>
          <p:nvPr/>
        </p:nvSpPr>
        <p:spPr bwMode="auto">
          <a:xfrm>
            <a:off x="1180198" y="304800"/>
            <a:ext cx="6602808" cy="538609"/>
          </a:xfrm>
          <a:prstGeom prst="rect">
            <a:avLst/>
          </a:prstGeom>
          <a:solidFill>
            <a:schemeClr val="bg1"/>
          </a:solidFill>
          <a:ln w="9525">
            <a:noFill/>
            <a:miter lim="800000"/>
            <a:headEnd/>
            <a:tailEnd/>
          </a:ln>
        </p:spPr>
        <p:txBody>
          <a:bodyPr wrap="square">
            <a:spAutoFit/>
          </a:bodyPr>
          <a:lstStyle/>
          <a:p>
            <a:pPr algn="ctr"/>
            <a:r>
              <a:rPr lang="en-US" sz="2900" b="1" dirty="0"/>
              <a:t>BZ HARD VOTE WORD PICTURE</a:t>
            </a:r>
          </a:p>
        </p:txBody>
      </p:sp>
    </p:spTree>
    <p:extLst>
      <p:ext uri="{BB962C8B-B14F-4D97-AF65-F5344CB8AC3E}">
        <p14:creationId xmlns:p14="http://schemas.microsoft.com/office/powerpoint/2010/main" val="3359515522"/>
      </p:ext>
    </p:extLst>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8611" name="Group 3"/>
          <p:cNvGraphicFramePr>
            <a:graphicFrameLocks noGrp="1"/>
          </p:cNvGraphicFramePr>
          <p:nvPr/>
        </p:nvGraphicFramePr>
        <p:xfrm>
          <a:off x="6735763" y="2263775"/>
          <a:ext cx="1797050" cy="4408488"/>
        </p:xfrm>
        <a:graphic>
          <a:graphicData uri="http://schemas.openxmlformats.org/drawingml/2006/table">
            <a:tbl>
              <a:tblPr/>
              <a:tblGrid>
                <a:gridCol w="869950"/>
                <a:gridCol w="927100"/>
              </a:tblGrid>
              <a:tr h="293688">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OML #</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SCORE</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1</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108 +5</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2</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100 +2</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14313">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3</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99 -1</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4</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98+5</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5</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98 +3</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6</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95 +4</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92 -1</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14</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87 -1</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15</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82 +3</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16</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82 -1</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17</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80</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79 +5</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29</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74 -8</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30</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70</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31</a:t>
                      </a:r>
                    </a:p>
                  </a:txBody>
                  <a:tcPr anchor="b" horzOverflow="overflow">
                    <a:lnL w="12700" cap="flat" cmpd="sng" algn="ctr">
                      <a:solidFill>
                        <a:srgbClr val="000000"/>
                      </a:solidFill>
                      <a:prstDash val="solid"/>
                      <a:round/>
                      <a:headEnd type="none" w="sm" len="sm"/>
                      <a:tailEnd type="none" w="sm" len="sm"/>
                    </a:lnL>
                    <a:lnR w="12700" cap="flat" cmpd="sng" algn="ctr">
                      <a:solidFill>
                        <a:schemeClr val="tx2"/>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
                          <a:schemeClr val="bg1"/>
                        </a:buClr>
                        <a:buSzTx/>
                        <a:buFontTx/>
                        <a:buNone/>
                        <a:tabLst/>
                      </a:pPr>
                      <a:r>
                        <a:rPr kumimoji="0" lang="en-US" sz="1200" b="1" i="0" u="none" strike="noStrike" cap="none" normalizeH="0" baseline="0" dirty="0" smtClean="0">
                          <a:ln>
                            <a:noFill/>
                          </a:ln>
                          <a:solidFill>
                            <a:srgbClr val="292929"/>
                          </a:solidFill>
                          <a:effectLst/>
                          <a:latin typeface="Arial" charset="0"/>
                        </a:rPr>
                        <a:t>69 +8</a:t>
                      </a:r>
                    </a:p>
                  </a:txBody>
                  <a:tcPr anchor="b" horzOverflow="overflow">
                    <a:lnL w="12700" cap="flat" cmpd="sng" algn="ctr">
                      <a:solidFill>
                        <a:schemeClr val="tx2"/>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bl>
          </a:graphicData>
        </a:graphic>
      </p:graphicFrame>
      <p:graphicFrame>
        <p:nvGraphicFramePr>
          <p:cNvPr id="1348632" name="Group 24"/>
          <p:cNvGraphicFramePr>
            <a:graphicFrameLocks noGrp="1"/>
          </p:cNvGraphicFramePr>
          <p:nvPr/>
        </p:nvGraphicFramePr>
        <p:xfrm>
          <a:off x="900113" y="2263775"/>
          <a:ext cx="1797050" cy="4294188"/>
        </p:xfrm>
        <a:graphic>
          <a:graphicData uri="http://schemas.openxmlformats.org/drawingml/2006/table">
            <a:tbl>
              <a:tblPr/>
              <a:tblGrid>
                <a:gridCol w="719137"/>
                <a:gridCol w="1077913"/>
              </a:tblGrid>
              <a:tr h="331788">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19</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18</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17</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14313">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16</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15</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14</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13</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defRPr/>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12</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11</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10</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9</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8</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7</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r h="244475">
                <a:tc>
                  <a:txBody>
                    <a:bodyPr/>
                    <a:lstStyle/>
                    <a:p>
                      <a:pPr marL="0" marR="0" lvl="0" indent="0" algn="r"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6</a:t>
                      </a:r>
                    </a:p>
                  </a:txBody>
                  <a:tcPr anchor="b" horzOverflow="overflow">
                    <a:lnL w="12700" cap="flat" cmpd="sng" algn="ctr">
                      <a:solidFill>
                        <a:srgbClr val="000000"/>
                      </a:solidFill>
                      <a:prstDash val="solid"/>
                      <a:round/>
                      <a:headEnd type="none" w="sm" len="sm"/>
                      <a:tailEnd type="none" w="sm" len="sm"/>
                    </a:lnL>
                    <a:lnR>
                      <a:noFill/>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c>
                  <a:txBody>
                    <a:bodyPr/>
                    <a:lstStyle/>
                    <a:p>
                      <a:pPr marL="0" marR="0" lvl="0" indent="0" algn="l" defTabSz="914400" rtl="0" eaLnBrk="1" fontAlgn="b" latinLnBrk="0" hangingPunct="1">
                        <a:lnSpc>
                          <a:spcPct val="100000"/>
                        </a:lnSpc>
                        <a:spcBef>
                          <a:spcPct val="0"/>
                        </a:spcBef>
                        <a:spcAft>
                          <a:spcPct val="0"/>
                        </a:spcAft>
                        <a:buClr>
                          <a:schemeClr val="bg1"/>
                        </a:buClr>
                        <a:buSzTx/>
                        <a:buFontTx/>
                        <a:buNone/>
                        <a:tabLst/>
                      </a:pPr>
                      <a:r>
                        <a:rPr kumimoji="0" lang="en-US" sz="1400" b="1" i="0" u="none" strike="noStrike" cap="none" normalizeH="0" baseline="0" dirty="0" smtClean="0">
                          <a:ln>
                            <a:noFill/>
                          </a:ln>
                          <a:solidFill>
                            <a:srgbClr val="292929"/>
                          </a:solidFill>
                          <a:effectLst/>
                          <a:latin typeface="Arial" charset="0"/>
                        </a:rPr>
                        <a:t>YES</a:t>
                      </a:r>
                    </a:p>
                  </a:txBody>
                  <a:tcPr anchor="b" horzOverflow="overflow">
                    <a:lnL>
                      <a:noFill/>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FF00"/>
                    </a:solidFill>
                  </a:tcPr>
                </a:tc>
              </a:tr>
            </a:tbl>
          </a:graphicData>
        </a:graphic>
      </p:graphicFrame>
      <p:sp>
        <p:nvSpPr>
          <p:cNvPr id="1348663" name="Rectangle 55"/>
          <p:cNvSpPr>
            <a:spLocks noChangeArrowheads="1"/>
          </p:cNvSpPr>
          <p:nvPr/>
        </p:nvSpPr>
        <p:spPr bwMode="auto">
          <a:xfrm>
            <a:off x="908050" y="3190875"/>
            <a:ext cx="1793875" cy="3362325"/>
          </a:xfrm>
          <a:prstGeom prst="rect">
            <a:avLst/>
          </a:prstGeom>
          <a:solidFill>
            <a:srgbClr val="CC0000"/>
          </a:solidFill>
          <a:ln w="12700">
            <a:solidFill>
              <a:schemeClr val="tx1"/>
            </a:solidFill>
            <a:miter lim="800000"/>
            <a:headEnd type="none" w="sm" len="sm"/>
            <a:tailEnd type="none" w="sm" len="sm"/>
          </a:ln>
        </p:spPr>
        <p:txBody>
          <a:bodyPr wrap="none" anchor="ctr"/>
          <a:lstStyle/>
          <a:p>
            <a:endParaRPr lang="en-US">
              <a:solidFill>
                <a:srgbClr val="FFFFFF"/>
              </a:solidFill>
            </a:endParaRPr>
          </a:p>
        </p:txBody>
      </p:sp>
      <p:sp>
        <p:nvSpPr>
          <p:cNvPr id="76902" name="Rectangle 56"/>
          <p:cNvSpPr>
            <a:spLocks noChangeArrowheads="1"/>
          </p:cNvSpPr>
          <p:nvPr/>
        </p:nvSpPr>
        <p:spPr bwMode="auto">
          <a:xfrm>
            <a:off x="609600" y="1371600"/>
            <a:ext cx="2579688" cy="844550"/>
          </a:xfrm>
          <a:prstGeom prst="rect">
            <a:avLst/>
          </a:prstGeom>
          <a:noFill/>
          <a:ln w="9525">
            <a:noFill/>
            <a:miter lim="800000"/>
            <a:headEnd/>
            <a:tailEnd/>
          </a:ln>
        </p:spPr>
        <p:txBody>
          <a:bodyPr lIns="92075" tIns="46038" rIns="92075" bIns="46038">
            <a:spAutoFit/>
          </a:bodyPr>
          <a:lstStyle/>
          <a:p>
            <a:pPr algn="ctr">
              <a:lnSpc>
                <a:spcPct val="70000"/>
              </a:lnSpc>
              <a:spcBef>
                <a:spcPct val="50000"/>
              </a:spcBef>
            </a:pPr>
            <a:r>
              <a:rPr lang="en-US" sz="2800" b="1">
                <a:solidFill>
                  <a:srgbClr val="FFFFFF"/>
                </a:solidFill>
              </a:rPr>
              <a:t> </a:t>
            </a:r>
            <a:r>
              <a:rPr lang="en-US" sz="2800" b="1" u="sng"/>
              <a:t>Screen Vote:</a:t>
            </a:r>
            <a:r>
              <a:rPr lang="en-US" sz="2800" b="1"/>
              <a:t> </a:t>
            </a:r>
          </a:p>
          <a:p>
            <a:pPr algn="ctr">
              <a:lnSpc>
                <a:spcPct val="70000"/>
              </a:lnSpc>
              <a:spcBef>
                <a:spcPct val="50000"/>
              </a:spcBef>
            </a:pPr>
            <a:r>
              <a:rPr lang="en-US" b="1"/>
              <a:t>YES/NO/SC</a:t>
            </a:r>
          </a:p>
        </p:txBody>
      </p:sp>
      <p:grpSp>
        <p:nvGrpSpPr>
          <p:cNvPr id="2" name="Group 16"/>
          <p:cNvGrpSpPr>
            <a:grpSpLocks/>
          </p:cNvGrpSpPr>
          <p:nvPr/>
        </p:nvGrpSpPr>
        <p:grpSpPr bwMode="auto">
          <a:xfrm>
            <a:off x="5203825" y="3322638"/>
            <a:ext cx="3614738" cy="3449637"/>
            <a:chOff x="5189560" y="3263926"/>
            <a:chExt cx="3614737" cy="3449522"/>
          </a:xfrm>
        </p:grpSpPr>
        <p:sp>
          <p:nvSpPr>
            <p:cNvPr id="76911" name="Rectangle 58"/>
            <p:cNvSpPr>
              <a:spLocks noChangeArrowheads="1"/>
            </p:cNvSpPr>
            <p:nvPr/>
          </p:nvSpPr>
          <p:spPr bwMode="auto">
            <a:xfrm>
              <a:off x="6713560" y="4970373"/>
              <a:ext cx="1793875" cy="1646894"/>
            </a:xfrm>
            <a:prstGeom prst="rect">
              <a:avLst/>
            </a:prstGeom>
            <a:solidFill>
              <a:srgbClr val="CC0000"/>
            </a:solidFill>
            <a:ln w="12700">
              <a:solidFill>
                <a:schemeClr val="tx1"/>
              </a:solidFill>
              <a:miter lim="800000"/>
              <a:headEnd type="none" w="sm" len="sm"/>
              <a:tailEnd type="none" w="sm" len="sm"/>
            </a:ln>
          </p:spPr>
          <p:txBody>
            <a:bodyPr wrap="none" anchor="ctr"/>
            <a:lstStyle/>
            <a:p>
              <a:endParaRPr lang="en-US">
                <a:solidFill>
                  <a:srgbClr val="FFFFFF"/>
                </a:solidFill>
              </a:endParaRPr>
            </a:p>
          </p:txBody>
        </p:sp>
        <p:sp>
          <p:nvSpPr>
            <p:cNvPr id="1348667" name="AutoShape 59"/>
            <p:cNvSpPr>
              <a:spLocks noChangeArrowheads="1"/>
            </p:cNvSpPr>
            <p:nvPr/>
          </p:nvSpPr>
          <p:spPr bwMode="auto">
            <a:xfrm rot="5400000" flipH="1">
              <a:off x="5093549" y="3602825"/>
              <a:ext cx="1925573" cy="1247775"/>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gradFill rotWithShape="1">
              <a:gsLst>
                <a:gs pos="0">
                  <a:srgbClr val="FF0000"/>
                </a:gs>
                <a:gs pos="100000">
                  <a:srgbClr val="FFFF00"/>
                </a:gs>
              </a:gsLst>
              <a:lin ang="0" scaled="1"/>
            </a:gradFill>
            <a:ln w="12700">
              <a:solidFill>
                <a:schemeClr val="tx1"/>
              </a:solidFill>
              <a:miter lim="800000"/>
              <a:headEnd type="none" w="sm" len="sm"/>
              <a:tailEnd type="none" w="sm" len="sm"/>
            </a:ln>
            <a:effectLst>
              <a:outerShdw dist="35921" dir="2700000" algn="ctr" rotWithShape="0">
                <a:schemeClr val="tx1"/>
              </a:outerShdw>
            </a:effectLst>
          </p:spPr>
          <p:txBody>
            <a:bodyPr wrap="none" anchor="ctr"/>
            <a:lstStyle/>
            <a:p>
              <a:pPr>
                <a:defRPr/>
              </a:pPr>
              <a:endParaRPr lang="en-US" dirty="0">
                <a:solidFill>
                  <a:srgbClr val="FFFFFF"/>
                </a:solidFill>
                <a:latin typeface="Arial" pitchFamily="34" charset="0"/>
                <a:cs typeface="Arial" pitchFamily="34" charset="0"/>
              </a:endParaRPr>
            </a:p>
          </p:txBody>
        </p:sp>
        <p:sp>
          <p:nvSpPr>
            <p:cNvPr id="1348668" name="Text Box 60"/>
            <p:cNvSpPr txBox="1">
              <a:spLocks noChangeArrowheads="1"/>
            </p:cNvSpPr>
            <p:nvPr/>
          </p:nvSpPr>
          <p:spPr bwMode="auto">
            <a:xfrm flipH="1">
              <a:off x="5189560" y="5151400"/>
              <a:ext cx="3614737" cy="1562048"/>
            </a:xfrm>
            <a:prstGeom prst="rect">
              <a:avLst/>
            </a:prstGeom>
            <a:solidFill>
              <a:schemeClr val="tx1"/>
            </a:solidFill>
            <a:ln w="9525">
              <a:solidFill>
                <a:schemeClr val="tx1"/>
              </a:solidFill>
              <a:miter lim="800000"/>
              <a:headEnd/>
              <a:tailEnd/>
            </a:ln>
            <a:effectLst>
              <a:outerShdw dist="107763" dir="2700000" algn="ctr" rotWithShape="0">
                <a:schemeClr val="tx2">
                  <a:alpha val="50000"/>
                </a:schemeClr>
              </a:outerShdw>
            </a:effectLst>
          </p:spPr>
          <p:txBody>
            <a:bodyPr>
              <a:spAutoFit/>
            </a:bodyPr>
            <a:lstStyle/>
            <a:p>
              <a:pPr algn="ctr">
                <a:defRPr/>
              </a:pPr>
              <a:r>
                <a:rPr lang="en-US" b="1" u="sng" dirty="0">
                  <a:solidFill>
                    <a:srgbClr val="FFFFFF"/>
                  </a:solidFill>
                  <a:latin typeface="Arial" pitchFamily="34" charset="0"/>
                  <a:cs typeface="Arial" pitchFamily="34" charset="0"/>
                </a:rPr>
                <a:t>MOI</a:t>
              </a:r>
              <a:r>
                <a:rPr lang="en-US" b="1" dirty="0">
                  <a:solidFill>
                    <a:srgbClr val="FFFFFF"/>
                  </a:solidFill>
                  <a:latin typeface="Arial" pitchFamily="34" charset="0"/>
                  <a:cs typeface="Arial" pitchFamily="34" charset="0"/>
                </a:rPr>
                <a:t> determines BZ’s for comparison</a:t>
              </a:r>
            </a:p>
            <a:p>
              <a:pPr algn="ctr">
                <a:defRPr/>
              </a:pPr>
              <a:r>
                <a:rPr lang="en-US" u="sng" dirty="0">
                  <a:solidFill>
                    <a:srgbClr val="FFFFFF"/>
                  </a:solidFill>
                  <a:latin typeface="Arial" pitchFamily="34" charset="0"/>
                  <a:cs typeface="Arial" pitchFamily="34" charset="0"/>
                </a:rPr>
                <a:t>MOI Guidance:</a:t>
              </a:r>
              <a:r>
                <a:rPr lang="en-US" dirty="0">
                  <a:solidFill>
                    <a:srgbClr val="FFFFFF"/>
                  </a:solidFill>
                  <a:latin typeface="Arial" pitchFamily="34" charset="0"/>
                  <a:cs typeface="Arial" pitchFamily="34" charset="0"/>
                </a:rPr>
                <a:t> </a:t>
              </a:r>
            </a:p>
            <a:p>
              <a:pPr algn="ctr">
                <a:defRPr/>
              </a:pPr>
              <a:r>
                <a:rPr lang="en-US" dirty="0">
                  <a:solidFill>
                    <a:srgbClr val="FFFFFF"/>
                  </a:solidFill>
                  <a:latin typeface="Arial" pitchFamily="34" charset="0"/>
                  <a:cs typeface="Arial" pitchFamily="34" charset="0"/>
                </a:rPr>
                <a:t>MIN = 0, MAX= 15</a:t>
              </a:r>
            </a:p>
          </p:txBody>
        </p:sp>
      </p:grpSp>
      <p:grpSp>
        <p:nvGrpSpPr>
          <p:cNvPr id="3" name="Group 61"/>
          <p:cNvGrpSpPr>
            <a:grpSpLocks/>
          </p:cNvGrpSpPr>
          <p:nvPr/>
        </p:nvGrpSpPr>
        <p:grpSpPr bwMode="auto">
          <a:xfrm>
            <a:off x="2895600" y="1406525"/>
            <a:ext cx="6037263" cy="2692400"/>
            <a:chOff x="1791" y="918"/>
            <a:chExt cx="3803" cy="1905"/>
          </a:xfrm>
        </p:grpSpPr>
        <p:sp>
          <p:nvSpPr>
            <p:cNvPr id="76907" name="Rectangle 62"/>
            <p:cNvSpPr>
              <a:spLocks noChangeArrowheads="1"/>
            </p:cNvSpPr>
            <p:nvPr/>
          </p:nvSpPr>
          <p:spPr bwMode="auto">
            <a:xfrm>
              <a:off x="3969" y="918"/>
              <a:ext cx="1625" cy="598"/>
            </a:xfrm>
            <a:prstGeom prst="rect">
              <a:avLst/>
            </a:prstGeom>
            <a:noFill/>
            <a:ln w="9525">
              <a:noFill/>
              <a:miter lim="800000"/>
              <a:headEnd/>
              <a:tailEnd/>
            </a:ln>
          </p:spPr>
          <p:txBody>
            <a:bodyPr lIns="92075" tIns="46038" rIns="92075" bIns="46038">
              <a:spAutoFit/>
            </a:bodyPr>
            <a:lstStyle/>
            <a:p>
              <a:pPr algn="ctr">
                <a:lnSpc>
                  <a:spcPct val="70000"/>
                </a:lnSpc>
                <a:spcBef>
                  <a:spcPct val="50000"/>
                </a:spcBef>
              </a:pPr>
              <a:r>
                <a:rPr lang="en-US" sz="2800" b="1">
                  <a:solidFill>
                    <a:srgbClr val="FFFFFF"/>
                  </a:solidFill>
                </a:rPr>
                <a:t> </a:t>
              </a:r>
              <a:r>
                <a:rPr lang="en-US" sz="2800" b="1" u="sng"/>
                <a:t>Hard Vote:</a:t>
              </a:r>
              <a:r>
                <a:rPr lang="en-US" sz="2800" b="1"/>
                <a:t> </a:t>
              </a:r>
            </a:p>
            <a:p>
              <a:pPr algn="ctr">
                <a:lnSpc>
                  <a:spcPct val="70000"/>
                </a:lnSpc>
                <a:spcBef>
                  <a:spcPct val="50000"/>
                </a:spcBef>
              </a:pPr>
              <a:r>
                <a:rPr lang="en-US" b="1"/>
                <a:t>2-6+/-</a:t>
              </a:r>
            </a:p>
          </p:txBody>
        </p:sp>
        <p:grpSp>
          <p:nvGrpSpPr>
            <p:cNvPr id="4" name="Group 63"/>
            <p:cNvGrpSpPr>
              <a:grpSpLocks/>
            </p:cNvGrpSpPr>
            <p:nvPr/>
          </p:nvGrpSpPr>
          <p:grpSpPr bwMode="auto">
            <a:xfrm>
              <a:off x="1791" y="1503"/>
              <a:ext cx="1556" cy="1320"/>
              <a:chOff x="1791" y="1503"/>
              <a:chExt cx="1556" cy="1320"/>
            </a:xfrm>
          </p:grpSpPr>
          <p:sp>
            <p:nvSpPr>
              <p:cNvPr id="1348672" name="AutoShape 64"/>
              <p:cNvSpPr>
                <a:spLocks noChangeArrowheads="1"/>
              </p:cNvSpPr>
              <p:nvPr/>
            </p:nvSpPr>
            <p:spPr bwMode="auto">
              <a:xfrm>
                <a:off x="2032" y="1938"/>
                <a:ext cx="1315" cy="453"/>
              </a:xfrm>
              <a:prstGeom prst="rightArrow">
                <a:avLst>
                  <a:gd name="adj1" fmla="val 50000"/>
                  <a:gd name="adj2" fmla="val 72572"/>
                </a:avLst>
              </a:prstGeom>
              <a:solidFill>
                <a:srgbClr val="FFFF00"/>
              </a:solidFill>
              <a:ln w="12700">
                <a:solidFill>
                  <a:schemeClr val="tx1"/>
                </a:solidFill>
                <a:miter lim="800000"/>
                <a:headEnd type="none" w="sm" len="sm"/>
                <a:tailEnd type="none" w="sm" len="sm"/>
              </a:ln>
              <a:effectLst>
                <a:outerShdw dist="53882" dir="2700000" algn="ctr" rotWithShape="0">
                  <a:schemeClr val="tx2">
                    <a:alpha val="50000"/>
                  </a:schemeClr>
                </a:outerShdw>
              </a:effectLst>
            </p:spPr>
            <p:txBody>
              <a:bodyPr wrap="none" anchor="ctr"/>
              <a:lstStyle/>
              <a:p>
                <a:pPr>
                  <a:defRPr/>
                </a:pPr>
                <a:endParaRPr lang="en-US" dirty="0">
                  <a:solidFill>
                    <a:srgbClr val="FFFFFF"/>
                  </a:solidFill>
                  <a:latin typeface="Arial" pitchFamily="34" charset="0"/>
                  <a:cs typeface="Arial" pitchFamily="34" charset="0"/>
                </a:endParaRPr>
              </a:p>
            </p:txBody>
          </p:sp>
          <p:sp>
            <p:nvSpPr>
              <p:cNvPr id="1348673" name="AutoShape 65"/>
              <p:cNvSpPr>
                <a:spLocks/>
              </p:cNvSpPr>
              <p:nvPr/>
            </p:nvSpPr>
            <p:spPr bwMode="auto">
              <a:xfrm>
                <a:off x="1791" y="1503"/>
                <a:ext cx="190" cy="1320"/>
              </a:xfrm>
              <a:prstGeom prst="rightBrace">
                <a:avLst>
                  <a:gd name="adj1" fmla="val 57895"/>
                  <a:gd name="adj2" fmla="val 50000"/>
                </a:avLst>
              </a:prstGeom>
              <a:noFill/>
              <a:ln w="38100">
                <a:solidFill>
                  <a:srgbClr val="FFFF00"/>
                </a:solidFill>
                <a:round/>
                <a:headEnd type="none" w="sm" len="sm"/>
                <a:tailEnd type="none" w="sm" len="sm"/>
              </a:ln>
              <a:effectLst>
                <a:outerShdw dist="53882" dir="2700000" algn="ctr" rotWithShape="0">
                  <a:schemeClr val="tx2">
                    <a:alpha val="50000"/>
                  </a:schemeClr>
                </a:outerShdw>
              </a:effectLst>
            </p:spPr>
            <p:txBody>
              <a:bodyPr wrap="none" anchor="ctr"/>
              <a:lstStyle/>
              <a:p>
                <a:pPr>
                  <a:defRPr/>
                </a:pPr>
                <a:endParaRPr lang="en-US" dirty="0">
                  <a:solidFill>
                    <a:srgbClr val="FFFFFF"/>
                  </a:solidFill>
                  <a:latin typeface="Arial" pitchFamily="34" charset="0"/>
                  <a:cs typeface="Arial" pitchFamily="34" charset="0"/>
                </a:endParaRPr>
              </a:p>
            </p:txBody>
          </p:sp>
        </p:grpSp>
      </p:grpSp>
      <p:sp>
        <p:nvSpPr>
          <p:cNvPr id="1348674" name="Text Box 66"/>
          <p:cNvSpPr txBox="1">
            <a:spLocks noChangeArrowheads="1"/>
          </p:cNvSpPr>
          <p:nvPr/>
        </p:nvSpPr>
        <p:spPr bwMode="auto">
          <a:xfrm>
            <a:off x="381000" y="4495800"/>
            <a:ext cx="2789238" cy="1200150"/>
          </a:xfrm>
          <a:prstGeom prst="rect">
            <a:avLst/>
          </a:prstGeom>
          <a:solidFill>
            <a:schemeClr val="tx1"/>
          </a:solidFill>
          <a:ln w="12700">
            <a:solidFill>
              <a:schemeClr val="tx1"/>
            </a:solidFill>
            <a:miter lim="800000"/>
            <a:headEnd type="none" w="sm" len="sm"/>
            <a:tailEnd type="none" w="sm" len="sm"/>
          </a:ln>
          <a:effectLst>
            <a:outerShdw dist="71842" dir="2700000" algn="ctr" rotWithShape="0">
              <a:schemeClr val="tx2">
                <a:alpha val="50000"/>
              </a:schemeClr>
            </a:outerShdw>
          </a:effectLst>
        </p:spPr>
        <p:txBody>
          <a:bodyPr wrap="none">
            <a:spAutoFit/>
          </a:bodyPr>
          <a:lstStyle/>
          <a:p>
            <a:pPr algn="ctr">
              <a:defRPr/>
            </a:pPr>
            <a:r>
              <a:rPr lang="en-US" b="1" u="sng" dirty="0">
                <a:solidFill>
                  <a:srgbClr val="FFFFFF"/>
                </a:solidFill>
                <a:latin typeface="Arial" pitchFamily="34" charset="0"/>
                <a:cs typeface="Arial" pitchFamily="34" charset="0"/>
              </a:rPr>
              <a:t>Board</a:t>
            </a:r>
            <a:r>
              <a:rPr lang="en-US" b="1" dirty="0">
                <a:solidFill>
                  <a:srgbClr val="FFFFFF"/>
                </a:solidFill>
                <a:latin typeface="Arial" pitchFamily="34" charset="0"/>
                <a:cs typeface="Arial" pitchFamily="34" charset="0"/>
              </a:rPr>
              <a:t> determines</a:t>
            </a:r>
          </a:p>
          <a:p>
            <a:pPr algn="ctr">
              <a:defRPr/>
            </a:pPr>
            <a:r>
              <a:rPr lang="en-US" b="1" dirty="0">
                <a:solidFill>
                  <a:srgbClr val="FFFFFF"/>
                </a:solidFill>
                <a:latin typeface="Arial" pitchFamily="34" charset="0"/>
                <a:cs typeface="Arial" pitchFamily="34" charset="0"/>
              </a:rPr>
              <a:t># to Hard Vote</a:t>
            </a:r>
          </a:p>
          <a:p>
            <a:pPr algn="ctr">
              <a:defRPr/>
            </a:pPr>
            <a:r>
              <a:rPr lang="en-US" b="1" dirty="0">
                <a:solidFill>
                  <a:srgbClr val="FFFFFF"/>
                </a:solidFill>
                <a:latin typeface="Arial" pitchFamily="34" charset="0"/>
                <a:cs typeface="Arial" pitchFamily="34" charset="0"/>
              </a:rPr>
              <a:t>(majority vote)</a:t>
            </a:r>
          </a:p>
        </p:txBody>
      </p:sp>
      <p:sp>
        <p:nvSpPr>
          <p:cNvPr id="76906" name="TextBox 16"/>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a:t>
            </a:r>
          </a:p>
          <a:p>
            <a:pPr algn="ctr"/>
            <a:r>
              <a:rPr lang="en-US" sz="2900" b="1" dirty="0"/>
              <a:t>IDENTIFY POTENTIAL BZ SELECTS</a:t>
            </a:r>
          </a:p>
        </p:txBody>
      </p:sp>
    </p:spTree>
    <p:extLst>
      <p:ext uri="{BB962C8B-B14F-4D97-AF65-F5344CB8AC3E}">
        <p14:creationId xmlns:p14="http://schemas.microsoft.com/office/powerpoint/2010/main" val="5333488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48663"/>
                                        </p:tgtEl>
                                        <p:attrNameLst>
                                          <p:attrName>style.visibility</p:attrName>
                                        </p:attrNameLst>
                                      </p:cBhvr>
                                      <p:to>
                                        <p:strVal val="visible"/>
                                      </p:to>
                                    </p:set>
                                    <p:animEffect transition="in" filter="wipe(down)">
                                      <p:cBhvr>
                                        <p:cTn id="7" dur="500"/>
                                        <p:tgtEl>
                                          <p:spTgt spid="134866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348674"/>
                                        </p:tgtEl>
                                        <p:attrNameLst>
                                          <p:attrName>style.visibility</p:attrName>
                                        </p:attrNameLst>
                                      </p:cBhvr>
                                      <p:to>
                                        <p:strVal val="visible"/>
                                      </p:to>
                                    </p:set>
                                    <p:animEffect transition="in" filter="wipe(down)">
                                      <p:cBhvr>
                                        <p:cTn id="11" dur="500"/>
                                        <p:tgtEl>
                                          <p:spTgt spid="134867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500"/>
                            </p:stCondLst>
                            <p:childTnLst>
                              <p:par>
                                <p:cTn id="18" presetID="22" presetClass="entr" presetSubtype="1" fill="hold" nodeType="afterEffect">
                                  <p:stCondLst>
                                    <p:cond delay="0"/>
                                  </p:stCondLst>
                                  <p:childTnLst>
                                    <p:set>
                                      <p:cBhvr>
                                        <p:cTn id="19" dur="1" fill="hold">
                                          <p:stCondLst>
                                            <p:cond delay="0"/>
                                          </p:stCondLst>
                                        </p:cTn>
                                        <p:tgtEl>
                                          <p:spTgt spid="1348611"/>
                                        </p:tgtEl>
                                        <p:attrNameLst>
                                          <p:attrName>style.visibility</p:attrName>
                                        </p:attrNameLst>
                                      </p:cBhvr>
                                      <p:to>
                                        <p:strVal val="visible"/>
                                      </p:to>
                                    </p:set>
                                    <p:animEffect transition="in" filter="wipe(up)">
                                      <p:cBhvr>
                                        <p:cTn id="20" dur="500"/>
                                        <p:tgtEl>
                                          <p:spTgt spid="134861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down)">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8663" grpId="0" animBg="1"/>
      <p:bldP spid="1348674" grpId="0" animBg="1"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
          <p:cNvSpPr>
            <a:spLocks noChangeArrowheads="1"/>
          </p:cNvSpPr>
          <p:nvPr/>
        </p:nvSpPr>
        <p:spPr bwMode="auto">
          <a:xfrm>
            <a:off x="0" y="1158875"/>
            <a:ext cx="9144000" cy="3108325"/>
          </a:xfrm>
          <a:prstGeom prst="rect">
            <a:avLst/>
          </a:prstGeom>
          <a:noFill/>
          <a:ln w="9525">
            <a:noFill/>
            <a:miter lim="800000"/>
            <a:headEnd/>
            <a:tailEnd/>
          </a:ln>
        </p:spPr>
        <p:txBody>
          <a:bodyPr>
            <a:spAutoFit/>
          </a:bodyPr>
          <a:lstStyle/>
          <a:p>
            <a:pPr>
              <a:spcBef>
                <a:spcPct val="50000"/>
              </a:spcBef>
              <a:buClr>
                <a:srgbClr val="FFFF00"/>
              </a:buClr>
              <a:buSzPct val="75000"/>
            </a:pPr>
            <a:r>
              <a:rPr lang="en-US" sz="2800" b="1"/>
              <a:t>Phase I   -  Identify “Fully Qualified” Officers</a:t>
            </a:r>
          </a:p>
          <a:p>
            <a:pPr>
              <a:spcBef>
                <a:spcPct val="50000"/>
              </a:spcBef>
              <a:buClr>
                <a:srgbClr val="FFFF00"/>
              </a:buClr>
              <a:buSzPct val="75000"/>
            </a:pPr>
            <a:r>
              <a:rPr lang="en-US" sz="2800" b="1"/>
              <a:t>Phase II   -  Identify Potential BZ Selects</a:t>
            </a:r>
          </a:p>
          <a:p>
            <a:pPr>
              <a:spcBef>
                <a:spcPct val="50000"/>
              </a:spcBef>
              <a:buClr>
                <a:srgbClr val="FFFF00"/>
              </a:buClr>
              <a:buSzPct val="75000"/>
            </a:pPr>
            <a:r>
              <a:rPr lang="en-US" sz="2800" b="1"/>
              <a:t>Phase III  -  Identify “Best Qualified” Officers</a:t>
            </a:r>
          </a:p>
          <a:p>
            <a:pPr>
              <a:spcBef>
                <a:spcPct val="50000"/>
              </a:spcBef>
              <a:buClr>
                <a:srgbClr val="FFFF00"/>
              </a:buClr>
              <a:buSzPct val="75000"/>
            </a:pPr>
            <a:r>
              <a:rPr lang="en-US" sz="2800" b="1"/>
              <a:t>Phase IV  -  Identify Show Cause</a:t>
            </a:r>
          </a:p>
          <a:p>
            <a:pPr>
              <a:spcBef>
                <a:spcPct val="50000"/>
              </a:spcBef>
              <a:buClr>
                <a:srgbClr val="FFFF00"/>
              </a:buClr>
              <a:buSzPct val="75000"/>
            </a:pPr>
            <a:r>
              <a:rPr lang="en-US" sz="2800" b="1"/>
              <a:t>  </a:t>
            </a:r>
            <a:endParaRPr lang="en-US" sz="2800"/>
          </a:p>
        </p:txBody>
      </p:sp>
      <p:sp>
        <p:nvSpPr>
          <p:cNvPr id="77827" name="TextBox 4"/>
          <p:cNvSpPr txBox="1">
            <a:spLocks noChangeArrowheads="1"/>
          </p:cNvSpPr>
          <p:nvPr/>
        </p:nvSpPr>
        <p:spPr bwMode="auto">
          <a:xfrm>
            <a:off x="1467294" y="336698"/>
            <a:ext cx="6166884" cy="538609"/>
          </a:xfrm>
          <a:prstGeom prst="rect">
            <a:avLst/>
          </a:prstGeom>
          <a:solidFill>
            <a:schemeClr val="bg1"/>
          </a:solidFill>
          <a:ln w="9525">
            <a:noFill/>
            <a:miter lim="800000"/>
            <a:headEnd/>
            <a:tailEnd/>
          </a:ln>
        </p:spPr>
        <p:txBody>
          <a:bodyPr wrap="square">
            <a:spAutoFit/>
          </a:bodyPr>
          <a:lstStyle/>
          <a:p>
            <a:pPr algn="ctr"/>
            <a:r>
              <a:rPr lang="en-US" sz="2900" b="1" dirty="0"/>
              <a:t>CONCEPT OF THE OPERATION</a:t>
            </a:r>
          </a:p>
        </p:txBody>
      </p:sp>
      <p:sp>
        <p:nvSpPr>
          <p:cNvPr id="77828" name="Rectangle 5"/>
          <p:cNvSpPr>
            <a:spLocks noChangeArrowheads="1"/>
          </p:cNvSpPr>
          <p:nvPr/>
        </p:nvSpPr>
        <p:spPr bwMode="auto">
          <a:xfrm>
            <a:off x="57150" y="2400300"/>
            <a:ext cx="7639050" cy="635000"/>
          </a:xfrm>
          <a:prstGeom prst="rect">
            <a:avLst/>
          </a:prstGeom>
          <a:noFill/>
          <a:ln w="28575">
            <a:solidFill>
              <a:srgbClr val="FF4A1F"/>
            </a:solidFill>
            <a:miter lim="800000"/>
            <a:headEnd/>
            <a:tailEnd/>
          </a:ln>
        </p:spPr>
        <p:txBody>
          <a:bodyPr wrap="none" anchor="ctr"/>
          <a:lstStyle/>
          <a:p>
            <a:endParaRPr lang="en-US">
              <a:solidFill>
                <a:srgbClr val="000000"/>
              </a:solidFill>
            </a:endParaRPr>
          </a:p>
        </p:txBody>
      </p:sp>
    </p:spTree>
    <p:extLst>
      <p:ext uri="{BB962C8B-B14F-4D97-AF65-F5344CB8AC3E}">
        <p14:creationId xmlns:p14="http://schemas.microsoft.com/office/powerpoint/2010/main" val="3192826681"/>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0" name="Rectangle 2"/>
          <p:cNvSpPr>
            <a:spLocks noChangeArrowheads="1"/>
          </p:cNvSpPr>
          <p:nvPr/>
        </p:nvSpPr>
        <p:spPr bwMode="auto">
          <a:xfrm>
            <a:off x="687388" y="5853113"/>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51" name="Rectangle 3"/>
          <p:cNvSpPr>
            <a:spLocks noChangeArrowheads="1"/>
          </p:cNvSpPr>
          <p:nvPr/>
        </p:nvSpPr>
        <p:spPr bwMode="auto">
          <a:xfrm>
            <a:off x="3125788" y="585311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52" name="Rectangle 4"/>
          <p:cNvSpPr>
            <a:spLocks noChangeArrowheads="1"/>
          </p:cNvSpPr>
          <p:nvPr/>
        </p:nvSpPr>
        <p:spPr bwMode="auto">
          <a:xfrm>
            <a:off x="687388" y="5853113"/>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53" name="Rectangle 5"/>
          <p:cNvSpPr>
            <a:spLocks noChangeArrowheads="1"/>
          </p:cNvSpPr>
          <p:nvPr/>
        </p:nvSpPr>
        <p:spPr bwMode="auto">
          <a:xfrm>
            <a:off x="3125788" y="585311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54" name="Rectangle 6"/>
          <p:cNvSpPr>
            <a:spLocks noChangeArrowheads="1"/>
          </p:cNvSpPr>
          <p:nvPr/>
        </p:nvSpPr>
        <p:spPr bwMode="auto">
          <a:xfrm>
            <a:off x="687388" y="5853113"/>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55" name="Rectangle 7"/>
          <p:cNvSpPr>
            <a:spLocks noChangeArrowheads="1"/>
          </p:cNvSpPr>
          <p:nvPr/>
        </p:nvSpPr>
        <p:spPr bwMode="auto">
          <a:xfrm>
            <a:off x="3125788" y="585311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56" name="Rectangle 8"/>
          <p:cNvSpPr>
            <a:spLocks noChangeArrowheads="1"/>
          </p:cNvSpPr>
          <p:nvPr/>
        </p:nvSpPr>
        <p:spPr bwMode="auto">
          <a:xfrm>
            <a:off x="687388" y="5853113"/>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57" name="Rectangle 9"/>
          <p:cNvSpPr>
            <a:spLocks noChangeArrowheads="1"/>
          </p:cNvSpPr>
          <p:nvPr/>
        </p:nvSpPr>
        <p:spPr bwMode="auto">
          <a:xfrm>
            <a:off x="3125788" y="585311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58" name="Rectangle 10"/>
          <p:cNvSpPr>
            <a:spLocks noChangeArrowheads="1"/>
          </p:cNvSpPr>
          <p:nvPr/>
        </p:nvSpPr>
        <p:spPr bwMode="auto">
          <a:xfrm>
            <a:off x="687388" y="5853113"/>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59" name="Rectangle 11"/>
          <p:cNvSpPr>
            <a:spLocks noChangeArrowheads="1"/>
          </p:cNvSpPr>
          <p:nvPr/>
        </p:nvSpPr>
        <p:spPr bwMode="auto">
          <a:xfrm>
            <a:off x="3125788" y="585311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60" name="Rectangle 12"/>
          <p:cNvSpPr>
            <a:spLocks noChangeArrowheads="1"/>
          </p:cNvSpPr>
          <p:nvPr/>
        </p:nvSpPr>
        <p:spPr bwMode="auto">
          <a:xfrm>
            <a:off x="687388" y="5853113"/>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61" name="Rectangle 13"/>
          <p:cNvSpPr>
            <a:spLocks noChangeArrowheads="1"/>
          </p:cNvSpPr>
          <p:nvPr/>
        </p:nvSpPr>
        <p:spPr bwMode="auto">
          <a:xfrm>
            <a:off x="3125788" y="585311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62" name="Rectangle 14"/>
          <p:cNvSpPr>
            <a:spLocks noChangeArrowheads="1"/>
          </p:cNvSpPr>
          <p:nvPr/>
        </p:nvSpPr>
        <p:spPr bwMode="auto">
          <a:xfrm>
            <a:off x="687388" y="5853113"/>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63" name="Rectangle 15"/>
          <p:cNvSpPr>
            <a:spLocks noChangeArrowheads="1"/>
          </p:cNvSpPr>
          <p:nvPr/>
        </p:nvSpPr>
        <p:spPr bwMode="auto">
          <a:xfrm>
            <a:off x="3125788" y="585311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8864" name="Rectangle 16"/>
          <p:cNvSpPr>
            <a:spLocks noChangeArrowheads="1"/>
          </p:cNvSpPr>
          <p:nvPr/>
        </p:nvSpPr>
        <p:spPr bwMode="auto">
          <a:xfrm>
            <a:off x="0" y="1219200"/>
            <a:ext cx="9144000" cy="4724400"/>
          </a:xfrm>
          <a:prstGeom prst="rect">
            <a:avLst/>
          </a:prstGeom>
          <a:noFill/>
          <a:ln w="12700">
            <a:noFill/>
            <a:miter lim="800000"/>
            <a:headEnd/>
            <a:tailEnd/>
          </a:ln>
        </p:spPr>
        <p:txBody>
          <a:bodyPr lIns="90488" tIns="44450" rIns="90488" bIns="44450"/>
          <a:lstStyle/>
          <a:p>
            <a:pPr marL="342900" indent="-342900">
              <a:lnSpc>
                <a:spcPct val="150000"/>
              </a:lnSpc>
              <a:buFont typeface="Arial" charset="0"/>
              <a:buChar char="•"/>
            </a:pPr>
            <a:r>
              <a:rPr lang="en-US" sz="2800" b="1"/>
              <a:t>Break ties (if required)</a:t>
            </a:r>
          </a:p>
          <a:p>
            <a:pPr marL="342900" indent="-342900">
              <a:lnSpc>
                <a:spcPct val="150000"/>
              </a:lnSpc>
              <a:buFont typeface="Arial" charset="0"/>
              <a:buChar char="•"/>
            </a:pPr>
            <a:r>
              <a:rPr lang="en-US" sz="2800" b="1"/>
              <a:t>Establish Tentatively Best Qualified (TBQ) line</a:t>
            </a:r>
          </a:p>
          <a:p>
            <a:pPr marL="342900" indent="-342900">
              <a:lnSpc>
                <a:spcPct val="150000"/>
              </a:lnSpc>
              <a:buFont typeface="Arial" charset="0"/>
              <a:buChar char="•"/>
            </a:pPr>
            <a:r>
              <a:rPr lang="en-US" sz="2800" b="1"/>
              <a:t>Compare BZ files</a:t>
            </a:r>
          </a:p>
          <a:p>
            <a:pPr marL="342900" indent="-342900">
              <a:lnSpc>
                <a:spcPct val="150000"/>
              </a:lnSpc>
              <a:buFont typeface="Arial" charset="0"/>
              <a:buChar char="•"/>
            </a:pPr>
            <a:r>
              <a:rPr lang="en-US" sz="2800" b="1"/>
              <a:t>Fill requirements</a:t>
            </a:r>
          </a:p>
          <a:p>
            <a:pPr marL="342900" indent="-342900">
              <a:lnSpc>
                <a:spcPct val="150000"/>
              </a:lnSpc>
              <a:buFont typeface="Arial" charset="0"/>
              <a:buChar char="•"/>
            </a:pPr>
            <a:r>
              <a:rPr lang="en-US" sz="2800" b="1"/>
              <a:t>AAR input</a:t>
            </a:r>
          </a:p>
          <a:p>
            <a:pPr marL="342900" indent="-342900">
              <a:lnSpc>
                <a:spcPct val="150000"/>
              </a:lnSpc>
              <a:buClr>
                <a:srgbClr val="FFFF00"/>
              </a:buClr>
            </a:pPr>
            <a:endParaRPr lang="en-US" sz="2800" b="1">
              <a:solidFill>
                <a:srgbClr val="FFFFFF"/>
              </a:solidFill>
            </a:endParaRPr>
          </a:p>
        </p:txBody>
      </p:sp>
      <p:sp>
        <p:nvSpPr>
          <p:cNvPr id="78865" name="TextBox 17"/>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III</a:t>
            </a:r>
          </a:p>
          <a:p>
            <a:pPr algn="ctr"/>
            <a:r>
              <a:rPr lang="en-US" sz="2900" b="1" dirty="0"/>
              <a:t>IDENTIFY BEST QUALIFIED OFFICERS</a:t>
            </a:r>
          </a:p>
        </p:txBody>
      </p:sp>
    </p:spTree>
    <p:extLst>
      <p:ext uri="{BB962C8B-B14F-4D97-AF65-F5344CB8AC3E}">
        <p14:creationId xmlns:p14="http://schemas.microsoft.com/office/powerpoint/2010/main" val="2373109286"/>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ChangeArrowheads="1"/>
          </p:cNvSpPr>
          <p:nvPr/>
        </p:nvSpPr>
        <p:spPr bwMode="auto">
          <a:xfrm>
            <a:off x="-7938" y="6248400"/>
            <a:ext cx="1905001"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9875" name="Rectangle 3"/>
          <p:cNvSpPr>
            <a:spLocks noChangeArrowheads="1"/>
          </p:cNvSpPr>
          <p:nvPr/>
        </p:nvSpPr>
        <p:spPr bwMode="auto">
          <a:xfrm>
            <a:off x="2430463" y="6248400"/>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9876" name="Rectangle 4"/>
          <p:cNvSpPr>
            <a:spLocks noChangeArrowheads="1"/>
          </p:cNvSpPr>
          <p:nvPr/>
        </p:nvSpPr>
        <p:spPr bwMode="auto">
          <a:xfrm>
            <a:off x="-7938" y="6308725"/>
            <a:ext cx="1905001"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9877" name="Rectangle 5"/>
          <p:cNvSpPr>
            <a:spLocks noChangeArrowheads="1"/>
          </p:cNvSpPr>
          <p:nvPr/>
        </p:nvSpPr>
        <p:spPr bwMode="auto">
          <a:xfrm>
            <a:off x="2430463" y="6308725"/>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9878" name="Rectangle 6"/>
          <p:cNvSpPr>
            <a:spLocks noChangeArrowheads="1"/>
          </p:cNvSpPr>
          <p:nvPr/>
        </p:nvSpPr>
        <p:spPr bwMode="auto">
          <a:xfrm>
            <a:off x="-7938" y="6308725"/>
            <a:ext cx="1905001"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9879" name="Rectangle 7"/>
          <p:cNvSpPr>
            <a:spLocks noChangeArrowheads="1"/>
          </p:cNvSpPr>
          <p:nvPr/>
        </p:nvSpPr>
        <p:spPr bwMode="auto">
          <a:xfrm>
            <a:off x="2430463" y="6308725"/>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79880" name="Rectangle 8"/>
          <p:cNvSpPr>
            <a:spLocks noChangeArrowheads="1"/>
          </p:cNvSpPr>
          <p:nvPr/>
        </p:nvSpPr>
        <p:spPr bwMode="auto">
          <a:xfrm>
            <a:off x="6316663" y="2438400"/>
            <a:ext cx="1836737" cy="828675"/>
          </a:xfrm>
          <a:prstGeom prst="rect">
            <a:avLst/>
          </a:prstGeom>
          <a:noFill/>
          <a:ln w="12700">
            <a:noFill/>
            <a:miter lim="800000"/>
            <a:headEnd/>
            <a:tailEnd/>
          </a:ln>
        </p:spPr>
        <p:txBody>
          <a:bodyPr wrap="none" lIns="90488" tIns="44450" rIns="90488" bIns="44450">
            <a:spAutoFit/>
          </a:bodyPr>
          <a:lstStyle/>
          <a:p>
            <a:pPr algn="ctr"/>
            <a:r>
              <a:rPr lang="en-US" b="1"/>
              <a:t>OML RANK</a:t>
            </a:r>
          </a:p>
          <a:p>
            <a:pPr algn="ctr"/>
            <a:r>
              <a:rPr lang="en-US" b="1"/>
              <a:t>1</a:t>
            </a:r>
          </a:p>
        </p:txBody>
      </p:sp>
      <p:sp>
        <p:nvSpPr>
          <p:cNvPr id="79881" name="Rectangle 9"/>
          <p:cNvSpPr>
            <a:spLocks noChangeArrowheads="1"/>
          </p:cNvSpPr>
          <p:nvPr/>
        </p:nvSpPr>
        <p:spPr bwMode="auto">
          <a:xfrm>
            <a:off x="2994025" y="2725738"/>
            <a:ext cx="1531938" cy="458787"/>
          </a:xfrm>
          <a:prstGeom prst="rect">
            <a:avLst/>
          </a:prstGeom>
          <a:noFill/>
          <a:ln w="12700">
            <a:noFill/>
            <a:miter lim="800000"/>
            <a:headEnd/>
            <a:tailEnd/>
          </a:ln>
        </p:spPr>
        <p:txBody>
          <a:bodyPr wrap="none" lIns="90488" tIns="44450" rIns="90488" bIns="44450" anchor="ctr" anchorCtr="1">
            <a:spAutoFit/>
          </a:bodyPr>
          <a:lstStyle/>
          <a:p>
            <a:r>
              <a:rPr lang="en-US" b="1"/>
              <a:t>I/AZ OML</a:t>
            </a:r>
          </a:p>
        </p:txBody>
      </p:sp>
      <p:sp>
        <p:nvSpPr>
          <p:cNvPr id="79882" name="Line 10"/>
          <p:cNvSpPr>
            <a:spLocks noChangeShapeType="1"/>
          </p:cNvSpPr>
          <p:nvPr/>
        </p:nvSpPr>
        <p:spPr bwMode="auto">
          <a:xfrm>
            <a:off x="7250113" y="3276600"/>
            <a:ext cx="0" cy="2895600"/>
          </a:xfrm>
          <a:prstGeom prst="line">
            <a:avLst/>
          </a:prstGeom>
          <a:noFill/>
          <a:ln w="12700">
            <a:solidFill>
              <a:schemeClr val="tx1"/>
            </a:solidFill>
            <a:round/>
            <a:headEnd type="triangle" w="med" len="med"/>
            <a:tailEnd type="triangle" w="med" len="med"/>
          </a:ln>
        </p:spPr>
        <p:txBody>
          <a:bodyPr wrap="none" anchor="ctr"/>
          <a:lstStyle/>
          <a:p>
            <a:endParaRPr lang="en-US"/>
          </a:p>
        </p:txBody>
      </p:sp>
      <p:sp>
        <p:nvSpPr>
          <p:cNvPr id="79883" name="AutoShape 11"/>
          <p:cNvSpPr>
            <a:spLocks noChangeArrowheads="1"/>
          </p:cNvSpPr>
          <p:nvPr/>
        </p:nvSpPr>
        <p:spPr bwMode="auto">
          <a:xfrm>
            <a:off x="3192463" y="3200400"/>
            <a:ext cx="1066800" cy="3276600"/>
          </a:xfrm>
          <a:custGeom>
            <a:avLst/>
            <a:gdLst>
              <a:gd name="T0" fmla="*/ 933450 w 21600"/>
              <a:gd name="T1" fmla="*/ 1638300 h 21600"/>
              <a:gd name="T2" fmla="*/ 533400 w 21600"/>
              <a:gd name="T3" fmla="*/ 3276600 h 21600"/>
              <a:gd name="T4" fmla="*/ 133350 w 21600"/>
              <a:gd name="T5" fmla="*/ 1638300 h 21600"/>
              <a:gd name="T6" fmla="*/ 5334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7FFF00"/>
          </a:solidFill>
          <a:ln w="38100">
            <a:solidFill>
              <a:schemeClr val="bg2"/>
            </a:solidFill>
            <a:miter lim="800000"/>
            <a:headEnd/>
            <a:tailEnd/>
          </a:ln>
        </p:spPr>
        <p:txBody>
          <a:bodyPr wrap="none" anchor="ctr"/>
          <a:lstStyle/>
          <a:p>
            <a:endParaRPr lang="en-US"/>
          </a:p>
        </p:txBody>
      </p:sp>
      <p:sp>
        <p:nvSpPr>
          <p:cNvPr id="79884" name="Line 12"/>
          <p:cNvSpPr>
            <a:spLocks noChangeShapeType="1"/>
          </p:cNvSpPr>
          <p:nvPr/>
        </p:nvSpPr>
        <p:spPr bwMode="auto">
          <a:xfrm>
            <a:off x="3192463" y="3371850"/>
            <a:ext cx="1066800" cy="0"/>
          </a:xfrm>
          <a:prstGeom prst="line">
            <a:avLst/>
          </a:prstGeom>
          <a:noFill/>
          <a:ln w="9525">
            <a:solidFill>
              <a:schemeClr val="bg2"/>
            </a:solidFill>
            <a:round/>
            <a:headEnd/>
            <a:tailEnd/>
          </a:ln>
        </p:spPr>
        <p:txBody>
          <a:bodyPr wrap="none" anchor="ctr"/>
          <a:lstStyle/>
          <a:p>
            <a:endParaRPr lang="en-US"/>
          </a:p>
        </p:txBody>
      </p:sp>
      <p:sp>
        <p:nvSpPr>
          <p:cNvPr id="79885" name="Line 13"/>
          <p:cNvSpPr>
            <a:spLocks noChangeShapeType="1"/>
          </p:cNvSpPr>
          <p:nvPr/>
        </p:nvSpPr>
        <p:spPr bwMode="auto">
          <a:xfrm>
            <a:off x="3230563" y="3790950"/>
            <a:ext cx="990600" cy="0"/>
          </a:xfrm>
          <a:prstGeom prst="line">
            <a:avLst/>
          </a:prstGeom>
          <a:noFill/>
          <a:ln w="9525">
            <a:solidFill>
              <a:schemeClr val="bg2"/>
            </a:solidFill>
            <a:round/>
            <a:headEnd/>
            <a:tailEnd/>
          </a:ln>
        </p:spPr>
        <p:txBody>
          <a:bodyPr wrap="none" anchor="ctr"/>
          <a:lstStyle/>
          <a:p>
            <a:endParaRPr lang="en-US"/>
          </a:p>
        </p:txBody>
      </p:sp>
      <p:sp>
        <p:nvSpPr>
          <p:cNvPr id="79886" name="Line 14"/>
          <p:cNvSpPr>
            <a:spLocks noChangeShapeType="1"/>
          </p:cNvSpPr>
          <p:nvPr/>
        </p:nvSpPr>
        <p:spPr bwMode="auto">
          <a:xfrm>
            <a:off x="3268663" y="4019550"/>
            <a:ext cx="914400" cy="0"/>
          </a:xfrm>
          <a:prstGeom prst="line">
            <a:avLst/>
          </a:prstGeom>
          <a:noFill/>
          <a:ln w="9525">
            <a:solidFill>
              <a:schemeClr val="bg2"/>
            </a:solidFill>
            <a:round/>
            <a:headEnd/>
            <a:tailEnd/>
          </a:ln>
        </p:spPr>
        <p:txBody>
          <a:bodyPr wrap="none" anchor="ctr"/>
          <a:lstStyle/>
          <a:p>
            <a:endParaRPr lang="en-US"/>
          </a:p>
        </p:txBody>
      </p:sp>
      <p:sp>
        <p:nvSpPr>
          <p:cNvPr id="79887" name="Line 15"/>
          <p:cNvSpPr>
            <a:spLocks noChangeShapeType="1"/>
          </p:cNvSpPr>
          <p:nvPr/>
        </p:nvSpPr>
        <p:spPr bwMode="auto">
          <a:xfrm>
            <a:off x="3268663" y="4248150"/>
            <a:ext cx="914400" cy="0"/>
          </a:xfrm>
          <a:prstGeom prst="line">
            <a:avLst/>
          </a:prstGeom>
          <a:noFill/>
          <a:ln w="9525">
            <a:solidFill>
              <a:schemeClr val="bg2"/>
            </a:solidFill>
            <a:round/>
            <a:headEnd/>
            <a:tailEnd/>
          </a:ln>
        </p:spPr>
        <p:txBody>
          <a:bodyPr wrap="none" anchor="ctr"/>
          <a:lstStyle/>
          <a:p>
            <a:endParaRPr lang="en-US"/>
          </a:p>
        </p:txBody>
      </p:sp>
      <p:sp>
        <p:nvSpPr>
          <p:cNvPr id="79888" name="Line 16"/>
          <p:cNvSpPr>
            <a:spLocks noChangeShapeType="1"/>
          </p:cNvSpPr>
          <p:nvPr/>
        </p:nvSpPr>
        <p:spPr bwMode="auto">
          <a:xfrm>
            <a:off x="3306763" y="4705350"/>
            <a:ext cx="838200" cy="0"/>
          </a:xfrm>
          <a:prstGeom prst="line">
            <a:avLst/>
          </a:prstGeom>
          <a:noFill/>
          <a:ln w="9525">
            <a:solidFill>
              <a:schemeClr val="bg2"/>
            </a:solidFill>
            <a:round/>
            <a:headEnd/>
            <a:tailEnd/>
          </a:ln>
        </p:spPr>
        <p:txBody>
          <a:bodyPr wrap="none" anchor="ctr"/>
          <a:lstStyle/>
          <a:p>
            <a:endParaRPr lang="en-US"/>
          </a:p>
        </p:txBody>
      </p:sp>
      <p:sp>
        <p:nvSpPr>
          <p:cNvPr id="79889" name="Line 17"/>
          <p:cNvSpPr>
            <a:spLocks noChangeShapeType="1"/>
          </p:cNvSpPr>
          <p:nvPr/>
        </p:nvSpPr>
        <p:spPr bwMode="auto">
          <a:xfrm>
            <a:off x="3344863" y="4953000"/>
            <a:ext cx="762000" cy="0"/>
          </a:xfrm>
          <a:prstGeom prst="line">
            <a:avLst/>
          </a:prstGeom>
          <a:noFill/>
          <a:ln w="9525">
            <a:solidFill>
              <a:schemeClr val="bg2"/>
            </a:solidFill>
            <a:round/>
            <a:headEnd/>
            <a:tailEnd/>
          </a:ln>
        </p:spPr>
        <p:txBody>
          <a:bodyPr wrap="none" anchor="ctr"/>
          <a:lstStyle/>
          <a:p>
            <a:endParaRPr lang="en-US"/>
          </a:p>
        </p:txBody>
      </p:sp>
      <p:sp>
        <p:nvSpPr>
          <p:cNvPr id="79890" name="Line 18"/>
          <p:cNvSpPr>
            <a:spLocks noChangeShapeType="1"/>
          </p:cNvSpPr>
          <p:nvPr/>
        </p:nvSpPr>
        <p:spPr bwMode="auto">
          <a:xfrm>
            <a:off x="3344863" y="5181600"/>
            <a:ext cx="762000" cy="0"/>
          </a:xfrm>
          <a:prstGeom prst="line">
            <a:avLst/>
          </a:prstGeom>
          <a:noFill/>
          <a:ln w="9525">
            <a:solidFill>
              <a:schemeClr val="bg2"/>
            </a:solidFill>
            <a:round/>
            <a:headEnd/>
            <a:tailEnd/>
          </a:ln>
        </p:spPr>
        <p:txBody>
          <a:bodyPr wrap="none" anchor="ctr"/>
          <a:lstStyle/>
          <a:p>
            <a:endParaRPr lang="en-US"/>
          </a:p>
        </p:txBody>
      </p:sp>
      <p:sp>
        <p:nvSpPr>
          <p:cNvPr id="79891" name="Line 19"/>
          <p:cNvSpPr>
            <a:spLocks noChangeShapeType="1"/>
          </p:cNvSpPr>
          <p:nvPr/>
        </p:nvSpPr>
        <p:spPr bwMode="auto">
          <a:xfrm>
            <a:off x="3344863" y="5410200"/>
            <a:ext cx="762000" cy="0"/>
          </a:xfrm>
          <a:prstGeom prst="line">
            <a:avLst/>
          </a:prstGeom>
          <a:noFill/>
          <a:ln w="9525">
            <a:solidFill>
              <a:schemeClr val="bg2"/>
            </a:solidFill>
            <a:round/>
            <a:headEnd/>
            <a:tailEnd/>
          </a:ln>
        </p:spPr>
        <p:txBody>
          <a:bodyPr wrap="none" anchor="ctr"/>
          <a:lstStyle/>
          <a:p>
            <a:endParaRPr lang="en-US"/>
          </a:p>
        </p:txBody>
      </p:sp>
      <p:sp>
        <p:nvSpPr>
          <p:cNvPr id="79892" name="Line 20"/>
          <p:cNvSpPr>
            <a:spLocks noChangeShapeType="1"/>
          </p:cNvSpPr>
          <p:nvPr/>
        </p:nvSpPr>
        <p:spPr bwMode="auto">
          <a:xfrm>
            <a:off x="3363913" y="5657850"/>
            <a:ext cx="685800" cy="0"/>
          </a:xfrm>
          <a:prstGeom prst="line">
            <a:avLst/>
          </a:prstGeom>
          <a:noFill/>
          <a:ln w="9525">
            <a:solidFill>
              <a:schemeClr val="bg2"/>
            </a:solidFill>
            <a:round/>
            <a:headEnd/>
            <a:tailEnd/>
          </a:ln>
        </p:spPr>
        <p:txBody>
          <a:bodyPr wrap="none" anchor="ctr"/>
          <a:lstStyle/>
          <a:p>
            <a:endParaRPr lang="en-US"/>
          </a:p>
        </p:txBody>
      </p:sp>
      <p:sp>
        <p:nvSpPr>
          <p:cNvPr id="79893" name="Line 21"/>
          <p:cNvSpPr>
            <a:spLocks noChangeShapeType="1"/>
          </p:cNvSpPr>
          <p:nvPr/>
        </p:nvSpPr>
        <p:spPr bwMode="auto">
          <a:xfrm>
            <a:off x="3421063" y="5886450"/>
            <a:ext cx="609600" cy="0"/>
          </a:xfrm>
          <a:prstGeom prst="line">
            <a:avLst/>
          </a:prstGeom>
          <a:noFill/>
          <a:ln w="9525">
            <a:solidFill>
              <a:schemeClr val="bg2"/>
            </a:solidFill>
            <a:round/>
            <a:headEnd/>
            <a:tailEnd/>
          </a:ln>
        </p:spPr>
        <p:txBody>
          <a:bodyPr wrap="none" anchor="ctr"/>
          <a:lstStyle/>
          <a:p>
            <a:endParaRPr lang="en-US"/>
          </a:p>
        </p:txBody>
      </p:sp>
      <p:sp>
        <p:nvSpPr>
          <p:cNvPr id="79894" name="Line 22"/>
          <p:cNvSpPr>
            <a:spLocks noChangeShapeType="1"/>
          </p:cNvSpPr>
          <p:nvPr/>
        </p:nvSpPr>
        <p:spPr bwMode="auto">
          <a:xfrm>
            <a:off x="3421063" y="6096000"/>
            <a:ext cx="609600" cy="0"/>
          </a:xfrm>
          <a:prstGeom prst="line">
            <a:avLst/>
          </a:prstGeom>
          <a:noFill/>
          <a:ln w="9525">
            <a:solidFill>
              <a:schemeClr val="bg2"/>
            </a:solidFill>
            <a:round/>
            <a:headEnd/>
            <a:tailEnd/>
          </a:ln>
        </p:spPr>
        <p:txBody>
          <a:bodyPr wrap="none" anchor="ctr"/>
          <a:lstStyle/>
          <a:p>
            <a:endParaRPr lang="en-US"/>
          </a:p>
        </p:txBody>
      </p:sp>
      <p:sp>
        <p:nvSpPr>
          <p:cNvPr id="79895" name="Line 23"/>
          <p:cNvSpPr>
            <a:spLocks noChangeShapeType="1"/>
          </p:cNvSpPr>
          <p:nvPr/>
        </p:nvSpPr>
        <p:spPr bwMode="auto">
          <a:xfrm>
            <a:off x="3459163" y="6324600"/>
            <a:ext cx="533400" cy="0"/>
          </a:xfrm>
          <a:prstGeom prst="line">
            <a:avLst/>
          </a:prstGeom>
          <a:noFill/>
          <a:ln w="9525">
            <a:solidFill>
              <a:schemeClr val="bg2"/>
            </a:solidFill>
            <a:round/>
            <a:headEnd/>
            <a:tailEnd/>
          </a:ln>
        </p:spPr>
        <p:txBody>
          <a:bodyPr wrap="none" anchor="ctr"/>
          <a:lstStyle/>
          <a:p>
            <a:endParaRPr lang="en-US"/>
          </a:p>
        </p:txBody>
      </p:sp>
      <p:sp>
        <p:nvSpPr>
          <p:cNvPr id="79896" name="Line 24"/>
          <p:cNvSpPr>
            <a:spLocks noChangeShapeType="1"/>
          </p:cNvSpPr>
          <p:nvPr/>
        </p:nvSpPr>
        <p:spPr bwMode="auto">
          <a:xfrm>
            <a:off x="3211513" y="3581400"/>
            <a:ext cx="990600" cy="0"/>
          </a:xfrm>
          <a:prstGeom prst="line">
            <a:avLst/>
          </a:prstGeom>
          <a:noFill/>
          <a:ln w="9525">
            <a:solidFill>
              <a:schemeClr val="bg2"/>
            </a:solidFill>
            <a:round/>
            <a:headEnd/>
            <a:tailEnd/>
          </a:ln>
        </p:spPr>
        <p:txBody>
          <a:bodyPr wrap="none" anchor="ctr"/>
          <a:lstStyle/>
          <a:p>
            <a:endParaRPr lang="en-US"/>
          </a:p>
        </p:txBody>
      </p:sp>
      <p:sp>
        <p:nvSpPr>
          <p:cNvPr id="79897" name="Line 25"/>
          <p:cNvSpPr>
            <a:spLocks noChangeShapeType="1"/>
          </p:cNvSpPr>
          <p:nvPr/>
        </p:nvSpPr>
        <p:spPr bwMode="auto">
          <a:xfrm>
            <a:off x="3287713" y="4495800"/>
            <a:ext cx="838200" cy="0"/>
          </a:xfrm>
          <a:prstGeom prst="line">
            <a:avLst/>
          </a:prstGeom>
          <a:noFill/>
          <a:ln w="9525">
            <a:solidFill>
              <a:schemeClr val="bg2"/>
            </a:solidFill>
            <a:round/>
            <a:headEnd/>
            <a:tailEnd/>
          </a:ln>
        </p:spPr>
        <p:txBody>
          <a:bodyPr wrap="none" anchor="ctr"/>
          <a:lstStyle/>
          <a:p>
            <a:endParaRPr lang="en-US"/>
          </a:p>
        </p:txBody>
      </p:sp>
      <p:sp>
        <p:nvSpPr>
          <p:cNvPr id="79898" name="Text Box 26"/>
          <p:cNvSpPr txBox="1">
            <a:spLocks noChangeArrowheads="1"/>
          </p:cNvSpPr>
          <p:nvPr/>
        </p:nvSpPr>
        <p:spPr bwMode="auto">
          <a:xfrm>
            <a:off x="6811963" y="6186488"/>
            <a:ext cx="838200" cy="461962"/>
          </a:xfrm>
          <a:prstGeom prst="rect">
            <a:avLst/>
          </a:prstGeom>
          <a:noFill/>
          <a:ln w="12700">
            <a:noFill/>
            <a:miter lim="800000"/>
            <a:headEnd type="none" w="sm" len="sm"/>
            <a:tailEnd type="none" w="sm" len="sm"/>
          </a:ln>
        </p:spPr>
        <p:txBody>
          <a:bodyPr>
            <a:spAutoFit/>
          </a:bodyPr>
          <a:lstStyle/>
          <a:p>
            <a:pPr algn="ctr">
              <a:spcBef>
                <a:spcPct val="50000"/>
              </a:spcBef>
            </a:pPr>
            <a:r>
              <a:rPr lang="en-US" b="1"/>
              <a:t>345</a:t>
            </a:r>
          </a:p>
        </p:txBody>
      </p:sp>
      <p:sp>
        <p:nvSpPr>
          <p:cNvPr id="79899" name="Rectangle 27"/>
          <p:cNvSpPr>
            <a:spLocks noChangeArrowheads="1"/>
          </p:cNvSpPr>
          <p:nvPr/>
        </p:nvSpPr>
        <p:spPr bwMode="auto">
          <a:xfrm>
            <a:off x="769938" y="4989513"/>
            <a:ext cx="2895600" cy="1751012"/>
          </a:xfrm>
          <a:prstGeom prst="rect">
            <a:avLst/>
          </a:prstGeom>
          <a:noFill/>
          <a:ln w="12700">
            <a:noFill/>
            <a:miter lim="800000"/>
            <a:headEnd/>
            <a:tailEnd/>
          </a:ln>
        </p:spPr>
        <p:txBody>
          <a:bodyPr lIns="90488" tIns="44450" rIns="90488" bIns="44450">
            <a:spAutoFit/>
          </a:bodyPr>
          <a:lstStyle/>
          <a:p>
            <a:pPr algn="ctr">
              <a:lnSpc>
                <a:spcPct val="90000"/>
              </a:lnSpc>
            </a:pPr>
            <a:r>
              <a:rPr lang="en-US" b="1">
                <a:solidFill>
                  <a:srgbClr val="00B050"/>
                </a:solidFill>
              </a:rPr>
              <a:t>Fully </a:t>
            </a:r>
          </a:p>
          <a:p>
            <a:pPr algn="ctr">
              <a:lnSpc>
                <a:spcPct val="90000"/>
              </a:lnSpc>
            </a:pPr>
            <a:r>
              <a:rPr lang="en-US" b="1">
                <a:solidFill>
                  <a:srgbClr val="00B050"/>
                </a:solidFill>
              </a:rPr>
              <a:t>Qualified</a:t>
            </a:r>
          </a:p>
          <a:p>
            <a:pPr algn="ctr">
              <a:lnSpc>
                <a:spcPct val="90000"/>
              </a:lnSpc>
            </a:pPr>
            <a:endParaRPr lang="en-US" b="1">
              <a:solidFill>
                <a:srgbClr val="000000"/>
              </a:solidFill>
            </a:endParaRPr>
          </a:p>
          <a:p>
            <a:pPr algn="ctr">
              <a:lnSpc>
                <a:spcPct val="90000"/>
              </a:lnSpc>
            </a:pPr>
            <a:r>
              <a:rPr lang="en-US" b="1">
                <a:solidFill>
                  <a:srgbClr val="FF0000"/>
                </a:solidFill>
              </a:rPr>
              <a:t>Not Fully</a:t>
            </a:r>
          </a:p>
          <a:p>
            <a:pPr algn="ctr">
              <a:lnSpc>
                <a:spcPct val="90000"/>
              </a:lnSpc>
            </a:pPr>
            <a:r>
              <a:rPr lang="en-US" b="1">
                <a:solidFill>
                  <a:srgbClr val="FF0000"/>
                </a:solidFill>
              </a:rPr>
              <a:t>Qualified</a:t>
            </a:r>
          </a:p>
        </p:txBody>
      </p:sp>
      <p:sp>
        <p:nvSpPr>
          <p:cNvPr id="79900" name="AutoShape 28"/>
          <p:cNvSpPr>
            <a:spLocks noChangeArrowheads="1"/>
          </p:cNvSpPr>
          <p:nvPr/>
        </p:nvSpPr>
        <p:spPr bwMode="auto">
          <a:xfrm>
            <a:off x="3402013" y="5843588"/>
            <a:ext cx="647700" cy="609600"/>
          </a:xfrm>
          <a:custGeom>
            <a:avLst/>
            <a:gdLst>
              <a:gd name="T0" fmla="*/ 18343015 w 21600"/>
              <a:gd name="T1" fmla="*/ 8602134 h 21600"/>
              <a:gd name="T2" fmla="*/ 9711002 w 21600"/>
              <a:gd name="T3" fmla="*/ 17204267 h 21600"/>
              <a:gd name="T4" fmla="*/ 1078990 w 21600"/>
              <a:gd name="T5" fmla="*/ 8602134 h 21600"/>
              <a:gd name="T6" fmla="*/ 9711002 w 21600"/>
              <a:gd name="T7" fmla="*/ 0 h 21600"/>
              <a:gd name="T8" fmla="*/ 0 60000 65536"/>
              <a:gd name="T9" fmla="*/ 0 60000 65536"/>
              <a:gd name="T10" fmla="*/ 0 60000 65536"/>
              <a:gd name="T11" fmla="*/ 0 60000 65536"/>
              <a:gd name="T12" fmla="*/ 3000 w 21600"/>
              <a:gd name="T13" fmla="*/ 3000 h 21600"/>
              <a:gd name="T14" fmla="*/ 18600 w 21600"/>
              <a:gd name="T15" fmla="*/ 18600 h 21600"/>
            </a:gdLst>
            <a:ahLst/>
            <a:cxnLst>
              <a:cxn ang="T8">
                <a:pos x="T0" y="T1"/>
              </a:cxn>
              <a:cxn ang="T9">
                <a:pos x="T2" y="T3"/>
              </a:cxn>
              <a:cxn ang="T10">
                <a:pos x="T4" y="T5"/>
              </a:cxn>
              <a:cxn ang="T11">
                <a:pos x="T6" y="T7"/>
              </a:cxn>
            </a:cxnLst>
            <a:rect l="T12" t="T13" r="T14" b="T15"/>
            <a:pathLst>
              <a:path w="21600" h="21600">
                <a:moveTo>
                  <a:pt x="0" y="0"/>
                </a:moveTo>
                <a:lnTo>
                  <a:pt x="2400" y="21600"/>
                </a:lnTo>
                <a:lnTo>
                  <a:pt x="19200" y="21600"/>
                </a:lnTo>
                <a:lnTo>
                  <a:pt x="21600" y="0"/>
                </a:lnTo>
                <a:close/>
              </a:path>
            </a:pathLst>
          </a:custGeom>
          <a:solidFill>
            <a:srgbClr val="FF0000"/>
          </a:solidFill>
          <a:ln w="9525">
            <a:solidFill>
              <a:schemeClr val="bg2"/>
            </a:solidFill>
            <a:miter lim="800000"/>
            <a:headEnd/>
            <a:tailEnd/>
          </a:ln>
        </p:spPr>
        <p:txBody>
          <a:bodyPr wrap="none" anchor="ctr"/>
          <a:lstStyle/>
          <a:p>
            <a:endParaRPr lang="en-US"/>
          </a:p>
        </p:txBody>
      </p:sp>
      <p:sp>
        <p:nvSpPr>
          <p:cNvPr id="79901" name="Line 29"/>
          <p:cNvSpPr>
            <a:spLocks noChangeShapeType="1"/>
          </p:cNvSpPr>
          <p:nvPr/>
        </p:nvSpPr>
        <p:spPr bwMode="auto">
          <a:xfrm>
            <a:off x="1212850" y="5857875"/>
            <a:ext cx="5180013" cy="0"/>
          </a:xfrm>
          <a:prstGeom prst="line">
            <a:avLst/>
          </a:prstGeom>
          <a:noFill/>
          <a:ln w="50800">
            <a:solidFill>
              <a:schemeClr val="tx1"/>
            </a:solidFill>
            <a:round/>
            <a:headEnd/>
            <a:tailEnd/>
          </a:ln>
        </p:spPr>
        <p:txBody>
          <a:bodyPr wrap="none" anchor="ctr"/>
          <a:lstStyle/>
          <a:p>
            <a:endParaRPr lang="en-US"/>
          </a:p>
        </p:txBody>
      </p:sp>
      <p:sp>
        <p:nvSpPr>
          <p:cNvPr id="79902" name="Text Box 30"/>
          <p:cNvSpPr txBox="1">
            <a:spLocks noChangeArrowheads="1"/>
          </p:cNvSpPr>
          <p:nvPr/>
        </p:nvSpPr>
        <p:spPr bwMode="auto">
          <a:xfrm>
            <a:off x="722313" y="858838"/>
            <a:ext cx="7704137" cy="1754187"/>
          </a:xfrm>
          <a:prstGeom prst="rect">
            <a:avLst/>
          </a:prstGeom>
          <a:noFill/>
          <a:ln w="12700">
            <a:noFill/>
            <a:miter lim="800000"/>
            <a:headEnd/>
            <a:tailEnd/>
          </a:ln>
        </p:spPr>
        <p:txBody>
          <a:bodyPr lIns="90488" tIns="44450" rIns="90488" bIns="44450" anchor="ctr"/>
          <a:lstStyle/>
          <a:p>
            <a:pPr algn="ctr"/>
            <a:r>
              <a:rPr lang="en-US" sz="2800" b="1"/>
              <a:t>Draw Tentatively Best Qualified Line based on the </a:t>
            </a:r>
            <a:r>
              <a:rPr lang="en-US" sz="2800" b="1" u="sng"/>
              <a:t>Optimum</a:t>
            </a:r>
            <a:r>
              <a:rPr lang="en-US" sz="2800" b="1"/>
              <a:t> Selection Rate</a:t>
            </a:r>
          </a:p>
        </p:txBody>
      </p:sp>
      <p:sp>
        <p:nvSpPr>
          <p:cNvPr id="79903" name="Rectangle 31"/>
          <p:cNvSpPr>
            <a:spLocks noChangeArrowheads="1"/>
          </p:cNvSpPr>
          <p:nvPr/>
        </p:nvSpPr>
        <p:spPr bwMode="auto">
          <a:xfrm>
            <a:off x="1219200" y="3705225"/>
            <a:ext cx="1998663" cy="585788"/>
          </a:xfrm>
          <a:prstGeom prst="rect">
            <a:avLst/>
          </a:prstGeom>
          <a:noFill/>
          <a:ln w="12700">
            <a:noFill/>
            <a:miter lim="800000"/>
            <a:headEnd type="none" w="sm" len="sm"/>
            <a:tailEnd type="none" w="sm" len="sm"/>
          </a:ln>
        </p:spPr>
        <p:txBody>
          <a:bodyPr>
            <a:spAutoFit/>
          </a:bodyPr>
          <a:lstStyle/>
          <a:p>
            <a:pPr algn="ctr"/>
            <a:r>
              <a:rPr lang="en-US" sz="3200" b="1"/>
              <a:t>TBQ</a:t>
            </a:r>
          </a:p>
        </p:txBody>
      </p:sp>
      <p:sp>
        <p:nvSpPr>
          <p:cNvPr id="79904" name="Line 32"/>
          <p:cNvSpPr>
            <a:spLocks noChangeShapeType="1"/>
          </p:cNvSpPr>
          <p:nvPr/>
        </p:nvSpPr>
        <p:spPr bwMode="auto">
          <a:xfrm>
            <a:off x="1181100" y="4264025"/>
            <a:ext cx="5180013" cy="0"/>
          </a:xfrm>
          <a:prstGeom prst="line">
            <a:avLst/>
          </a:prstGeom>
          <a:noFill/>
          <a:ln w="50800">
            <a:solidFill>
              <a:schemeClr val="tx1"/>
            </a:solidFill>
            <a:prstDash val="dash"/>
            <a:round/>
            <a:headEnd/>
            <a:tailEnd/>
          </a:ln>
        </p:spPr>
        <p:txBody>
          <a:bodyPr wrap="none" anchor="ctr"/>
          <a:lstStyle/>
          <a:p>
            <a:endParaRPr lang="en-US"/>
          </a:p>
        </p:txBody>
      </p:sp>
      <p:sp>
        <p:nvSpPr>
          <p:cNvPr id="79905" name="Rectangle 33"/>
          <p:cNvSpPr>
            <a:spLocks noChangeArrowheads="1"/>
          </p:cNvSpPr>
          <p:nvPr/>
        </p:nvSpPr>
        <p:spPr bwMode="auto">
          <a:xfrm>
            <a:off x="250825" y="2452688"/>
            <a:ext cx="1277938" cy="828675"/>
          </a:xfrm>
          <a:prstGeom prst="rect">
            <a:avLst/>
          </a:prstGeom>
          <a:noFill/>
          <a:ln w="12700">
            <a:noFill/>
            <a:miter lim="800000"/>
            <a:headEnd/>
            <a:tailEnd/>
          </a:ln>
        </p:spPr>
        <p:txBody>
          <a:bodyPr wrap="none" lIns="90488" tIns="44450" rIns="90488" bIns="44450">
            <a:spAutoFit/>
          </a:bodyPr>
          <a:lstStyle/>
          <a:p>
            <a:pPr algn="ctr"/>
            <a:r>
              <a:rPr lang="en-US" b="1"/>
              <a:t>SCORE</a:t>
            </a:r>
          </a:p>
          <a:p>
            <a:pPr algn="ctr"/>
            <a:r>
              <a:rPr lang="en-US" b="1"/>
              <a:t>114+19</a:t>
            </a:r>
          </a:p>
        </p:txBody>
      </p:sp>
      <p:sp>
        <p:nvSpPr>
          <p:cNvPr id="79906" name="Rectangle 34"/>
          <p:cNvSpPr>
            <a:spLocks noChangeArrowheads="1"/>
          </p:cNvSpPr>
          <p:nvPr/>
        </p:nvSpPr>
        <p:spPr bwMode="auto">
          <a:xfrm>
            <a:off x="622300" y="5935663"/>
            <a:ext cx="525463" cy="458787"/>
          </a:xfrm>
          <a:prstGeom prst="rect">
            <a:avLst/>
          </a:prstGeom>
          <a:noFill/>
          <a:ln w="12700">
            <a:noFill/>
            <a:miter lim="800000"/>
            <a:headEnd/>
            <a:tailEnd/>
          </a:ln>
        </p:spPr>
        <p:txBody>
          <a:bodyPr wrap="none" lIns="90488" tIns="44450" rIns="90488" bIns="44450">
            <a:spAutoFit/>
          </a:bodyPr>
          <a:lstStyle/>
          <a:p>
            <a:pPr algn="ctr"/>
            <a:r>
              <a:rPr lang="en-US" b="1"/>
              <a:t>19</a:t>
            </a:r>
          </a:p>
        </p:txBody>
      </p:sp>
      <p:sp>
        <p:nvSpPr>
          <p:cNvPr id="79907" name="Line 35"/>
          <p:cNvSpPr>
            <a:spLocks noChangeShapeType="1"/>
          </p:cNvSpPr>
          <p:nvPr/>
        </p:nvSpPr>
        <p:spPr bwMode="auto">
          <a:xfrm>
            <a:off x="879475" y="3290888"/>
            <a:ext cx="0" cy="2655887"/>
          </a:xfrm>
          <a:prstGeom prst="line">
            <a:avLst/>
          </a:prstGeom>
          <a:noFill/>
          <a:ln w="12700">
            <a:solidFill>
              <a:schemeClr val="tx1"/>
            </a:solidFill>
            <a:round/>
            <a:headEnd type="triangle" w="med" len="med"/>
            <a:tailEnd type="triangle" w="med" len="med"/>
          </a:ln>
        </p:spPr>
        <p:txBody>
          <a:bodyPr wrap="none" anchor="ctr"/>
          <a:lstStyle/>
          <a:p>
            <a:endParaRPr lang="en-US"/>
          </a:p>
        </p:txBody>
      </p:sp>
      <p:sp>
        <p:nvSpPr>
          <p:cNvPr id="79908" name="Text Box 40"/>
          <p:cNvSpPr txBox="1">
            <a:spLocks noChangeArrowheads="1"/>
          </p:cNvSpPr>
          <p:nvPr/>
        </p:nvSpPr>
        <p:spPr bwMode="auto">
          <a:xfrm>
            <a:off x="3484563" y="3970338"/>
            <a:ext cx="647700" cy="336550"/>
          </a:xfrm>
          <a:prstGeom prst="rect">
            <a:avLst/>
          </a:prstGeom>
          <a:noFill/>
          <a:ln w="12700">
            <a:noFill/>
            <a:miter lim="800000"/>
            <a:headEnd type="none" w="sm" len="sm"/>
            <a:tailEnd type="none" w="sm" len="sm"/>
          </a:ln>
        </p:spPr>
        <p:txBody>
          <a:bodyPr>
            <a:spAutoFit/>
          </a:bodyPr>
          <a:lstStyle/>
          <a:p>
            <a:pPr>
              <a:spcBef>
                <a:spcPct val="50000"/>
              </a:spcBef>
            </a:pPr>
            <a:r>
              <a:rPr lang="en-US" sz="1600" b="1">
                <a:solidFill>
                  <a:srgbClr val="292929"/>
                </a:solidFill>
              </a:rPr>
              <a:t>140</a:t>
            </a:r>
          </a:p>
        </p:txBody>
      </p:sp>
      <p:sp>
        <p:nvSpPr>
          <p:cNvPr id="79909" name="Text Box 41"/>
          <p:cNvSpPr txBox="1">
            <a:spLocks noChangeArrowheads="1"/>
          </p:cNvSpPr>
          <p:nvPr/>
        </p:nvSpPr>
        <p:spPr bwMode="auto">
          <a:xfrm>
            <a:off x="3494088" y="4249738"/>
            <a:ext cx="647700" cy="336550"/>
          </a:xfrm>
          <a:prstGeom prst="rect">
            <a:avLst/>
          </a:prstGeom>
          <a:noFill/>
          <a:ln w="12700">
            <a:noFill/>
            <a:miter lim="800000"/>
            <a:headEnd type="none" w="sm" len="sm"/>
            <a:tailEnd type="none" w="sm" len="sm"/>
          </a:ln>
        </p:spPr>
        <p:txBody>
          <a:bodyPr>
            <a:spAutoFit/>
          </a:bodyPr>
          <a:lstStyle/>
          <a:p>
            <a:pPr>
              <a:spcBef>
                <a:spcPct val="50000"/>
              </a:spcBef>
            </a:pPr>
            <a:r>
              <a:rPr lang="en-US" sz="1600" b="1">
                <a:solidFill>
                  <a:srgbClr val="292929"/>
                </a:solidFill>
              </a:rPr>
              <a:t>141</a:t>
            </a:r>
          </a:p>
        </p:txBody>
      </p:sp>
      <p:sp>
        <p:nvSpPr>
          <p:cNvPr id="79910" name="TextBox 38"/>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III</a:t>
            </a:r>
          </a:p>
          <a:p>
            <a:pPr algn="ctr"/>
            <a:r>
              <a:rPr lang="en-US" sz="2900" b="1" dirty="0"/>
              <a:t>IDENTIFY BEST QUALIFIED OFFICERS</a:t>
            </a:r>
          </a:p>
        </p:txBody>
      </p:sp>
    </p:spTree>
    <p:extLst>
      <p:ext uri="{BB962C8B-B14F-4D97-AF65-F5344CB8AC3E}">
        <p14:creationId xmlns:p14="http://schemas.microsoft.com/office/powerpoint/2010/main" val="2010548338"/>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ChangeArrowheads="1"/>
          </p:cNvSpPr>
          <p:nvPr/>
        </p:nvSpPr>
        <p:spPr bwMode="auto">
          <a:xfrm>
            <a:off x="-7938" y="6248400"/>
            <a:ext cx="1905001"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0899" name="Rectangle 3"/>
          <p:cNvSpPr>
            <a:spLocks noChangeArrowheads="1"/>
          </p:cNvSpPr>
          <p:nvPr/>
        </p:nvSpPr>
        <p:spPr bwMode="auto">
          <a:xfrm>
            <a:off x="2430463" y="6248400"/>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0900" name="Rectangle 4"/>
          <p:cNvSpPr>
            <a:spLocks noChangeArrowheads="1"/>
          </p:cNvSpPr>
          <p:nvPr/>
        </p:nvSpPr>
        <p:spPr bwMode="auto">
          <a:xfrm>
            <a:off x="-7938" y="6308725"/>
            <a:ext cx="1905001"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0901" name="Rectangle 5"/>
          <p:cNvSpPr>
            <a:spLocks noChangeArrowheads="1"/>
          </p:cNvSpPr>
          <p:nvPr/>
        </p:nvSpPr>
        <p:spPr bwMode="auto">
          <a:xfrm>
            <a:off x="2430463" y="6308725"/>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0902" name="Rectangle 6"/>
          <p:cNvSpPr>
            <a:spLocks noChangeArrowheads="1"/>
          </p:cNvSpPr>
          <p:nvPr/>
        </p:nvSpPr>
        <p:spPr bwMode="auto">
          <a:xfrm>
            <a:off x="-7938" y="6308725"/>
            <a:ext cx="1905001"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0903" name="Rectangle 7"/>
          <p:cNvSpPr>
            <a:spLocks noChangeArrowheads="1"/>
          </p:cNvSpPr>
          <p:nvPr/>
        </p:nvSpPr>
        <p:spPr bwMode="auto">
          <a:xfrm>
            <a:off x="2430463" y="6308725"/>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0904" name="Rectangle 9"/>
          <p:cNvSpPr>
            <a:spLocks noChangeArrowheads="1"/>
          </p:cNvSpPr>
          <p:nvPr/>
        </p:nvSpPr>
        <p:spPr bwMode="auto">
          <a:xfrm>
            <a:off x="2994025" y="2725738"/>
            <a:ext cx="1531938" cy="458787"/>
          </a:xfrm>
          <a:prstGeom prst="rect">
            <a:avLst/>
          </a:prstGeom>
          <a:noFill/>
          <a:ln w="12700">
            <a:noFill/>
            <a:miter lim="800000"/>
            <a:headEnd/>
            <a:tailEnd/>
          </a:ln>
        </p:spPr>
        <p:txBody>
          <a:bodyPr wrap="none" lIns="90488" tIns="44450" rIns="90488" bIns="44450" anchor="ctr" anchorCtr="1">
            <a:spAutoFit/>
          </a:bodyPr>
          <a:lstStyle/>
          <a:p>
            <a:r>
              <a:rPr lang="en-US" b="1"/>
              <a:t>I/AZ OML</a:t>
            </a:r>
          </a:p>
        </p:txBody>
      </p:sp>
      <p:sp>
        <p:nvSpPr>
          <p:cNvPr id="80905" name="AutoShape 11"/>
          <p:cNvSpPr>
            <a:spLocks noChangeArrowheads="1"/>
          </p:cNvSpPr>
          <p:nvPr/>
        </p:nvSpPr>
        <p:spPr bwMode="auto">
          <a:xfrm>
            <a:off x="3192463" y="3200400"/>
            <a:ext cx="1066800" cy="3276600"/>
          </a:xfrm>
          <a:custGeom>
            <a:avLst/>
            <a:gdLst>
              <a:gd name="T0" fmla="*/ 933450 w 21600"/>
              <a:gd name="T1" fmla="*/ 1638300 h 21600"/>
              <a:gd name="T2" fmla="*/ 533400 w 21600"/>
              <a:gd name="T3" fmla="*/ 3276600 h 21600"/>
              <a:gd name="T4" fmla="*/ 133350 w 21600"/>
              <a:gd name="T5" fmla="*/ 1638300 h 21600"/>
              <a:gd name="T6" fmla="*/ 5334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7FFF00"/>
          </a:solidFill>
          <a:ln w="38100">
            <a:solidFill>
              <a:schemeClr val="bg2"/>
            </a:solidFill>
            <a:miter lim="800000"/>
            <a:headEnd/>
            <a:tailEnd/>
          </a:ln>
        </p:spPr>
        <p:txBody>
          <a:bodyPr wrap="none" anchor="ctr"/>
          <a:lstStyle/>
          <a:p>
            <a:endParaRPr lang="en-US"/>
          </a:p>
        </p:txBody>
      </p:sp>
      <p:sp>
        <p:nvSpPr>
          <p:cNvPr id="80906" name="Line 12"/>
          <p:cNvSpPr>
            <a:spLocks noChangeShapeType="1"/>
          </p:cNvSpPr>
          <p:nvPr/>
        </p:nvSpPr>
        <p:spPr bwMode="auto">
          <a:xfrm>
            <a:off x="3192463" y="3371850"/>
            <a:ext cx="1066800" cy="0"/>
          </a:xfrm>
          <a:prstGeom prst="line">
            <a:avLst/>
          </a:prstGeom>
          <a:noFill/>
          <a:ln w="9525">
            <a:solidFill>
              <a:schemeClr val="bg2"/>
            </a:solidFill>
            <a:round/>
            <a:headEnd/>
            <a:tailEnd/>
          </a:ln>
        </p:spPr>
        <p:txBody>
          <a:bodyPr wrap="none" anchor="ctr"/>
          <a:lstStyle/>
          <a:p>
            <a:endParaRPr lang="en-US"/>
          </a:p>
        </p:txBody>
      </p:sp>
      <p:sp>
        <p:nvSpPr>
          <p:cNvPr id="80907" name="Line 13"/>
          <p:cNvSpPr>
            <a:spLocks noChangeShapeType="1"/>
          </p:cNvSpPr>
          <p:nvPr/>
        </p:nvSpPr>
        <p:spPr bwMode="auto">
          <a:xfrm>
            <a:off x="3230563" y="3790950"/>
            <a:ext cx="990600" cy="0"/>
          </a:xfrm>
          <a:prstGeom prst="line">
            <a:avLst/>
          </a:prstGeom>
          <a:noFill/>
          <a:ln w="9525">
            <a:solidFill>
              <a:schemeClr val="bg2"/>
            </a:solidFill>
            <a:round/>
            <a:headEnd/>
            <a:tailEnd/>
          </a:ln>
        </p:spPr>
        <p:txBody>
          <a:bodyPr wrap="none" anchor="ctr"/>
          <a:lstStyle/>
          <a:p>
            <a:endParaRPr lang="en-US"/>
          </a:p>
        </p:txBody>
      </p:sp>
      <p:sp>
        <p:nvSpPr>
          <p:cNvPr id="80908" name="Line 14"/>
          <p:cNvSpPr>
            <a:spLocks noChangeShapeType="1"/>
          </p:cNvSpPr>
          <p:nvPr/>
        </p:nvSpPr>
        <p:spPr bwMode="auto">
          <a:xfrm>
            <a:off x="3268663" y="4019550"/>
            <a:ext cx="914400" cy="0"/>
          </a:xfrm>
          <a:prstGeom prst="line">
            <a:avLst/>
          </a:prstGeom>
          <a:noFill/>
          <a:ln w="9525">
            <a:solidFill>
              <a:schemeClr val="bg2"/>
            </a:solidFill>
            <a:round/>
            <a:headEnd/>
            <a:tailEnd/>
          </a:ln>
        </p:spPr>
        <p:txBody>
          <a:bodyPr wrap="none" anchor="ctr"/>
          <a:lstStyle/>
          <a:p>
            <a:endParaRPr lang="en-US"/>
          </a:p>
        </p:txBody>
      </p:sp>
      <p:sp>
        <p:nvSpPr>
          <p:cNvPr id="80909" name="Line 15"/>
          <p:cNvSpPr>
            <a:spLocks noChangeShapeType="1"/>
          </p:cNvSpPr>
          <p:nvPr/>
        </p:nvSpPr>
        <p:spPr bwMode="auto">
          <a:xfrm>
            <a:off x="3268663" y="4248150"/>
            <a:ext cx="914400" cy="0"/>
          </a:xfrm>
          <a:prstGeom prst="line">
            <a:avLst/>
          </a:prstGeom>
          <a:noFill/>
          <a:ln w="9525">
            <a:solidFill>
              <a:schemeClr val="bg2"/>
            </a:solidFill>
            <a:round/>
            <a:headEnd/>
            <a:tailEnd/>
          </a:ln>
        </p:spPr>
        <p:txBody>
          <a:bodyPr wrap="none" anchor="ctr"/>
          <a:lstStyle/>
          <a:p>
            <a:endParaRPr lang="en-US"/>
          </a:p>
        </p:txBody>
      </p:sp>
      <p:sp>
        <p:nvSpPr>
          <p:cNvPr id="80910" name="Line 16"/>
          <p:cNvSpPr>
            <a:spLocks noChangeShapeType="1"/>
          </p:cNvSpPr>
          <p:nvPr/>
        </p:nvSpPr>
        <p:spPr bwMode="auto">
          <a:xfrm>
            <a:off x="3306763" y="4705350"/>
            <a:ext cx="838200" cy="0"/>
          </a:xfrm>
          <a:prstGeom prst="line">
            <a:avLst/>
          </a:prstGeom>
          <a:noFill/>
          <a:ln w="9525">
            <a:solidFill>
              <a:schemeClr val="bg2"/>
            </a:solidFill>
            <a:round/>
            <a:headEnd/>
            <a:tailEnd/>
          </a:ln>
        </p:spPr>
        <p:txBody>
          <a:bodyPr wrap="none" anchor="ctr"/>
          <a:lstStyle/>
          <a:p>
            <a:endParaRPr lang="en-US"/>
          </a:p>
        </p:txBody>
      </p:sp>
      <p:sp>
        <p:nvSpPr>
          <p:cNvPr id="80911" name="Line 17"/>
          <p:cNvSpPr>
            <a:spLocks noChangeShapeType="1"/>
          </p:cNvSpPr>
          <p:nvPr/>
        </p:nvSpPr>
        <p:spPr bwMode="auto">
          <a:xfrm>
            <a:off x="3344863" y="4953000"/>
            <a:ext cx="762000" cy="0"/>
          </a:xfrm>
          <a:prstGeom prst="line">
            <a:avLst/>
          </a:prstGeom>
          <a:noFill/>
          <a:ln w="9525">
            <a:solidFill>
              <a:schemeClr val="bg2"/>
            </a:solidFill>
            <a:round/>
            <a:headEnd/>
            <a:tailEnd/>
          </a:ln>
        </p:spPr>
        <p:txBody>
          <a:bodyPr wrap="none" anchor="ctr"/>
          <a:lstStyle/>
          <a:p>
            <a:endParaRPr lang="en-US"/>
          </a:p>
        </p:txBody>
      </p:sp>
      <p:sp>
        <p:nvSpPr>
          <p:cNvPr id="80912" name="Line 18"/>
          <p:cNvSpPr>
            <a:spLocks noChangeShapeType="1"/>
          </p:cNvSpPr>
          <p:nvPr/>
        </p:nvSpPr>
        <p:spPr bwMode="auto">
          <a:xfrm>
            <a:off x="3344863" y="5181600"/>
            <a:ext cx="762000" cy="0"/>
          </a:xfrm>
          <a:prstGeom prst="line">
            <a:avLst/>
          </a:prstGeom>
          <a:noFill/>
          <a:ln w="9525">
            <a:solidFill>
              <a:schemeClr val="bg2"/>
            </a:solidFill>
            <a:round/>
            <a:headEnd/>
            <a:tailEnd/>
          </a:ln>
        </p:spPr>
        <p:txBody>
          <a:bodyPr wrap="none" anchor="ctr"/>
          <a:lstStyle/>
          <a:p>
            <a:endParaRPr lang="en-US"/>
          </a:p>
        </p:txBody>
      </p:sp>
      <p:sp>
        <p:nvSpPr>
          <p:cNvPr id="80913" name="Line 19"/>
          <p:cNvSpPr>
            <a:spLocks noChangeShapeType="1"/>
          </p:cNvSpPr>
          <p:nvPr/>
        </p:nvSpPr>
        <p:spPr bwMode="auto">
          <a:xfrm>
            <a:off x="3344863" y="5410200"/>
            <a:ext cx="762000" cy="0"/>
          </a:xfrm>
          <a:prstGeom prst="line">
            <a:avLst/>
          </a:prstGeom>
          <a:noFill/>
          <a:ln w="9525">
            <a:solidFill>
              <a:schemeClr val="bg2"/>
            </a:solidFill>
            <a:round/>
            <a:headEnd/>
            <a:tailEnd/>
          </a:ln>
        </p:spPr>
        <p:txBody>
          <a:bodyPr wrap="none" anchor="ctr"/>
          <a:lstStyle/>
          <a:p>
            <a:endParaRPr lang="en-US"/>
          </a:p>
        </p:txBody>
      </p:sp>
      <p:sp>
        <p:nvSpPr>
          <p:cNvPr id="80914" name="Line 20"/>
          <p:cNvSpPr>
            <a:spLocks noChangeShapeType="1"/>
          </p:cNvSpPr>
          <p:nvPr/>
        </p:nvSpPr>
        <p:spPr bwMode="auto">
          <a:xfrm>
            <a:off x="3363913" y="5657850"/>
            <a:ext cx="685800" cy="0"/>
          </a:xfrm>
          <a:prstGeom prst="line">
            <a:avLst/>
          </a:prstGeom>
          <a:noFill/>
          <a:ln w="9525">
            <a:solidFill>
              <a:schemeClr val="bg2"/>
            </a:solidFill>
            <a:round/>
            <a:headEnd/>
            <a:tailEnd/>
          </a:ln>
        </p:spPr>
        <p:txBody>
          <a:bodyPr wrap="none" anchor="ctr"/>
          <a:lstStyle/>
          <a:p>
            <a:endParaRPr lang="en-US"/>
          </a:p>
        </p:txBody>
      </p:sp>
      <p:sp>
        <p:nvSpPr>
          <p:cNvPr id="80915" name="Line 21"/>
          <p:cNvSpPr>
            <a:spLocks noChangeShapeType="1"/>
          </p:cNvSpPr>
          <p:nvPr/>
        </p:nvSpPr>
        <p:spPr bwMode="auto">
          <a:xfrm>
            <a:off x="3421063" y="5886450"/>
            <a:ext cx="609600" cy="0"/>
          </a:xfrm>
          <a:prstGeom prst="line">
            <a:avLst/>
          </a:prstGeom>
          <a:noFill/>
          <a:ln w="9525">
            <a:solidFill>
              <a:schemeClr val="bg2"/>
            </a:solidFill>
            <a:round/>
            <a:headEnd/>
            <a:tailEnd/>
          </a:ln>
        </p:spPr>
        <p:txBody>
          <a:bodyPr wrap="none" anchor="ctr"/>
          <a:lstStyle/>
          <a:p>
            <a:endParaRPr lang="en-US"/>
          </a:p>
        </p:txBody>
      </p:sp>
      <p:sp>
        <p:nvSpPr>
          <p:cNvPr id="80916" name="Line 22"/>
          <p:cNvSpPr>
            <a:spLocks noChangeShapeType="1"/>
          </p:cNvSpPr>
          <p:nvPr/>
        </p:nvSpPr>
        <p:spPr bwMode="auto">
          <a:xfrm>
            <a:off x="3421063" y="6096000"/>
            <a:ext cx="609600" cy="0"/>
          </a:xfrm>
          <a:prstGeom prst="line">
            <a:avLst/>
          </a:prstGeom>
          <a:noFill/>
          <a:ln w="9525">
            <a:solidFill>
              <a:schemeClr val="bg2"/>
            </a:solidFill>
            <a:round/>
            <a:headEnd/>
            <a:tailEnd/>
          </a:ln>
        </p:spPr>
        <p:txBody>
          <a:bodyPr wrap="none" anchor="ctr"/>
          <a:lstStyle/>
          <a:p>
            <a:endParaRPr lang="en-US"/>
          </a:p>
        </p:txBody>
      </p:sp>
      <p:sp>
        <p:nvSpPr>
          <p:cNvPr id="80917" name="Line 23"/>
          <p:cNvSpPr>
            <a:spLocks noChangeShapeType="1"/>
          </p:cNvSpPr>
          <p:nvPr/>
        </p:nvSpPr>
        <p:spPr bwMode="auto">
          <a:xfrm>
            <a:off x="3459163" y="6324600"/>
            <a:ext cx="533400" cy="0"/>
          </a:xfrm>
          <a:prstGeom prst="line">
            <a:avLst/>
          </a:prstGeom>
          <a:noFill/>
          <a:ln w="9525">
            <a:solidFill>
              <a:schemeClr val="bg2"/>
            </a:solidFill>
            <a:round/>
            <a:headEnd/>
            <a:tailEnd/>
          </a:ln>
        </p:spPr>
        <p:txBody>
          <a:bodyPr wrap="none" anchor="ctr"/>
          <a:lstStyle/>
          <a:p>
            <a:endParaRPr lang="en-US"/>
          </a:p>
        </p:txBody>
      </p:sp>
      <p:sp>
        <p:nvSpPr>
          <p:cNvPr id="80918" name="Line 24"/>
          <p:cNvSpPr>
            <a:spLocks noChangeShapeType="1"/>
          </p:cNvSpPr>
          <p:nvPr/>
        </p:nvSpPr>
        <p:spPr bwMode="auto">
          <a:xfrm>
            <a:off x="3211513" y="3581400"/>
            <a:ext cx="990600" cy="0"/>
          </a:xfrm>
          <a:prstGeom prst="line">
            <a:avLst/>
          </a:prstGeom>
          <a:noFill/>
          <a:ln w="9525">
            <a:solidFill>
              <a:schemeClr val="bg2"/>
            </a:solidFill>
            <a:round/>
            <a:headEnd/>
            <a:tailEnd/>
          </a:ln>
        </p:spPr>
        <p:txBody>
          <a:bodyPr wrap="none" anchor="ctr"/>
          <a:lstStyle/>
          <a:p>
            <a:endParaRPr lang="en-US"/>
          </a:p>
        </p:txBody>
      </p:sp>
      <p:sp>
        <p:nvSpPr>
          <p:cNvPr id="80919" name="Line 25"/>
          <p:cNvSpPr>
            <a:spLocks noChangeShapeType="1"/>
          </p:cNvSpPr>
          <p:nvPr/>
        </p:nvSpPr>
        <p:spPr bwMode="auto">
          <a:xfrm>
            <a:off x="3287713" y="4495800"/>
            <a:ext cx="838200" cy="0"/>
          </a:xfrm>
          <a:prstGeom prst="line">
            <a:avLst/>
          </a:prstGeom>
          <a:noFill/>
          <a:ln w="9525">
            <a:solidFill>
              <a:schemeClr val="bg2"/>
            </a:solidFill>
            <a:round/>
            <a:headEnd/>
            <a:tailEnd/>
          </a:ln>
        </p:spPr>
        <p:txBody>
          <a:bodyPr wrap="none" anchor="ctr"/>
          <a:lstStyle/>
          <a:p>
            <a:endParaRPr lang="en-US"/>
          </a:p>
        </p:txBody>
      </p:sp>
      <p:sp>
        <p:nvSpPr>
          <p:cNvPr id="80920" name="AutoShape 28"/>
          <p:cNvSpPr>
            <a:spLocks noChangeArrowheads="1"/>
          </p:cNvSpPr>
          <p:nvPr/>
        </p:nvSpPr>
        <p:spPr bwMode="auto">
          <a:xfrm>
            <a:off x="3402013" y="5843588"/>
            <a:ext cx="647700" cy="609600"/>
          </a:xfrm>
          <a:custGeom>
            <a:avLst/>
            <a:gdLst>
              <a:gd name="T0" fmla="*/ 18343015 w 21600"/>
              <a:gd name="T1" fmla="*/ 8602134 h 21600"/>
              <a:gd name="T2" fmla="*/ 9711002 w 21600"/>
              <a:gd name="T3" fmla="*/ 17204267 h 21600"/>
              <a:gd name="T4" fmla="*/ 1078990 w 21600"/>
              <a:gd name="T5" fmla="*/ 8602134 h 21600"/>
              <a:gd name="T6" fmla="*/ 9711002 w 21600"/>
              <a:gd name="T7" fmla="*/ 0 h 21600"/>
              <a:gd name="T8" fmla="*/ 0 60000 65536"/>
              <a:gd name="T9" fmla="*/ 0 60000 65536"/>
              <a:gd name="T10" fmla="*/ 0 60000 65536"/>
              <a:gd name="T11" fmla="*/ 0 60000 65536"/>
              <a:gd name="T12" fmla="*/ 3000 w 21600"/>
              <a:gd name="T13" fmla="*/ 3000 h 21600"/>
              <a:gd name="T14" fmla="*/ 18600 w 21600"/>
              <a:gd name="T15" fmla="*/ 18600 h 21600"/>
            </a:gdLst>
            <a:ahLst/>
            <a:cxnLst>
              <a:cxn ang="T8">
                <a:pos x="T0" y="T1"/>
              </a:cxn>
              <a:cxn ang="T9">
                <a:pos x="T2" y="T3"/>
              </a:cxn>
              <a:cxn ang="T10">
                <a:pos x="T4" y="T5"/>
              </a:cxn>
              <a:cxn ang="T11">
                <a:pos x="T6" y="T7"/>
              </a:cxn>
            </a:cxnLst>
            <a:rect l="T12" t="T13" r="T14" b="T15"/>
            <a:pathLst>
              <a:path w="21600" h="21600">
                <a:moveTo>
                  <a:pt x="0" y="0"/>
                </a:moveTo>
                <a:lnTo>
                  <a:pt x="2400" y="21600"/>
                </a:lnTo>
                <a:lnTo>
                  <a:pt x="19200" y="21600"/>
                </a:lnTo>
                <a:lnTo>
                  <a:pt x="21600" y="0"/>
                </a:lnTo>
                <a:close/>
              </a:path>
            </a:pathLst>
          </a:custGeom>
          <a:solidFill>
            <a:srgbClr val="FF0000"/>
          </a:solidFill>
          <a:ln w="9525">
            <a:solidFill>
              <a:schemeClr val="bg2"/>
            </a:solidFill>
            <a:miter lim="800000"/>
            <a:headEnd/>
            <a:tailEnd/>
          </a:ln>
        </p:spPr>
        <p:txBody>
          <a:bodyPr wrap="none" anchor="ctr"/>
          <a:lstStyle/>
          <a:p>
            <a:endParaRPr lang="en-US"/>
          </a:p>
        </p:txBody>
      </p:sp>
      <p:sp>
        <p:nvSpPr>
          <p:cNvPr id="80921" name="Line 29"/>
          <p:cNvSpPr>
            <a:spLocks noChangeShapeType="1"/>
          </p:cNvSpPr>
          <p:nvPr/>
        </p:nvSpPr>
        <p:spPr bwMode="auto">
          <a:xfrm>
            <a:off x="1212850" y="5857875"/>
            <a:ext cx="5180013" cy="0"/>
          </a:xfrm>
          <a:prstGeom prst="line">
            <a:avLst/>
          </a:prstGeom>
          <a:noFill/>
          <a:ln w="50800">
            <a:solidFill>
              <a:schemeClr val="tx1"/>
            </a:solidFill>
            <a:round/>
            <a:headEnd/>
            <a:tailEnd/>
          </a:ln>
        </p:spPr>
        <p:txBody>
          <a:bodyPr wrap="none" anchor="ctr"/>
          <a:lstStyle/>
          <a:p>
            <a:endParaRPr lang="en-US"/>
          </a:p>
        </p:txBody>
      </p:sp>
      <p:sp>
        <p:nvSpPr>
          <p:cNvPr id="80922" name="Text Box 30"/>
          <p:cNvSpPr txBox="1">
            <a:spLocks noChangeArrowheads="1"/>
          </p:cNvSpPr>
          <p:nvPr/>
        </p:nvSpPr>
        <p:spPr bwMode="auto">
          <a:xfrm>
            <a:off x="722313" y="858838"/>
            <a:ext cx="7704137" cy="1754187"/>
          </a:xfrm>
          <a:prstGeom prst="rect">
            <a:avLst/>
          </a:prstGeom>
          <a:noFill/>
          <a:ln w="12700">
            <a:noFill/>
            <a:miter lim="800000"/>
            <a:headEnd/>
            <a:tailEnd/>
          </a:ln>
        </p:spPr>
        <p:txBody>
          <a:bodyPr lIns="90488" tIns="44450" rIns="90488" bIns="44450" anchor="ctr"/>
          <a:lstStyle/>
          <a:p>
            <a:pPr algn="ctr"/>
            <a:r>
              <a:rPr lang="en-US" sz="2800" b="1"/>
              <a:t>Draw Tentatively Best Qualified Line based on the </a:t>
            </a:r>
            <a:r>
              <a:rPr lang="en-US" sz="2800" b="1" u="sng"/>
              <a:t>Optimum</a:t>
            </a:r>
            <a:r>
              <a:rPr lang="en-US" sz="2800" b="1"/>
              <a:t> Selection Rate</a:t>
            </a:r>
          </a:p>
        </p:txBody>
      </p:sp>
      <p:sp>
        <p:nvSpPr>
          <p:cNvPr id="80923" name="Rectangle 31"/>
          <p:cNvSpPr>
            <a:spLocks noChangeArrowheads="1"/>
          </p:cNvSpPr>
          <p:nvPr/>
        </p:nvSpPr>
        <p:spPr bwMode="auto">
          <a:xfrm>
            <a:off x="1219200" y="3705225"/>
            <a:ext cx="1998663" cy="585788"/>
          </a:xfrm>
          <a:prstGeom prst="rect">
            <a:avLst/>
          </a:prstGeom>
          <a:noFill/>
          <a:ln w="12700">
            <a:noFill/>
            <a:miter lim="800000"/>
            <a:headEnd type="none" w="sm" len="sm"/>
            <a:tailEnd type="none" w="sm" len="sm"/>
          </a:ln>
        </p:spPr>
        <p:txBody>
          <a:bodyPr>
            <a:spAutoFit/>
          </a:bodyPr>
          <a:lstStyle/>
          <a:p>
            <a:pPr algn="ctr"/>
            <a:r>
              <a:rPr lang="en-US" sz="3200" b="1"/>
              <a:t>TBQ</a:t>
            </a:r>
          </a:p>
        </p:txBody>
      </p:sp>
      <p:sp>
        <p:nvSpPr>
          <p:cNvPr id="80924" name="Line 32"/>
          <p:cNvSpPr>
            <a:spLocks noChangeShapeType="1"/>
          </p:cNvSpPr>
          <p:nvPr/>
        </p:nvSpPr>
        <p:spPr bwMode="auto">
          <a:xfrm>
            <a:off x="1181100" y="4264025"/>
            <a:ext cx="5180013" cy="0"/>
          </a:xfrm>
          <a:prstGeom prst="line">
            <a:avLst/>
          </a:prstGeom>
          <a:noFill/>
          <a:ln w="50800">
            <a:solidFill>
              <a:schemeClr val="tx1"/>
            </a:solidFill>
            <a:prstDash val="dash"/>
            <a:round/>
            <a:headEnd/>
            <a:tailEnd/>
          </a:ln>
        </p:spPr>
        <p:txBody>
          <a:bodyPr wrap="none" anchor="ctr"/>
          <a:lstStyle/>
          <a:p>
            <a:endParaRPr lang="en-US"/>
          </a:p>
        </p:txBody>
      </p:sp>
      <p:sp>
        <p:nvSpPr>
          <p:cNvPr id="80925" name="Rectangle 33"/>
          <p:cNvSpPr>
            <a:spLocks noChangeArrowheads="1"/>
          </p:cNvSpPr>
          <p:nvPr/>
        </p:nvSpPr>
        <p:spPr bwMode="auto">
          <a:xfrm>
            <a:off x="250825" y="2452688"/>
            <a:ext cx="1277938" cy="828675"/>
          </a:xfrm>
          <a:prstGeom prst="rect">
            <a:avLst/>
          </a:prstGeom>
          <a:noFill/>
          <a:ln w="12700">
            <a:noFill/>
            <a:miter lim="800000"/>
            <a:headEnd/>
            <a:tailEnd/>
          </a:ln>
        </p:spPr>
        <p:txBody>
          <a:bodyPr wrap="none" lIns="90488" tIns="44450" rIns="90488" bIns="44450">
            <a:spAutoFit/>
          </a:bodyPr>
          <a:lstStyle/>
          <a:p>
            <a:pPr algn="ctr"/>
            <a:r>
              <a:rPr lang="en-US" b="1"/>
              <a:t>SCORE</a:t>
            </a:r>
          </a:p>
          <a:p>
            <a:pPr algn="ctr"/>
            <a:r>
              <a:rPr lang="en-US" b="1"/>
              <a:t>114+19</a:t>
            </a:r>
          </a:p>
        </p:txBody>
      </p:sp>
      <p:sp>
        <p:nvSpPr>
          <p:cNvPr id="80926" name="Rectangle 34"/>
          <p:cNvSpPr>
            <a:spLocks noChangeArrowheads="1"/>
          </p:cNvSpPr>
          <p:nvPr/>
        </p:nvSpPr>
        <p:spPr bwMode="auto">
          <a:xfrm>
            <a:off x="622300" y="5935663"/>
            <a:ext cx="525463" cy="458787"/>
          </a:xfrm>
          <a:prstGeom prst="rect">
            <a:avLst/>
          </a:prstGeom>
          <a:noFill/>
          <a:ln w="12700">
            <a:noFill/>
            <a:miter lim="800000"/>
            <a:headEnd/>
            <a:tailEnd/>
          </a:ln>
        </p:spPr>
        <p:txBody>
          <a:bodyPr wrap="none" lIns="90488" tIns="44450" rIns="90488" bIns="44450">
            <a:spAutoFit/>
          </a:bodyPr>
          <a:lstStyle/>
          <a:p>
            <a:pPr algn="ctr"/>
            <a:r>
              <a:rPr lang="en-US" b="1"/>
              <a:t>19</a:t>
            </a:r>
          </a:p>
        </p:txBody>
      </p:sp>
      <p:sp>
        <p:nvSpPr>
          <p:cNvPr id="80927" name="Line 35"/>
          <p:cNvSpPr>
            <a:spLocks noChangeShapeType="1"/>
          </p:cNvSpPr>
          <p:nvPr/>
        </p:nvSpPr>
        <p:spPr bwMode="auto">
          <a:xfrm>
            <a:off x="879475" y="3290888"/>
            <a:ext cx="0" cy="2655887"/>
          </a:xfrm>
          <a:prstGeom prst="line">
            <a:avLst/>
          </a:prstGeom>
          <a:noFill/>
          <a:ln w="12700">
            <a:solidFill>
              <a:schemeClr val="tx1"/>
            </a:solidFill>
            <a:round/>
            <a:headEnd type="triangle" w="med" len="med"/>
            <a:tailEnd type="triangle" w="med" len="med"/>
          </a:ln>
        </p:spPr>
        <p:txBody>
          <a:bodyPr wrap="none" anchor="ctr"/>
          <a:lstStyle/>
          <a:p>
            <a:endParaRPr lang="en-US"/>
          </a:p>
        </p:txBody>
      </p:sp>
      <p:sp>
        <p:nvSpPr>
          <p:cNvPr id="80928" name="Text Box 40"/>
          <p:cNvSpPr txBox="1">
            <a:spLocks noChangeArrowheads="1"/>
          </p:cNvSpPr>
          <p:nvPr/>
        </p:nvSpPr>
        <p:spPr bwMode="auto">
          <a:xfrm>
            <a:off x="3484563" y="3970338"/>
            <a:ext cx="647700" cy="336550"/>
          </a:xfrm>
          <a:prstGeom prst="rect">
            <a:avLst/>
          </a:prstGeom>
          <a:noFill/>
          <a:ln w="12700">
            <a:noFill/>
            <a:miter lim="800000"/>
            <a:headEnd type="none" w="sm" len="sm"/>
            <a:tailEnd type="none" w="sm" len="sm"/>
          </a:ln>
        </p:spPr>
        <p:txBody>
          <a:bodyPr>
            <a:spAutoFit/>
          </a:bodyPr>
          <a:lstStyle/>
          <a:p>
            <a:pPr>
              <a:spcBef>
                <a:spcPct val="50000"/>
              </a:spcBef>
            </a:pPr>
            <a:r>
              <a:rPr lang="en-US" sz="1600" b="1">
                <a:solidFill>
                  <a:srgbClr val="292929"/>
                </a:solidFill>
              </a:rPr>
              <a:t>140</a:t>
            </a:r>
          </a:p>
        </p:txBody>
      </p:sp>
      <p:sp>
        <p:nvSpPr>
          <p:cNvPr id="80929" name="Text Box 41"/>
          <p:cNvSpPr txBox="1">
            <a:spLocks noChangeArrowheads="1"/>
          </p:cNvSpPr>
          <p:nvPr/>
        </p:nvSpPr>
        <p:spPr bwMode="auto">
          <a:xfrm>
            <a:off x="3494088" y="4249738"/>
            <a:ext cx="647700" cy="336550"/>
          </a:xfrm>
          <a:prstGeom prst="rect">
            <a:avLst/>
          </a:prstGeom>
          <a:noFill/>
          <a:ln w="12700">
            <a:noFill/>
            <a:miter lim="800000"/>
            <a:headEnd type="none" w="sm" len="sm"/>
            <a:tailEnd type="none" w="sm" len="sm"/>
          </a:ln>
        </p:spPr>
        <p:txBody>
          <a:bodyPr>
            <a:spAutoFit/>
          </a:bodyPr>
          <a:lstStyle/>
          <a:p>
            <a:pPr>
              <a:spcBef>
                <a:spcPct val="50000"/>
              </a:spcBef>
            </a:pPr>
            <a:r>
              <a:rPr lang="en-US" sz="1600" b="1">
                <a:solidFill>
                  <a:srgbClr val="292929"/>
                </a:solidFill>
              </a:rPr>
              <a:t>141</a:t>
            </a:r>
          </a:p>
        </p:txBody>
      </p:sp>
      <p:sp>
        <p:nvSpPr>
          <p:cNvPr id="80930" name="Rectangle 11"/>
          <p:cNvSpPr>
            <a:spLocks noChangeArrowheads="1"/>
          </p:cNvSpPr>
          <p:nvPr/>
        </p:nvSpPr>
        <p:spPr bwMode="auto">
          <a:xfrm>
            <a:off x="6577013" y="2474913"/>
            <a:ext cx="1728787" cy="460375"/>
          </a:xfrm>
          <a:prstGeom prst="rect">
            <a:avLst/>
          </a:prstGeom>
          <a:noFill/>
          <a:ln w="12700">
            <a:noFill/>
            <a:miter lim="800000"/>
            <a:headEnd/>
            <a:tailEnd/>
          </a:ln>
        </p:spPr>
        <p:txBody>
          <a:bodyPr lIns="90488" tIns="44450" rIns="90488" bIns="44450" anchor="ctr" anchorCtr="1">
            <a:spAutoFit/>
          </a:bodyPr>
          <a:lstStyle/>
          <a:p>
            <a:pPr algn="ctr"/>
            <a:r>
              <a:rPr lang="en-US" b="1"/>
              <a:t>BZ OML</a:t>
            </a:r>
          </a:p>
        </p:txBody>
      </p:sp>
      <p:grpSp>
        <p:nvGrpSpPr>
          <p:cNvPr id="2" name="Group 103"/>
          <p:cNvGrpSpPr>
            <a:grpSpLocks/>
          </p:cNvGrpSpPr>
          <p:nvPr/>
        </p:nvGrpSpPr>
        <p:grpSpPr bwMode="auto">
          <a:xfrm>
            <a:off x="6796088" y="2932113"/>
            <a:ext cx="1255712" cy="877887"/>
            <a:chOff x="3586" y="1625"/>
            <a:chExt cx="791" cy="535"/>
          </a:xfrm>
        </p:grpSpPr>
        <p:sp>
          <p:nvSpPr>
            <p:cNvPr id="80944" name="Line 81"/>
            <p:cNvSpPr>
              <a:spLocks noChangeShapeType="1"/>
            </p:cNvSpPr>
            <p:nvPr/>
          </p:nvSpPr>
          <p:spPr bwMode="auto">
            <a:xfrm>
              <a:off x="3617" y="1770"/>
              <a:ext cx="738" cy="0"/>
            </a:xfrm>
            <a:prstGeom prst="line">
              <a:avLst/>
            </a:prstGeom>
            <a:noFill/>
            <a:ln w="9525">
              <a:solidFill>
                <a:schemeClr val="tx2"/>
              </a:solidFill>
              <a:round/>
              <a:headEnd/>
              <a:tailEnd/>
            </a:ln>
          </p:spPr>
          <p:txBody>
            <a:bodyPr wrap="none" anchor="ctr"/>
            <a:lstStyle/>
            <a:p>
              <a:endParaRPr lang="en-US"/>
            </a:p>
          </p:txBody>
        </p:sp>
        <p:sp>
          <p:nvSpPr>
            <p:cNvPr id="80945" name="Line 82"/>
            <p:cNvSpPr>
              <a:spLocks noChangeShapeType="1"/>
            </p:cNvSpPr>
            <p:nvPr/>
          </p:nvSpPr>
          <p:spPr bwMode="auto">
            <a:xfrm>
              <a:off x="3636" y="2033"/>
              <a:ext cx="669" cy="0"/>
            </a:xfrm>
            <a:prstGeom prst="line">
              <a:avLst/>
            </a:prstGeom>
            <a:noFill/>
            <a:ln w="9525">
              <a:solidFill>
                <a:schemeClr val="tx2"/>
              </a:solidFill>
              <a:round/>
              <a:headEnd/>
              <a:tailEnd/>
            </a:ln>
          </p:spPr>
          <p:txBody>
            <a:bodyPr wrap="none" anchor="ctr"/>
            <a:lstStyle/>
            <a:p>
              <a:endParaRPr lang="en-US"/>
            </a:p>
          </p:txBody>
        </p:sp>
        <p:sp>
          <p:nvSpPr>
            <p:cNvPr id="80946" name="Line 83"/>
            <p:cNvSpPr>
              <a:spLocks noChangeShapeType="1"/>
            </p:cNvSpPr>
            <p:nvPr/>
          </p:nvSpPr>
          <p:spPr bwMode="auto">
            <a:xfrm>
              <a:off x="3628" y="1906"/>
              <a:ext cx="716" cy="0"/>
            </a:xfrm>
            <a:prstGeom prst="line">
              <a:avLst/>
            </a:prstGeom>
            <a:noFill/>
            <a:ln w="9525">
              <a:solidFill>
                <a:schemeClr val="tx2"/>
              </a:solidFill>
              <a:round/>
              <a:headEnd/>
              <a:tailEnd/>
            </a:ln>
          </p:spPr>
          <p:txBody>
            <a:bodyPr wrap="none" anchor="ctr"/>
            <a:lstStyle/>
            <a:p>
              <a:endParaRPr lang="en-US"/>
            </a:p>
          </p:txBody>
        </p:sp>
        <p:sp>
          <p:nvSpPr>
            <p:cNvPr id="80947" name="Freeform 84"/>
            <p:cNvSpPr>
              <a:spLocks/>
            </p:cNvSpPr>
            <p:nvPr/>
          </p:nvSpPr>
          <p:spPr bwMode="auto">
            <a:xfrm>
              <a:off x="3586" y="1627"/>
              <a:ext cx="791" cy="415"/>
            </a:xfrm>
            <a:custGeom>
              <a:avLst/>
              <a:gdLst>
                <a:gd name="T0" fmla="*/ 2 w 743"/>
                <a:gd name="T1" fmla="*/ 0 h 535"/>
                <a:gd name="T2" fmla="*/ 4567 w 743"/>
                <a:gd name="T3" fmla="*/ 2 h 535"/>
                <a:gd name="T4" fmla="*/ 4285 w 743"/>
                <a:gd name="T5" fmla="*/ 2 h 535"/>
                <a:gd name="T6" fmla="*/ 341 w 743"/>
                <a:gd name="T7" fmla="*/ 2 h 535"/>
                <a:gd name="T8" fmla="*/ 0 w 743"/>
                <a:gd name="T9" fmla="*/ 1 h 535"/>
                <a:gd name="T10" fmla="*/ 0 60000 65536"/>
                <a:gd name="T11" fmla="*/ 0 60000 65536"/>
                <a:gd name="T12" fmla="*/ 0 60000 65536"/>
                <a:gd name="T13" fmla="*/ 0 60000 65536"/>
                <a:gd name="T14" fmla="*/ 0 60000 65536"/>
                <a:gd name="T15" fmla="*/ 0 w 743"/>
                <a:gd name="T16" fmla="*/ 0 h 535"/>
                <a:gd name="T17" fmla="*/ 743 w 743"/>
                <a:gd name="T18" fmla="*/ 535 h 535"/>
              </a:gdLst>
              <a:ahLst/>
              <a:cxnLst>
                <a:cxn ang="T10">
                  <a:pos x="T0" y="T1"/>
                </a:cxn>
                <a:cxn ang="T11">
                  <a:pos x="T2" y="T3"/>
                </a:cxn>
                <a:cxn ang="T12">
                  <a:pos x="T4" y="T5"/>
                </a:cxn>
                <a:cxn ang="T13">
                  <a:pos x="T6" y="T7"/>
                </a:cxn>
                <a:cxn ang="T14">
                  <a:pos x="T8" y="T9"/>
                </a:cxn>
              </a:cxnLst>
              <a:rect l="T15" t="T16" r="T17" b="T18"/>
              <a:pathLst>
                <a:path w="743" h="535">
                  <a:moveTo>
                    <a:pt x="2" y="0"/>
                  </a:moveTo>
                  <a:lnTo>
                    <a:pt x="743" y="4"/>
                  </a:lnTo>
                  <a:lnTo>
                    <a:pt x="697" y="535"/>
                  </a:lnTo>
                  <a:lnTo>
                    <a:pt x="55" y="535"/>
                  </a:lnTo>
                  <a:lnTo>
                    <a:pt x="0" y="1"/>
                  </a:lnTo>
                </a:path>
              </a:pathLst>
            </a:custGeom>
            <a:solidFill>
              <a:srgbClr val="FFFF00"/>
            </a:solidFill>
            <a:ln w="38100">
              <a:solidFill>
                <a:schemeClr val="tx1"/>
              </a:solidFill>
              <a:round/>
              <a:headEnd type="none" w="sm" len="sm"/>
              <a:tailEnd type="none" w="sm" len="sm"/>
            </a:ln>
          </p:spPr>
          <p:txBody>
            <a:bodyPr/>
            <a:lstStyle/>
            <a:p>
              <a:endParaRPr lang="en-US"/>
            </a:p>
          </p:txBody>
        </p:sp>
        <p:sp>
          <p:nvSpPr>
            <p:cNvPr id="80948" name="Line 85"/>
            <p:cNvSpPr>
              <a:spLocks noChangeShapeType="1"/>
            </p:cNvSpPr>
            <p:nvPr/>
          </p:nvSpPr>
          <p:spPr bwMode="auto">
            <a:xfrm>
              <a:off x="3623" y="1773"/>
              <a:ext cx="711" cy="0"/>
            </a:xfrm>
            <a:prstGeom prst="line">
              <a:avLst/>
            </a:prstGeom>
            <a:noFill/>
            <a:ln w="9525">
              <a:solidFill>
                <a:schemeClr val="tx2"/>
              </a:solidFill>
              <a:round/>
              <a:headEnd/>
              <a:tailEnd/>
            </a:ln>
          </p:spPr>
          <p:txBody>
            <a:bodyPr wrap="none" anchor="ctr"/>
            <a:lstStyle/>
            <a:p>
              <a:endParaRPr lang="en-US"/>
            </a:p>
          </p:txBody>
        </p:sp>
        <p:sp>
          <p:nvSpPr>
            <p:cNvPr id="80949" name="Line 87"/>
            <p:cNvSpPr>
              <a:spLocks noChangeShapeType="1"/>
            </p:cNvSpPr>
            <p:nvPr/>
          </p:nvSpPr>
          <p:spPr bwMode="auto">
            <a:xfrm>
              <a:off x="3634" y="1888"/>
              <a:ext cx="716" cy="0"/>
            </a:xfrm>
            <a:prstGeom prst="line">
              <a:avLst/>
            </a:prstGeom>
            <a:noFill/>
            <a:ln w="9525">
              <a:solidFill>
                <a:schemeClr val="tx2"/>
              </a:solidFill>
              <a:round/>
              <a:headEnd/>
              <a:tailEnd/>
            </a:ln>
          </p:spPr>
          <p:txBody>
            <a:bodyPr wrap="none" anchor="ctr"/>
            <a:lstStyle/>
            <a:p>
              <a:endParaRPr lang="en-US"/>
            </a:p>
          </p:txBody>
        </p:sp>
        <p:sp>
          <p:nvSpPr>
            <p:cNvPr id="80950" name="Text Box 88"/>
            <p:cNvSpPr txBox="1">
              <a:spLocks noChangeArrowheads="1"/>
            </p:cNvSpPr>
            <p:nvPr/>
          </p:nvSpPr>
          <p:spPr bwMode="auto">
            <a:xfrm>
              <a:off x="3858" y="1625"/>
              <a:ext cx="252" cy="535"/>
            </a:xfrm>
            <a:prstGeom prst="rect">
              <a:avLst/>
            </a:prstGeom>
            <a:noFill/>
            <a:ln w="12700">
              <a:noFill/>
              <a:miter lim="800000"/>
              <a:headEnd type="none" w="sm" len="sm"/>
              <a:tailEnd type="none" w="sm" len="sm"/>
            </a:ln>
          </p:spPr>
          <p:txBody>
            <a:bodyPr wrap="none">
              <a:spAutoFit/>
            </a:bodyPr>
            <a:lstStyle/>
            <a:p>
              <a:pPr algn="ctr">
                <a:lnSpc>
                  <a:spcPct val="85000"/>
                </a:lnSpc>
              </a:pPr>
              <a:r>
                <a:rPr lang="en-US" sz="1500" b="1">
                  <a:solidFill>
                    <a:srgbClr val="292929"/>
                  </a:solidFill>
                </a:rPr>
                <a:t>1</a:t>
              </a:r>
            </a:p>
            <a:p>
              <a:pPr algn="ctr">
                <a:lnSpc>
                  <a:spcPct val="85000"/>
                </a:lnSpc>
              </a:pPr>
              <a:endParaRPr lang="en-US" sz="1500" b="1">
                <a:solidFill>
                  <a:srgbClr val="292929"/>
                </a:solidFill>
              </a:endParaRPr>
            </a:p>
            <a:p>
              <a:pPr algn="ctr">
                <a:lnSpc>
                  <a:spcPct val="85000"/>
                </a:lnSpc>
              </a:pPr>
              <a:r>
                <a:rPr lang="en-US" sz="1500" b="1">
                  <a:solidFill>
                    <a:srgbClr val="292929"/>
                  </a:solidFill>
                </a:rPr>
                <a:t>15</a:t>
              </a:r>
            </a:p>
            <a:p>
              <a:pPr algn="ctr">
                <a:lnSpc>
                  <a:spcPct val="85000"/>
                </a:lnSpc>
              </a:pPr>
              <a:endParaRPr lang="en-US" sz="1500" b="1">
                <a:solidFill>
                  <a:srgbClr val="292929"/>
                </a:solidFill>
              </a:endParaRPr>
            </a:p>
          </p:txBody>
        </p:sp>
      </p:grpSp>
      <p:sp>
        <p:nvSpPr>
          <p:cNvPr id="49" name="AutoShape 33"/>
          <p:cNvSpPr>
            <a:spLocks noChangeArrowheads="1"/>
          </p:cNvSpPr>
          <p:nvPr/>
        </p:nvSpPr>
        <p:spPr bwMode="auto">
          <a:xfrm rot="21271672">
            <a:off x="4292600" y="3424238"/>
            <a:ext cx="2492375" cy="360362"/>
          </a:xfrm>
          <a:prstGeom prst="leftRightArrow">
            <a:avLst>
              <a:gd name="adj1" fmla="val 50000"/>
              <a:gd name="adj2" fmla="val 139383"/>
            </a:avLst>
          </a:prstGeom>
          <a:gradFill rotWithShape="1">
            <a:gsLst>
              <a:gs pos="0">
                <a:srgbClr val="CC0000"/>
              </a:gs>
              <a:gs pos="50000">
                <a:srgbClr val="FFFF00"/>
              </a:gs>
              <a:gs pos="100000">
                <a:srgbClr val="CC0000"/>
              </a:gs>
            </a:gsLst>
            <a:lin ang="0" scaled="1"/>
          </a:gradFill>
          <a:ln w="12700">
            <a:solidFill>
              <a:schemeClr val="tx1"/>
            </a:solidFill>
            <a:miter lim="800000"/>
            <a:headEnd type="none" w="sm" len="sm"/>
            <a:tailEnd type="none" w="sm" len="sm"/>
          </a:ln>
          <a:effectLst>
            <a:outerShdw dist="71842" dir="2700000" algn="ctr" rotWithShape="0">
              <a:schemeClr val="tx2">
                <a:alpha val="50000"/>
              </a:schemeClr>
            </a:outerShdw>
          </a:effectLst>
        </p:spPr>
        <p:txBody>
          <a:bodyPr wrap="none" anchor="ctr"/>
          <a:lstStyle/>
          <a:p>
            <a:pPr>
              <a:defRPr/>
            </a:pPr>
            <a:endParaRPr lang="en-US" dirty="0">
              <a:solidFill>
                <a:srgbClr val="000000"/>
              </a:solidFill>
              <a:latin typeface="Arial" pitchFamily="34" charset="0"/>
              <a:cs typeface="Arial" pitchFamily="34" charset="0"/>
            </a:endParaRPr>
          </a:p>
        </p:txBody>
      </p:sp>
      <p:sp>
        <p:nvSpPr>
          <p:cNvPr id="80933" name="Text Box 40"/>
          <p:cNvSpPr txBox="1">
            <a:spLocks noChangeArrowheads="1"/>
          </p:cNvSpPr>
          <p:nvPr/>
        </p:nvSpPr>
        <p:spPr bwMode="auto">
          <a:xfrm>
            <a:off x="3467100" y="3689350"/>
            <a:ext cx="647700" cy="336550"/>
          </a:xfrm>
          <a:prstGeom prst="rect">
            <a:avLst/>
          </a:prstGeom>
          <a:noFill/>
          <a:ln w="12700">
            <a:noFill/>
            <a:miter lim="800000"/>
            <a:headEnd type="none" w="sm" len="sm"/>
            <a:tailEnd type="none" w="sm" len="sm"/>
          </a:ln>
        </p:spPr>
        <p:txBody>
          <a:bodyPr>
            <a:spAutoFit/>
          </a:bodyPr>
          <a:lstStyle/>
          <a:p>
            <a:pPr>
              <a:spcBef>
                <a:spcPct val="50000"/>
              </a:spcBef>
            </a:pPr>
            <a:r>
              <a:rPr lang="en-US" sz="1600" b="1">
                <a:solidFill>
                  <a:srgbClr val="292929"/>
                </a:solidFill>
              </a:rPr>
              <a:t>126</a:t>
            </a:r>
          </a:p>
        </p:txBody>
      </p:sp>
      <p:grpSp>
        <p:nvGrpSpPr>
          <p:cNvPr id="3" name="Group 103"/>
          <p:cNvGrpSpPr>
            <a:grpSpLocks/>
          </p:cNvGrpSpPr>
          <p:nvPr/>
        </p:nvGrpSpPr>
        <p:grpSpPr bwMode="auto">
          <a:xfrm>
            <a:off x="3213100" y="3571875"/>
            <a:ext cx="1019175" cy="877888"/>
            <a:chOff x="3586" y="1625"/>
            <a:chExt cx="791" cy="560"/>
          </a:xfrm>
        </p:grpSpPr>
        <p:sp>
          <p:nvSpPr>
            <p:cNvPr id="80937" name="Line 81"/>
            <p:cNvSpPr>
              <a:spLocks noChangeShapeType="1"/>
            </p:cNvSpPr>
            <p:nvPr/>
          </p:nvSpPr>
          <p:spPr bwMode="auto">
            <a:xfrm>
              <a:off x="3617" y="1770"/>
              <a:ext cx="738" cy="0"/>
            </a:xfrm>
            <a:prstGeom prst="line">
              <a:avLst/>
            </a:prstGeom>
            <a:noFill/>
            <a:ln w="9525">
              <a:solidFill>
                <a:schemeClr val="tx2"/>
              </a:solidFill>
              <a:round/>
              <a:headEnd/>
              <a:tailEnd/>
            </a:ln>
          </p:spPr>
          <p:txBody>
            <a:bodyPr wrap="none" anchor="ctr"/>
            <a:lstStyle/>
            <a:p>
              <a:endParaRPr lang="en-US"/>
            </a:p>
          </p:txBody>
        </p:sp>
        <p:sp>
          <p:nvSpPr>
            <p:cNvPr id="80938" name="Line 82"/>
            <p:cNvSpPr>
              <a:spLocks noChangeShapeType="1"/>
            </p:cNvSpPr>
            <p:nvPr/>
          </p:nvSpPr>
          <p:spPr bwMode="auto">
            <a:xfrm>
              <a:off x="3636" y="2033"/>
              <a:ext cx="669" cy="0"/>
            </a:xfrm>
            <a:prstGeom prst="line">
              <a:avLst/>
            </a:prstGeom>
            <a:noFill/>
            <a:ln w="9525">
              <a:solidFill>
                <a:schemeClr val="tx2"/>
              </a:solidFill>
              <a:round/>
              <a:headEnd/>
              <a:tailEnd/>
            </a:ln>
          </p:spPr>
          <p:txBody>
            <a:bodyPr wrap="none" anchor="ctr"/>
            <a:lstStyle/>
            <a:p>
              <a:endParaRPr lang="en-US"/>
            </a:p>
          </p:txBody>
        </p:sp>
        <p:sp>
          <p:nvSpPr>
            <p:cNvPr id="80939" name="Line 83"/>
            <p:cNvSpPr>
              <a:spLocks noChangeShapeType="1"/>
            </p:cNvSpPr>
            <p:nvPr/>
          </p:nvSpPr>
          <p:spPr bwMode="auto">
            <a:xfrm>
              <a:off x="3628" y="1906"/>
              <a:ext cx="716" cy="0"/>
            </a:xfrm>
            <a:prstGeom prst="line">
              <a:avLst/>
            </a:prstGeom>
            <a:noFill/>
            <a:ln w="9525">
              <a:solidFill>
                <a:schemeClr val="tx2"/>
              </a:solidFill>
              <a:round/>
              <a:headEnd/>
              <a:tailEnd/>
            </a:ln>
          </p:spPr>
          <p:txBody>
            <a:bodyPr wrap="none" anchor="ctr"/>
            <a:lstStyle/>
            <a:p>
              <a:endParaRPr lang="en-US"/>
            </a:p>
          </p:txBody>
        </p:sp>
        <p:sp>
          <p:nvSpPr>
            <p:cNvPr id="80940" name="Freeform 84"/>
            <p:cNvSpPr>
              <a:spLocks/>
            </p:cNvSpPr>
            <p:nvPr/>
          </p:nvSpPr>
          <p:spPr bwMode="auto">
            <a:xfrm>
              <a:off x="3586" y="1627"/>
              <a:ext cx="791" cy="415"/>
            </a:xfrm>
            <a:custGeom>
              <a:avLst/>
              <a:gdLst>
                <a:gd name="T0" fmla="*/ 2 w 743"/>
                <a:gd name="T1" fmla="*/ 0 h 535"/>
                <a:gd name="T2" fmla="*/ 4567 w 743"/>
                <a:gd name="T3" fmla="*/ 2 h 535"/>
                <a:gd name="T4" fmla="*/ 4285 w 743"/>
                <a:gd name="T5" fmla="*/ 2 h 535"/>
                <a:gd name="T6" fmla="*/ 341 w 743"/>
                <a:gd name="T7" fmla="*/ 2 h 535"/>
                <a:gd name="T8" fmla="*/ 0 w 743"/>
                <a:gd name="T9" fmla="*/ 1 h 535"/>
                <a:gd name="T10" fmla="*/ 0 60000 65536"/>
                <a:gd name="T11" fmla="*/ 0 60000 65536"/>
                <a:gd name="T12" fmla="*/ 0 60000 65536"/>
                <a:gd name="T13" fmla="*/ 0 60000 65536"/>
                <a:gd name="T14" fmla="*/ 0 60000 65536"/>
                <a:gd name="T15" fmla="*/ 0 w 743"/>
                <a:gd name="T16" fmla="*/ 0 h 535"/>
                <a:gd name="T17" fmla="*/ 743 w 743"/>
                <a:gd name="T18" fmla="*/ 535 h 535"/>
              </a:gdLst>
              <a:ahLst/>
              <a:cxnLst>
                <a:cxn ang="T10">
                  <a:pos x="T0" y="T1"/>
                </a:cxn>
                <a:cxn ang="T11">
                  <a:pos x="T2" y="T3"/>
                </a:cxn>
                <a:cxn ang="T12">
                  <a:pos x="T4" y="T5"/>
                </a:cxn>
                <a:cxn ang="T13">
                  <a:pos x="T6" y="T7"/>
                </a:cxn>
                <a:cxn ang="T14">
                  <a:pos x="T8" y="T9"/>
                </a:cxn>
              </a:cxnLst>
              <a:rect l="T15" t="T16" r="T17" b="T18"/>
              <a:pathLst>
                <a:path w="743" h="535">
                  <a:moveTo>
                    <a:pt x="2" y="0"/>
                  </a:moveTo>
                  <a:lnTo>
                    <a:pt x="743" y="4"/>
                  </a:lnTo>
                  <a:lnTo>
                    <a:pt x="697" y="535"/>
                  </a:lnTo>
                  <a:lnTo>
                    <a:pt x="55" y="535"/>
                  </a:lnTo>
                  <a:lnTo>
                    <a:pt x="0" y="1"/>
                  </a:lnTo>
                </a:path>
              </a:pathLst>
            </a:custGeom>
            <a:solidFill>
              <a:srgbClr val="FFFF00"/>
            </a:solidFill>
            <a:ln w="38100">
              <a:solidFill>
                <a:schemeClr val="tx1"/>
              </a:solidFill>
              <a:round/>
              <a:headEnd type="none" w="sm" len="sm"/>
              <a:tailEnd type="none" w="sm" len="sm"/>
            </a:ln>
          </p:spPr>
          <p:txBody>
            <a:bodyPr/>
            <a:lstStyle/>
            <a:p>
              <a:endParaRPr lang="en-US"/>
            </a:p>
          </p:txBody>
        </p:sp>
        <p:sp>
          <p:nvSpPr>
            <p:cNvPr id="80941" name="Line 85"/>
            <p:cNvSpPr>
              <a:spLocks noChangeShapeType="1"/>
            </p:cNvSpPr>
            <p:nvPr/>
          </p:nvSpPr>
          <p:spPr bwMode="auto">
            <a:xfrm>
              <a:off x="3623" y="1773"/>
              <a:ext cx="711" cy="0"/>
            </a:xfrm>
            <a:prstGeom prst="line">
              <a:avLst/>
            </a:prstGeom>
            <a:noFill/>
            <a:ln w="9525">
              <a:solidFill>
                <a:schemeClr val="tx2"/>
              </a:solidFill>
              <a:round/>
              <a:headEnd/>
              <a:tailEnd/>
            </a:ln>
          </p:spPr>
          <p:txBody>
            <a:bodyPr wrap="none" anchor="ctr"/>
            <a:lstStyle/>
            <a:p>
              <a:endParaRPr lang="en-US"/>
            </a:p>
          </p:txBody>
        </p:sp>
        <p:sp>
          <p:nvSpPr>
            <p:cNvPr id="80942" name="Line 87"/>
            <p:cNvSpPr>
              <a:spLocks noChangeShapeType="1"/>
            </p:cNvSpPr>
            <p:nvPr/>
          </p:nvSpPr>
          <p:spPr bwMode="auto">
            <a:xfrm>
              <a:off x="3634" y="1888"/>
              <a:ext cx="716" cy="0"/>
            </a:xfrm>
            <a:prstGeom prst="line">
              <a:avLst/>
            </a:prstGeom>
            <a:noFill/>
            <a:ln w="9525">
              <a:solidFill>
                <a:schemeClr val="tx2"/>
              </a:solidFill>
              <a:round/>
              <a:headEnd/>
              <a:tailEnd/>
            </a:ln>
          </p:spPr>
          <p:txBody>
            <a:bodyPr wrap="none" anchor="ctr"/>
            <a:lstStyle/>
            <a:p>
              <a:endParaRPr lang="en-US"/>
            </a:p>
          </p:txBody>
        </p:sp>
        <p:sp>
          <p:nvSpPr>
            <p:cNvPr id="80943" name="Text Box 88"/>
            <p:cNvSpPr txBox="1">
              <a:spLocks noChangeArrowheads="1"/>
            </p:cNvSpPr>
            <p:nvPr/>
          </p:nvSpPr>
          <p:spPr bwMode="auto">
            <a:xfrm>
              <a:off x="3787" y="1625"/>
              <a:ext cx="393" cy="560"/>
            </a:xfrm>
            <a:prstGeom prst="rect">
              <a:avLst/>
            </a:prstGeom>
            <a:noFill/>
            <a:ln w="12700">
              <a:noFill/>
              <a:miter lim="800000"/>
              <a:headEnd type="none" w="sm" len="sm"/>
              <a:tailEnd type="none" w="sm" len="sm"/>
            </a:ln>
          </p:spPr>
          <p:txBody>
            <a:bodyPr wrap="none">
              <a:spAutoFit/>
            </a:bodyPr>
            <a:lstStyle/>
            <a:p>
              <a:pPr algn="ctr">
                <a:lnSpc>
                  <a:spcPct val="85000"/>
                </a:lnSpc>
              </a:pPr>
              <a:r>
                <a:rPr lang="en-US" sz="1500" b="1">
                  <a:solidFill>
                    <a:srgbClr val="292929"/>
                  </a:solidFill>
                </a:rPr>
                <a:t>126</a:t>
              </a:r>
            </a:p>
            <a:p>
              <a:pPr algn="ctr">
                <a:lnSpc>
                  <a:spcPct val="85000"/>
                </a:lnSpc>
              </a:pPr>
              <a:endParaRPr lang="en-US" sz="1500" b="1">
                <a:solidFill>
                  <a:srgbClr val="292929"/>
                </a:solidFill>
              </a:endParaRPr>
            </a:p>
            <a:p>
              <a:pPr algn="ctr">
                <a:lnSpc>
                  <a:spcPct val="85000"/>
                </a:lnSpc>
              </a:pPr>
              <a:r>
                <a:rPr lang="en-US" sz="1500" b="1">
                  <a:solidFill>
                    <a:srgbClr val="292929"/>
                  </a:solidFill>
                </a:rPr>
                <a:t>140</a:t>
              </a:r>
            </a:p>
            <a:p>
              <a:pPr algn="ctr">
                <a:lnSpc>
                  <a:spcPct val="85000"/>
                </a:lnSpc>
              </a:pPr>
              <a:endParaRPr lang="en-US" sz="1500" b="1">
                <a:solidFill>
                  <a:srgbClr val="292929"/>
                </a:solidFill>
              </a:endParaRPr>
            </a:p>
          </p:txBody>
        </p:sp>
      </p:grpSp>
      <p:sp>
        <p:nvSpPr>
          <p:cNvPr id="80935" name="TextBox 58"/>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III</a:t>
            </a:r>
          </a:p>
          <a:p>
            <a:pPr algn="ctr"/>
            <a:r>
              <a:rPr lang="en-US" sz="2900" b="1" dirty="0"/>
              <a:t>IDENTIFY BEST QUALIFIED OFFICERS</a:t>
            </a:r>
          </a:p>
        </p:txBody>
      </p:sp>
      <p:sp>
        <p:nvSpPr>
          <p:cNvPr id="80936" name="Rectangle 27"/>
          <p:cNvSpPr>
            <a:spLocks noChangeArrowheads="1"/>
          </p:cNvSpPr>
          <p:nvPr/>
        </p:nvSpPr>
        <p:spPr bwMode="auto">
          <a:xfrm>
            <a:off x="769938" y="4989513"/>
            <a:ext cx="2895600" cy="1751012"/>
          </a:xfrm>
          <a:prstGeom prst="rect">
            <a:avLst/>
          </a:prstGeom>
          <a:noFill/>
          <a:ln w="12700">
            <a:noFill/>
            <a:miter lim="800000"/>
            <a:headEnd/>
            <a:tailEnd/>
          </a:ln>
        </p:spPr>
        <p:txBody>
          <a:bodyPr lIns="90488" tIns="44450" rIns="90488" bIns="44450">
            <a:spAutoFit/>
          </a:bodyPr>
          <a:lstStyle/>
          <a:p>
            <a:pPr algn="ctr">
              <a:lnSpc>
                <a:spcPct val="90000"/>
              </a:lnSpc>
            </a:pPr>
            <a:r>
              <a:rPr lang="en-US" b="1">
                <a:solidFill>
                  <a:srgbClr val="00B050"/>
                </a:solidFill>
              </a:rPr>
              <a:t>Fully </a:t>
            </a:r>
          </a:p>
          <a:p>
            <a:pPr algn="ctr">
              <a:lnSpc>
                <a:spcPct val="90000"/>
              </a:lnSpc>
            </a:pPr>
            <a:r>
              <a:rPr lang="en-US" b="1">
                <a:solidFill>
                  <a:srgbClr val="00B050"/>
                </a:solidFill>
              </a:rPr>
              <a:t>Qualified</a:t>
            </a:r>
          </a:p>
          <a:p>
            <a:pPr algn="ctr">
              <a:lnSpc>
                <a:spcPct val="90000"/>
              </a:lnSpc>
            </a:pPr>
            <a:endParaRPr lang="en-US" b="1">
              <a:solidFill>
                <a:srgbClr val="000000"/>
              </a:solidFill>
            </a:endParaRPr>
          </a:p>
          <a:p>
            <a:pPr algn="ctr">
              <a:lnSpc>
                <a:spcPct val="90000"/>
              </a:lnSpc>
            </a:pPr>
            <a:r>
              <a:rPr lang="en-US" b="1">
                <a:solidFill>
                  <a:srgbClr val="FF0000"/>
                </a:solidFill>
              </a:rPr>
              <a:t>Not Fully</a:t>
            </a:r>
          </a:p>
          <a:p>
            <a:pPr algn="ctr">
              <a:lnSpc>
                <a:spcPct val="90000"/>
              </a:lnSpc>
            </a:pPr>
            <a:r>
              <a:rPr lang="en-US" b="1">
                <a:solidFill>
                  <a:srgbClr val="FF0000"/>
                </a:solidFill>
              </a:rPr>
              <a:t>Qualified</a:t>
            </a:r>
          </a:p>
        </p:txBody>
      </p:sp>
    </p:spTree>
    <p:extLst>
      <p:ext uri="{BB962C8B-B14F-4D97-AF65-F5344CB8AC3E}">
        <p14:creationId xmlns:p14="http://schemas.microsoft.com/office/powerpoint/2010/main" val="826629059"/>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11"/>
          <p:cNvSpPr>
            <a:spLocks noChangeArrowheads="1"/>
          </p:cNvSpPr>
          <p:nvPr/>
        </p:nvSpPr>
        <p:spPr bwMode="auto">
          <a:xfrm>
            <a:off x="1035050" y="1219200"/>
            <a:ext cx="3429000"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I/AZ Comparison Files</a:t>
            </a:r>
            <a:endParaRPr lang="en-US" b="1">
              <a:solidFill>
                <a:srgbClr val="FFFFFF"/>
              </a:solidFill>
            </a:endParaRPr>
          </a:p>
        </p:txBody>
      </p:sp>
      <p:sp>
        <p:nvSpPr>
          <p:cNvPr id="81923" name="Rectangle 12"/>
          <p:cNvSpPr>
            <a:spLocks noChangeArrowheads="1"/>
          </p:cNvSpPr>
          <p:nvPr/>
        </p:nvSpPr>
        <p:spPr bwMode="auto">
          <a:xfrm>
            <a:off x="4783138" y="1219200"/>
            <a:ext cx="3259137"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BZ Comparison Files</a:t>
            </a:r>
            <a:endParaRPr lang="en-US" b="1">
              <a:solidFill>
                <a:srgbClr val="FFFFFF"/>
              </a:solidFill>
            </a:endParaRPr>
          </a:p>
        </p:txBody>
      </p:sp>
      <p:grpSp>
        <p:nvGrpSpPr>
          <p:cNvPr id="2" name="Group 32"/>
          <p:cNvGrpSpPr>
            <a:grpSpLocks/>
          </p:cNvGrpSpPr>
          <p:nvPr/>
        </p:nvGrpSpPr>
        <p:grpSpPr bwMode="auto">
          <a:xfrm>
            <a:off x="620713" y="6354763"/>
            <a:ext cx="3273425" cy="579437"/>
            <a:chOff x="468313" y="5784850"/>
            <a:chExt cx="3273425" cy="579438"/>
          </a:xfrm>
        </p:grpSpPr>
        <p:sp>
          <p:nvSpPr>
            <p:cNvPr id="81990" name="Rectangle 34"/>
            <p:cNvSpPr>
              <a:spLocks noChangeArrowheads="1"/>
            </p:cNvSpPr>
            <p:nvPr/>
          </p:nvSpPr>
          <p:spPr bwMode="auto">
            <a:xfrm>
              <a:off x="468313" y="5784850"/>
              <a:ext cx="1146175" cy="579438"/>
            </a:xfrm>
            <a:prstGeom prst="rect">
              <a:avLst/>
            </a:prstGeom>
            <a:noFill/>
            <a:ln w="12700">
              <a:noFill/>
              <a:miter lim="800000"/>
              <a:headEnd type="none" w="sm" len="sm"/>
              <a:tailEnd type="none" w="sm" len="sm"/>
            </a:ln>
          </p:spPr>
          <p:txBody>
            <a:bodyPr>
              <a:spAutoFit/>
            </a:bodyPr>
            <a:lstStyle/>
            <a:p>
              <a:pPr algn="ctr" eaLnBrk="0" hangingPunct="0"/>
              <a:r>
                <a:rPr lang="en-US" sz="3200" b="1"/>
                <a:t>TBQ</a:t>
              </a:r>
            </a:p>
          </p:txBody>
        </p:sp>
        <p:sp>
          <p:nvSpPr>
            <p:cNvPr id="726051" name="Line 35"/>
            <p:cNvSpPr>
              <a:spLocks noChangeShapeType="1"/>
            </p:cNvSpPr>
            <p:nvPr/>
          </p:nvSpPr>
          <p:spPr bwMode="auto">
            <a:xfrm>
              <a:off x="1720850" y="6183313"/>
              <a:ext cx="2020888" cy="1588"/>
            </a:xfrm>
            <a:prstGeom prst="line">
              <a:avLst/>
            </a:prstGeom>
            <a:noFill/>
            <a:ln w="50800">
              <a:solidFill>
                <a:srgbClr val="009900"/>
              </a:solidFill>
              <a:prstDash val="dash"/>
              <a:round/>
              <a:headEnd/>
              <a:tailEnd/>
            </a:ln>
            <a:effectLst>
              <a:outerShdw dist="35921" dir="2700000" algn="ctr" rotWithShape="0">
                <a:schemeClr val="tx1"/>
              </a:outerShdw>
            </a:effectLst>
          </p:spPr>
          <p:txBody>
            <a:bodyPr wrap="none" anchor="ctr"/>
            <a:lstStyle/>
            <a:p>
              <a:pPr algn="ctr" eaLnBrk="0" hangingPunct="0">
                <a:lnSpc>
                  <a:spcPct val="70000"/>
                </a:lnSpc>
                <a:spcBef>
                  <a:spcPct val="50000"/>
                </a:spcBef>
                <a:defRPr/>
              </a:pPr>
              <a:endParaRPr lang="en-US" sz="3600" b="1" dirty="0">
                <a:solidFill>
                  <a:srgbClr val="FFFFFF"/>
                </a:solidFill>
                <a:latin typeface="Arial" pitchFamily="34" charset="0"/>
                <a:cs typeface="Arial" pitchFamily="34" charset="0"/>
              </a:endParaRPr>
            </a:p>
          </p:txBody>
        </p:sp>
      </p:grpSp>
      <p:sp>
        <p:nvSpPr>
          <p:cNvPr id="81925" name="TextBox 23"/>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III</a:t>
            </a:r>
          </a:p>
          <a:p>
            <a:pPr algn="ctr"/>
            <a:r>
              <a:rPr lang="en-US" sz="2900" b="1" dirty="0"/>
              <a:t>IDENTIFY BEST QUALIFIED OFFICERS</a:t>
            </a:r>
          </a:p>
        </p:txBody>
      </p:sp>
      <p:grpSp>
        <p:nvGrpSpPr>
          <p:cNvPr id="3" name="Group 61"/>
          <p:cNvGrpSpPr>
            <a:grpSpLocks/>
          </p:cNvGrpSpPr>
          <p:nvPr/>
        </p:nvGrpSpPr>
        <p:grpSpPr bwMode="auto">
          <a:xfrm>
            <a:off x="1720850" y="1657350"/>
            <a:ext cx="2057400" cy="5110163"/>
            <a:chOff x="1790700" y="1657350"/>
            <a:chExt cx="2057400" cy="5109805"/>
          </a:xfrm>
        </p:grpSpPr>
        <p:sp>
          <p:nvSpPr>
            <p:cNvPr id="81974" name="AutoShape 17"/>
            <p:cNvSpPr>
              <a:spLocks noChangeArrowheads="1"/>
            </p:cNvSpPr>
            <p:nvPr/>
          </p:nvSpPr>
          <p:spPr bwMode="auto">
            <a:xfrm>
              <a:off x="1790700"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7FFF00"/>
            </a:solidFill>
            <a:ln w="57150">
              <a:solidFill>
                <a:schemeClr val="tx1"/>
              </a:solidFill>
              <a:miter lim="800000"/>
              <a:headEnd/>
              <a:tailEnd/>
            </a:ln>
          </p:spPr>
          <p:txBody>
            <a:bodyPr wrap="none" anchor="ctr"/>
            <a:lstStyle/>
            <a:p>
              <a:endParaRPr lang="en-US"/>
            </a:p>
          </p:txBody>
        </p:sp>
        <p:sp>
          <p:nvSpPr>
            <p:cNvPr id="81975" name="Text Box 30"/>
            <p:cNvSpPr txBox="1">
              <a:spLocks noChangeArrowheads="1"/>
            </p:cNvSpPr>
            <p:nvPr/>
          </p:nvSpPr>
          <p:spPr bwMode="auto">
            <a:xfrm>
              <a:off x="2171700" y="16573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126</a:t>
              </a:r>
            </a:p>
          </p:txBody>
        </p:sp>
        <p:sp>
          <p:nvSpPr>
            <p:cNvPr id="81976" name="Text Box 30"/>
            <p:cNvSpPr txBox="1">
              <a:spLocks noChangeArrowheads="1"/>
            </p:cNvSpPr>
            <p:nvPr/>
          </p:nvSpPr>
          <p:spPr bwMode="auto">
            <a:xfrm>
              <a:off x="2171700" y="19893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127</a:t>
              </a:r>
            </a:p>
          </p:txBody>
        </p:sp>
        <p:sp>
          <p:nvSpPr>
            <p:cNvPr id="81977" name="Text Box 30"/>
            <p:cNvSpPr txBox="1">
              <a:spLocks noChangeArrowheads="1"/>
            </p:cNvSpPr>
            <p:nvPr/>
          </p:nvSpPr>
          <p:spPr bwMode="auto">
            <a:xfrm>
              <a:off x="2171700" y="23213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128</a:t>
              </a:r>
            </a:p>
          </p:txBody>
        </p:sp>
        <p:sp>
          <p:nvSpPr>
            <p:cNvPr id="81978" name="Text Box 30"/>
            <p:cNvSpPr txBox="1">
              <a:spLocks noChangeArrowheads="1"/>
            </p:cNvSpPr>
            <p:nvPr/>
          </p:nvSpPr>
          <p:spPr bwMode="auto">
            <a:xfrm>
              <a:off x="2171700" y="26533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129</a:t>
              </a:r>
            </a:p>
          </p:txBody>
        </p:sp>
        <p:sp>
          <p:nvSpPr>
            <p:cNvPr id="81979" name="Text Box 30"/>
            <p:cNvSpPr txBox="1">
              <a:spLocks noChangeArrowheads="1"/>
            </p:cNvSpPr>
            <p:nvPr/>
          </p:nvSpPr>
          <p:spPr bwMode="auto">
            <a:xfrm>
              <a:off x="2171700" y="29853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130</a:t>
              </a:r>
            </a:p>
          </p:txBody>
        </p:sp>
        <p:sp>
          <p:nvSpPr>
            <p:cNvPr id="81980" name="Text Box 30"/>
            <p:cNvSpPr txBox="1">
              <a:spLocks noChangeArrowheads="1"/>
            </p:cNvSpPr>
            <p:nvPr/>
          </p:nvSpPr>
          <p:spPr bwMode="auto">
            <a:xfrm>
              <a:off x="2171700" y="331740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131</a:t>
              </a:r>
            </a:p>
          </p:txBody>
        </p:sp>
        <p:sp>
          <p:nvSpPr>
            <p:cNvPr id="81981" name="Text Box 30"/>
            <p:cNvSpPr txBox="1">
              <a:spLocks noChangeArrowheads="1"/>
            </p:cNvSpPr>
            <p:nvPr/>
          </p:nvSpPr>
          <p:spPr bwMode="auto">
            <a:xfrm>
              <a:off x="2171700" y="364941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132</a:t>
              </a:r>
            </a:p>
          </p:txBody>
        </p:sp>
        <p:sp>
          <p:nvSpPr>
            <p:cNvPr id="81982" name="Text Box 30"/>
            <p:cNvSpPr txBox="1">
              <a:spLocks noChangeArrowheads="1"/>
            </p:cNvSpPr>
            <p:nvPr/>
          </p:nvSpPr>
          <p:spPr bwMode="auto">
            <a:xfrm>
              <a:off x="2171700" y="398142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133</a:t>
              </a:r>
            </a:p>
          </p:txBody>
        </p:sp>
        <p:sp>
          <p:nvSpPr>
            <p:cNvPr id="81983" name="Text Box 30"/>
            <p:cNvSpPr txBox="1">
              <a:spLocks noChangeArrowheads="1"/>
            </p:cNvSpPr>
            <p:nvPr/>
          </p:nvSpPr>
          <p:spPr bwMode="auto">
            <a:xfrm>
              <a:off x="2171700" y="431343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134</a:t>
              </a:r>
            </a:p>
          </p:txBody>
        </p:sp>
        <p:sp>
          <p:nvSpPr>
            <p:cNvPr id="81984" name="Text Box 30"/>
            <p:cNvSpPr txBox="1">
              <a:spLocks noChangeArrowheads="1"/>
            </p:cNvSpPr>
            <p:nvPr/>
          </p:nvSpPr>
          <p:spPr bwMode="auto">
            <a:xfrm>
              <a:off x="2171700" y="49774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136</a:t>
              </a:r>
            </a:p>
          </p:txBody>
        </p:sp>
        <p:sp>
          <p:nvSpPr>
            <p:cNvPr id="81985" name="Text Box 30"/>
            <p:cNvSpPr txBox="1">
              <a:spLocks noChangeArrowheads="1"/>
            </p:cNvSpPr>
            <p:nvPr/>
          </p:nvSpPr>
          <p:spPr bwMode="auto">
            <a:xfrm>
              <a:off x="2171700" y="56414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138</a:t>
              </a:r>
            </a:p>
          </p:txBody>
        </p:sp>
        <p:sp>
          <p:nvSpPr>
            <p:cNvPr id="81986" name="Text Box 30"/>
            <p:cNvSpPr txBox="1">
              <a:spLocks noChangeArrowheads="1"/>
            </p:cNvSpPr>
            <p:nvPr/>
          </p:nvSpPr>
          <p:spPr bwMode="auto">
            <a:xfrm>
              <a:off x="2171700" y="63054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140</a:t>
              </a:r>
            </a:p>
          </p:txBody>
        </p:sp>
        <p:sp>
          <p:nvSpPr>
            <p:cNvPr id="81987" name="Text Box 30"/>
            <p:cNvSpPr txBox="1">
              <a:spLocks noChangeArrowheads="1"/>
            </p:cNvSpPr>
            <p:nvPr/>
          </p:nvSpPr>
          <p:spPr bwMode="auto">
            <a:xfrm>
              <a:off x="2171700" y="464544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135</a:t>
              </a:r>
            </a:p>
          </p:txBody>
        </p:sp>
        <p:sp>
          <p:nvSpPr>
            <p:cNvPr id="81988" name="Text Box 30"/>
            <p:cNvSpPr txBox="1">
              <a:spLocks noChangeArrowheads="1"/>
            </p:cNvSpPr>
            <p:nvPr/>
          </p:nvSpPr>
          <p:spPr bwMode="auto">
            <a:xfrm>
              <a:off x="2171700" y="53094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137</a:t>
              </a:r>
            </a:p>
          </p:txBody>
        </p:sp>
        <p:sp>
          <p:nvSpPr>
            <p:cNvPr id="81989" name="Text Box 30"/>
            <p:cNvSpPr txBox="1">
              <a:spLocks noChangeArrowheads="1"/>
            </p:cNvSpPr>
            <p:nvPr/>
          </p:nvSpPr>
          <p:spPr bwMode="auto">
            <a:xfrm>
              <a:off x="2171700" y="59734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139</a:t>
              </a:r>
            </a:p>
          </p:txBody>
        </p:sp>
      </p:grpSp>
      <p:grpSp>
        <p:nvGrpSpPr>
          <p:cNvPr id="4" name="Group 60"/>
          <p:cNvGrpSpPr>
            <a:grpSpLocks/>
          </p:cNvGrpSpPr>
          <p:nvPr/>
        </p:nvGrpSpPr>
        <p:grpSpPr bwMode="auto">
          <a:xfrm>
            <a:off x="5384800" y="1657350"/>
            <a:ext cx="2057400" cy="5110163"/>
            <a:chOff x="5105400" y="1657350"/>
            <a:chExt cx="2057400" cy="5109805"/>
          </a:xfrm>
        </p:grpSpPr>
        <p:sp>
          <p:nvSpPr>
            <p:cNvPr id="81958" name="AutoShape 14"/>
            <p:cNvSpPr>
              <a:spLocks noChangeArrowheads="1"/>
            </p:cNvSpPr>
            <p:nvPr/>
          </p:nvSpPr>
          <p:spPr bwMode="auto">
            <a:xfrm>
              <a:off x="5105400"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00"/>
            </a:solidFill>
            <a:ln w="57150">
              <a:solidFill>
                <a:schemeClr val="tx1"/>
              </a:solidFill>
              <a:miter lim="800000"/>
              <a:headEnd/>
              <a:tailEnd/>
            </a:ln>
          </p:spPr>
          <p:txBody>
            <a:bodyPr wrap="none" anchor="ctr"/>
            <a:lstStyle/>
            <a:p>
              <a:endParaRPr lang="en-US"/>
            </a:p>
          </p:txBody>
        </p:sp>
        <p:sp>
          <p:nvSpPr>
            <p:cNvPr id="81959" name="Text Box 30"/>
            <p:cNvSpPr txBox="1">
              <a:spLocks noChangeArrowheads="1"/>
            </p:cNvSpPr>
            <p:nvPr/>
          </p:nvSpPr>
          <p:spPr bwMode="auto">
            <a:xfrm>
              <a:off x="5486400" y="16573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a:t>
              </a:r>
            </a:p>
          </p:txBody>
        </p:sp>
        <p:sp>
          <p:nvSpPr>
            <p:cNvPr id="81960" name="Text Box 30"/>
            <p:cNvSpPr txBox="1">
              <a:spLocks noChangeArrowheads="1"/>
            </p:cNvSpPr>
            <p:nvPr/>
          </p:nvSpPr>
          <p:spPr bwMode="auto">
            <a:xfrm>
              <a:off x="5486400" y="19893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2</a:t>
              </a:r>
            </a:p>
          </p:txBody>
        </p:sp>
        <p:sp>
          <p:nvSpPr>
            <p:cNvPr id="81961" name="Text Box 30"/>
            <p:cNvSpPr txBox="1">
              <a:spLocks noChangeArrowheads="1"/>
            </p:cNvSpPr>
            <p:nvPr/>
          </p:nvSpPr>
          <p:spPr bwMode="auto">
            <a:xfrm>
              <a:off x="5486400" y="23213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3</a:t>
              </a:r>
            </a:p>
          </p:txBody>
        </p:sp>
        <p:sp>
          <p:nvSpPr>
            <p:cNvPr id="81962" name="Text Box 30"/>
            <p:cNvSpPr txBox="1">
              <a:spLocks noChangeArrowheads="1"/>
            </p:cNvSpPr>
            <p:nvPr/>
          </p:nvSpPr>
          <p:spPr bwMode="auto">
            <a:xfrm>
              <a:off x="5486400" y="26533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4</a:t>
              </a:r>
            </a:p>
          </p:txBody>
        </p:sp>
        <p:sp>
          <p:nvSpPr>
            <p:cNvPr id="81963" name="Text Box 30"/>
            <p:cNvSpPr txBox="1">
              <a:spLocks noChangeArrowheads="1"/>
            </p:cNvSpPr>
            <p:nvPr/>
          </p:nvSpPr>
          <p:spPr bwMode="auto">
            <a:xfrm>
              <a:off x="5486400" y="29853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5</a:t>
              </a:r>
            </a:p>
          </p:txBody>
        </p:sp>
        <p:sp>
          <p:nvSpPr>
            <p:cNvPr id="81964" name="Text Box 30"/>
            <p:cNvSpPr txBox="1">
              <a:spLocks noChangeArrowheads="1"/>
            </p:cNvSpPr>
            <p:nvPr/>
          </p:nvSpPr>
          <p:spPr bwMode="auto">
            <a:xfrm>
              <a:off x="5486400" y="331740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6</a:t>
              </a:r>
            </a:p>
          </p:txBody>
        </p:sp>
        <p:sp>
          <p:nvSpPr>
            <p:cNvPr id="81965" name="Text Box 30"/>
            <p:cNvSpPr txBox="1">
              <a:spLocks noChangeArrowheads="1"/>
            </p:cNvSpPr>
            <p:nvPr/>
          </p:nvSpPr>
          <p:spPr bwMode="auto">
            <a:xfrm>
              <a:off x="5486400" y="364941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7</a:t>
              </a:r>
            </a:p>
          </p:txBody>
        </p:sp>
        <p:sp>
          <p:nvSpPr>
            <p:cNvPr id="81966" name="Text Box 30"/>
            <p:cNvSpPr txBox="1">
              <a:spLocks noChangeArrowheads="1"/>
            </p:cNvSpPr>
            <p:nvPr/>
          </p:nvSpPr>
          <p:spPr bwMode="auto">
            <a:xfrm>
              <a:off x="5486400" y="398142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8</a:t>
              </a:r>
            </a:p>
          </p:txBody>
        </p:sp>
        <p:sp>
          <p:nvSpPr>
            <p:cNvPr id="81967" name="Text Box 30"/>
            <p:cNvSpPr txBox="1">
              <a:spLocks noChangeArrowheads="1"/>
            </p:cNvSpPr>
            <p:nvPr/>
          </p:nvSpPr>
          <p:spPr bwMode="auto">
            <a:xfrm>
              <a:off x="5486400" y="431343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9</a:t>
              </a:r>
            </a:p>
          </p:txBody>
        </p:sp>
        <p:sp>
          <p:nvSpPr>
            <p:cNvPr id="81968" name="Text Box 30"/>
            <p:cNvSpPr txBox="1">
              <a:spLocks noChangeArrowheads="1"/>
            </p:cNvSpPr>
            <p:nvPr/>
          </p:nvSpPr>
          <p:spPr bwMode="auto">
            <a:xfrm>
              <a:off x="5486400" y="49774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11</a:t>
              </a:r>
            </a:p>
          </p:txBody>
        </p:sp>
        <p:sp>
          <p:nvSpPr>
            <p:cNvPr id="81969" name="Text Box 30"/>
            <p:cNvSpPr txBox="1">
              <a:spLocks noChangeArrowheads="1"/>
            </p:cNvSpPr>
            <p:nvPr/>
          </p:nvSpPr>
          <p:spPr bwMode="auto">
            <a:xfrm>
              <a:off x="5486400" y="56414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a:t>
              </a:r>
            </a:p>
          </p:txBody>
        </p:sp>
        <p:sp>
          <p:nvSpPr>
            <p:cNvPr id="81970" name="Text Box 30"/>
            <p:cNvSpPr txBox="1">
              <a:spLocks noChangeArrowheads="1"/>
            </p:cNvSpPr>
            <p:nvPr/>
          </p:nvSpPr>
          <p:spPr bwMode="auto">
            <a:xfrm>
              <a:off x="5486400" y="63054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15</a:t>
              </a:r>
            </a:p>
          </p:txBody>
        </p:sp>
        <p:sp>
          <p:nvSpPr>
            <p:cNvPr id="81971" name="Text Box 30"/>
            <p:cNvSpPr txBox="1">
              <a:spLocks noChangeArrowheads="1"/>
            </p:cNvSpPr>
            <p:nvPr/>
          </p:nvSpPr>
          <p:spPr bwMode="auto">
            <a:xfrm>
              <a:off x="5486400" y="464544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10</a:t>
              </a:r>
            </a:p>
          </p:txBody>
        </p:sp>
        <p:sp>
          <p:nvSpPr>
            <p:cNvPr id="81972" name="Text Box 30"/>
            <p:cNvSpPr txBox="1">
              <a:spLocks noChangeArrowheads="1"/>
            </p:cNvSpPr>
            <p:nvPr/>
          </p:nvSpPr>
          <p:spPr bwMode="auto">
            <a:xfrm>
              <a:off x="5486400" y="53094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a:t>
              </a:r>
            </a:p>
          </p:txBody>
        </p:sp>
        <p:sp>
          <p:nvSpPr>
            <p:cNvPr id="81973" name="Text Box 30"/>
            <p:cNvSpPr txBox="1">
              <a:spLocks noChangeArrowheads="1"/>
            </p:cNvSpPr>
            <p:nvPr/>
          </p:nvSpPr>
          <p:spPr bwMode="auto">
            <a:xfrm>
              <a:off x="5486400" y="59734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a:t>
              </a:r>
            </a:p>
          </p:txBody>
        </p:sp>
      </p:grpSp>
      <p:grpSp>
        <p:nvGrpSpPr>
          <p:cNvPr id="5" name="Group 75"/>
          <p:cNvGrpSpPr>
            <a:grpSpLocks/>
          </p:cNvGrpSpPr>
          <p:nvPr/>
        </p:nvGrpSpPr>
        <p:grpSpPr bwMode="auto">
          <a:xfrm>
            <a:off x="1774825" y="2043113"/>
            <a:ext cx="1965325" cy="4316412"/>
            <a:chOff x="1774208" y="2043752"/>
            <a:chExt cx="1966486" cy="4316104"/>
          </a:xfrm>
        </p:grpSpPr>
        <p:sp>
          <p:nvSpPr>
            <p:cNvPr id="81944" name="Line 31"/>
            <p:cNvSpPr>
              <a:spLocks noChangeShapeType="1"/>
            </p:cNvSpPr>
            <p:nvPr/>
          </p:nvSpPr>
          <p:spPr bwMode="auto">
            <a:xfrm>
              <a:off x="1774208" y="204375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45" name="Line 31"/>
            <p:cNvSpPr>
              <a:spLocks noChangeShapeType="1"/>
            </p:cNvSpPr>
            <p:nvPr/>
          </p:nvSpPr>
          <p:spPr bwMode="auto">
            <a:xfrm>
              <a:off x="1774208" y="2375760"/>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46" name="Line 31"/>
            <p:cNvSpPr>
              <a:spLocks noChangeShapeType="1"/>
            </p:cNvSpPr>
            <p:nvPr/>
          </p:nvSpPr>
          <p:spPr bwMode="auto">
            <a:xfrm>
              <a:off x="1814369" y="2707768"/>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47" name="Line 31"/>
            <p:cNvSpPr>
              <a:spLocks noChangeShapeType="1"/>
            </p:cNvSpPr>
            <p:nvPr/>
          </p:nvSpPr>
          <p:spPr bwMode="auto">
            <a:xfrm>
              <a:off x="1858194" y="3039776"/>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48" name="Line 31"/>
            <p:cNvSpPr>
              <a:spLocks noChangeShapeType="1"/>
            </p:cNvSpPr>
            <p:nvPr/>
          </p:nvSpPr>
          <p:spPr bwMode="auto">
            <a:xfrm>
              <a:off x="1882146" y="3371784"/>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49" name="Line 31"/>
            <p:cNvSpPr>
              <a:spLocks noChangeShapeType="1"/>
            </p:cNvSpPr>
            <p:nvPr/>
          </p:nvSpPr>
          <p:spPr bwMode="auto">
            <a:xfrm>
              <a:off x="1912509" y="3703792"/>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50" name="Line 31"/>
            <p:cNvSpPr>
              <a:spLocks noChangeShapeType="1"/>
            </p:cNvSpPr>
            <p:nvPr/>
          </p:nvSpPr>
          <p:spPr bwMode="auto">
            <a:xfrm>
              <a:off x="1943865" y="4035800"/>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51" name="Line 31"/>
            <p:cNvSpPr>
              <a:spLocks noChangeShapeType="1"/>
            </p:cNvSpPr>
            <p:nvPr/>
          </p:nvSpPr>
          <p:spPr bwMode="auto">
            <a:xfrm>
              <a:off x="2007546" y="4367808"/>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52" name="Line 31"/>
            <p:cNvSpPr>
              <a:spLocks noChangeShapeType="1"/>
            </p:cNvSpPr>
            <p:nvPr/>
          </p:nvSpPr>
          <p:spPr bwMode="auto">
            <a:xfrm>
              <a:off x="2041074" y="4699816"/>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53" name="Line 31"/>
            <p:cNvSpPr>
              <a:spLocks noChangeShapeType="1"/>
            </p:cNvSpPr>
            <p:nvPr/>
          </p:nvSpPr>
          <p:spPr bwMode="auto">
            <a:xfrm>
              <a:off x="2062842" y="5031824"/>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54" name="Line 31"/>
            <p:cNvSpPr>
              <a:spLocks noChangeShapeType="1"/>
            </p:cNvSpPr>
            <p:nvPr/>
          </p:nvSpPr>
          <p:spPr bwMode="auto">
            <a:xfrm>
              <a:off x="2084073" y="5363832"/>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55" name="Line 31"/>
            <p:cNvSpPr>
              <a:spLocks noChangeShapeType="1"/>
            </p:cNvSpPr>
            <p:nvPr/>
          </p:nvSpPr>
          <p:spPr bwMode="auto">
            <a:xfrm>
              <a:off x="2118150" y="5695840"/>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56" name="Line 31"/>
            <p:cNvSpPr>
              <a:spLocks noChangeShapeType="1"/>
            </p:cNvSpPr>
            <p:nvPr/>
          </p:nvSpPr>
          <p:spPr bwMode="auto">
            <a:xfrm>
              <a:off x="2170071" y="6027848"/>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57" name="Line 31"/>
            <p:cNvSpPr>
              <a:spLocks noChangeShapeType="1"/>
            </p:cNvSpPr>
            <p:nvPr/>
          </p:nvSpPr>
          <p:spPr bwMode="auto">
            <a:xfrm>
              <a:off x="2192113" y="6359856"/>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grpSp>
        <p:nvGrpSpPr>
          <p:cNvPr id="6" name="Group 76"/>
          <p:cNvGrpSpPr>
            <a:grpSpLocks/>
          </p:cNvGrpSpPr>
          <p:nvPr/>
        </p:nvGrpSpPr>
        <p:grpSpPr bwMode="auto">
          <a:xfrm>
            <a:off x="5429250" y="2041525"/>
            <a:ext cx="1966913" cy="4316413"/>
            <a:chOff x="1774208" y="2043752"/>
            <a:chExt cx="1966486" cy="4316104"/>
          </a:xfrm>
        </p:grpSpPr>
        <p:sp>
          <p:nvSpPr>
            <p:cNvPr id="81930" name="Line 31"/>
            <p:cNvSpPr>
              <a:spLocks noChangeShapeType="1"/>
            </p:cNvSpPr>
            <p:nvPr/>
          </p:nvSpPr>
          <p:spPr bwMode="auto">
            <a:xfrm>
              <a:off x="1774208" y="204375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31" name="Line 31"/>
            <p:cNvSpPr>
              <a:spLocks noChangeShapeType="1"/>
            </p:cNvSpPr>
            <p:nvPr/>
          </p:nvSpPr>
          <p:spPr bwMode="auto">
            <a:xfrm>
              <a:off x="1774208" y="2375760"/>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32" name="Line 31"/>
            <p:cNvSpPr>
              <a:spLocks noChangeShapeType="1"/>
            </p:cNvSpPr>
            <p:nvPr/>
          </p:nvSpPr>
          <p:spPr bwMode="auto">
            <a:xfrm>
              <a:off x="1814369" y="2707768"/>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33" name="Line 31"/>
            <p:cNvSpPr>
              <a:spLocks noChangeShapeType="1"/>
            </p:cNvSpPr>
            <p:nvPr/>
          </p:nvSpPr>
          <p:spPr bwMode="auto">
            <a:xfrm>
              <a:off x="1858194" y="3039776"/>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34" name="Line 31"/>
            <p:cNvSpPr>
              <a:spLocks noChangeShapeType="1"/>
            </p:cNvSpPr>
            <p:nvPr/>
          </p:nvSpPr>
          <p:spPr bwMode="auto">
            <a:xfrm>
              <a:off x="1882146" y="3371784"/>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35" name="Line 31"/>
            <p:cNvSpPr>
              <a:spLocks noChangeShapeType="1"/>
            </p:cNvSpPr>
            <p:nvPr/>
          </p:nvSpPr>
          <p:spPr bwMode="auto">
            <a:xfrm>
              <a:off x="1912509" y="3703792"/>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36" name="Line 31"/>
            <p:cNvSpPr>
              <a:spLocks noChangeShapeType="1"/>
            </p:cNvSpPr>
            <p:nvPr/>
          </p:nvSpPr>
          <p:spPr bwMode="auto">
            <a:xfrm>
              <a:off x="1943865" y="4035800"/>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37" name="Line 31"/>
            <p:cNvSpPr>
              <a:spLocks noChangeShapeType="1"/>
            </p:cNvSpPr>
            <p:nvPr/>
          </p:nvSpPr>
          <p:spPr bwMode="auto">
            <a:xfrm>
              <a:off x="2007546" y="4367808"/>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38" name="Line 31"/>
            <p:cNvSpPr>
              <a:spLocks noChangeShapeType="1"/>
            </p:cNvSpPr>
            <p:nvPr/>
          </p:nvSpPr>
          <p:spPr bwMode="auto">
            <a:xfrm>
              <a:off x="2041074" y="4699816"/>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39" name="Line 31"/>
            <p:cNvSpPr>
              <a:spLocks noChangeShapeType="1"/>
            </p:cNvSpPr>
            <p:nvPr/>
          </p:nvSpPr>
          <p:spPr bwMode="auto">
            <a:xfrm>
              <a:off x="2062842" y="5031824"/>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40" name="Line 31"/>
            <p:cNvSpPr>
              <a:spLocks noChangeShapeType="1"/>
            </p:cNvSpPr>
            <p:nvPr/>
          </p:nvSpPr>
          <p:spPr bwMode="auto">
            <a:xfrm>
              <a:off x="2084073" y="5363832"/>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41" name="Line 31"/>
            <p:cNvSpPr>
              <a:spLocks noChangeShapeType="1"/>
            </p:cNvSpPr>
            <p:nvPr/>
          </p:nvSpPr>
          <p:spPr bwMode="auto">
            <a:xfrm>
              <a:off x="2118150" y="5695840"/>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42" name="Line 31"/>
            <p:cNvSpPr>
              <a:spLocks noChangeShapeType="1"/>
            </p:cNvSpPr>
            <p:nvPr/>
          </p:nvSpPr>
          <p:spPr bwMode="auto">
            <a:xfrm>
              <a:off x="2170071" y="6027848"/>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1943" name="Line 31"/>
            <p:cNvSpPr>
              <a:spLocks noChangeShapeType="1"/>
            </p:cNvSpPr>
            <p:nvPr/>
          </p:nvSpPr>
          <p:spPr bwMode="auto">
            <a:xfrm>
              <a:off x="2192113" y="6359856"/>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Tree>
    <p:extLst>
      <p:ext uri="{BB962C8B-B14F-4D97-AF65-F5344CB8AC3E}">
        <p14:creationId xmlns:p14="http://schemas.microsoft.com/office/powerpoint/2010/main" val="1985965406"/>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5"/>
          <p:cNvGrpSpPr>
            <a:grpSpLocks/>
          </p:cNvGrpSpPr>
          <p:nvPr/>
        </p:nvGrpSpPr>
        <p:grpSpPr bwMode="auto">
          <a:xfrm rot="10800000">
            <a:off x="5384800" y="1714500"/>
            <a:ext cx="2057400" cy="4983163"/>
            <a:chOff x="5384084" y="1714500"/>
            <a:chExt cx="2057400" cy="4983480"/>
          </a:xfrm>
        </p:grpSpPr>
        <p:sp>
          <p:nvSpPr>
            <p:cNvPr id="83001" name="AutoShape 14"/>
            <p:cNvSpPr>
              <a:spLocks noChangeArrowheads="1"/>
            </p:cNvSpPr>
            <p:nvPr/>
          </p:nvSpPr>
          <p:spPr bwMode="auto">
            <a:xfrm>
              <a:off x="5384084"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00"/>
            </a:solidFill>
            <a:ln w="57150">
              <a:solidFill>
                <a:schemeClr val="tx1"/>
              </a:solidFill>
              <a:miter lim="800000"/>
              <a:headEnd/>
              <a:tailEnd/>
            </a:ln>
          </p:spPr>
          <p:txBody>
            <a:bodyPr wrap="none" anchor="ctr"/>
            <a:lstStyle/>
            <a:p>
              <a:endParaRPr lang="en-US"/>
            </a:p>
          </p:txBody>
        </p:sp>
        <p:sp>
          <p:nvSpPr>
            <p:cNvPr id="83002" name="Line 31"/>
            <p:cNvSpPr>
              <a:spLocks noChangeShapeType="1"/>
            </p:cNvSpPr>
            <p:nvPr/>
          </p:nvSpPr>
          <p:spPr bwMode="auto">
            <a:xfrm>
              <a:off x="5429541" y="2041634"/>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03" name="Line 31"/>
            <p:cNvSpPr>
              <a:spLocks noChangeShapeType="1"/>
            </p:cNvSpPr>
            <p:nvPr/>
          </p:nvSpPr>
          <p:spPr bwMode="auto">
            <a:xfrm>
              <a:off x="5429541" y="237364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04" name="Line 31"/>
            <p:cNvSpPr>
              <a:spLocks noChangeShapeType="1"/>
            </p:cNvSpPr>
            <p:nvPr/>
          </p:nvSpPr>
          <p:spPr bwMode="auto">
            <a:xfrm>
              <a:off x="5469702" y="2705650"/>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05" name="Line 31"/>
            <p:cNvSpPr>
              <a:spLocks noChangeShapeType="1"/>
            </p:cNvSpPr>
            <p:nvPr/>
          </p:nvSpPr>
          <p:spPr bwMode="auto">
            <a:xfrm>
              <a:off x="5513527" y="3037658"/>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06" name="Line 31"/>
            <p:cNvSpPr>
              <a:spLocks noChangeShapeType="1"/>
            </p:cNvSpPr>
            <p:nvPr/>
          </p:nvSpPr>
          <p:spPr bwMode="auto">
            <a:xfrm>
              <a:off x="5537479" y="3369666"/>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07" name="Line 31"/>
            <p:cNvSpPr>
              <a:spLocks noChangeShapeType="1"/>
            </p:cNvSpPr>
            <p:nvPr/>
          </p:nvSpPr>
          <p:spPr bwMode="auto">
            <a:xfrm>
              <a:off x="5567842" y="3701674"/>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08" name="Line 31"/>
            <p:cNvSpPr>
              <a:spLocks noChangeShapeType="1"/>
            </p:cNvSpPr>
            <p:nvPr/>
          </p:nvSpPr>
          <p:spPr bwMode="auto">
            <a:xfrm>
              <a:off x="5599198" y="4033682"/>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09" name="Line 31"/>
            <p:cNvSpPr>
              <a:spLocks noChangeShapeType="1"/>
            </p:cNvSpPr>
            <p:nvPr/>
          </p:nvSpPr>
          <p:spPr bwMode="auto">
            <a:xfrm>
              <a:off x="5662879" y="4365690"/>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10" name="Line 31"/>
            <p:cNvSpPr>
              <a:spLocks noChangeShapeType="1"/>
            </p:cNvSpPr>
            <p:nvPr/>
          </p:nvSpPr>
          <p:spPr bwMode="auto">
            <a:xfrm>
              <a:off x="5696407" y="4697698"/>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11" name="Line 31"/>
            <p:cNvSpPr>
              <a:spLocks noChangeShapeType="1"/>
            </p:cNvSpPr>
            <p:nvPr/>
          </p:nvSpPr>
          <p:spPr bwMode="auto">
            <a:xfrm>
              <a:off x="5718175" y="5029706"/>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12" name="Line 31"/>
            <p:cNvSpPr>
              <a:spLocks noChangeShapeType="1"/>
            </p:cNvSpPr>
            <p:nvPr/>
          </p:nvSpPr>
          <p:spPr bwMode="auto">
            <a:xfrm>
              <a:off x="5739406" y="5361714"/>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13" name="Line 31"/>
            <p:cNvSpPr>
              <a:spLocks noChangeShapeType="1"/>
            </p:cNvSpPr>
            <p:nvPr/>
          </p:nvSpPr>
          <p:spPr bwMode="auto">
            <a:xfrm>
              <a:off x="5773483" y="5693722"/>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14" name="Line 31"/>
            <p:cNvSpPr>
              <a:spLocks noChangeShapeType="1"/>
            </p:cNvSpPr>
            <p:nvPr/>
          </p:nvSpPr>
          <p:spPr bwMode="auto">
            <a:xfrm>
              <a:off x="5825404" y="6025730"/>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015" name="Line 31"/>
            <p:cNvSpPr>
              <a:spLocks noChangeShapeType="1"/>
            </p:cNvSpPr>
            <p:nvPr/>
          </p:nvSpPr>
          <p:spPr bwMode="auto">
            <a:xfrm>
              <a:off x="5847446" y="6357738"/>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
        <p:nvSpPr>
          <p:cNvPr id="82947" name="Rectangle 11"/>
          <p:cNvSpPr>
            <a:spLocks noChangeArrowheads="1"/>
          </p:cNvSpPr>
          <p:nvPr/>
        </p:nvSpPr>
        <p:spPr bwMode="auto">
          <a:xfrm>
            <a:off x="1035050" y="1219200"/>
            <a:ext cx="3429000"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I/AZ Comparison Files</a:t>
            </a:r>
            <a:endParaRPr lang="en-US" b="1">
              <a:solidFill>
                <a:srgbClr val="FFFFFF"/>
              </a:solidFill>
            </a:endParaRPr>
          </a:p>
        </p:txBody>
      </p:sp>
      <p:sp>
        <p:nvSpPr>
          <p:cNvPr id="82948" name="Rectangle 12"/>
          <p:cNvSpPr>
            <a:spLocks noChangeArrowheads="1"/>
          </p:cNvSpPr>
          <p:nvPr/>
        </p:nvSpPr>
        <p:spPr bwMode="auto">
          <a:xfrm>
            <a:off x="4783138" y="1219200"/>
            <a:ext cx="3259137"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BZ Comparison Files</a:t>
            </a:r>
            <a:endParaRPr lang="en-US" b="1">
              <a:solidFill>
                <a:srgbClr val="FFFFFF"/>
              </a:solidFill>
            </a:endParaRPr>
          </a:p>
        </p:txBody>
      </p:sp>
      <p:grpSp>
        <p:nvGrpSpPr>
          <p:cNvPr id="3" name="Group 32"/>
          <p:cNvGrpSpPr>
            <a:grpSpLocks/>
          </p:cNvGrpSpPr>
          <p:nvPr/>
        </p:nvGrpSpPr>
        <p:grpSpPr bwMode="auto">
          <a:xfrm>
            <a:off x="620713" y="6354763"/>
            <a:ext cx="3273425" cy="579437"/>
            <a:chOff x="468313" y="5784850"/>
            <a:chExt cx="3273425" cy="579438"/>
          </a:xfrm>
        </p:grpSpPr>
        <p:sp>
          <p:nvSpPr>
            <p:cNvPr id="82999" name="Rectangle 34"/>
            <p:cNvSpPr>
              <a:spLocks noChangeArrowheads="1"/>
            </p:cNvSpPr>
            <p:nvPr/>
          </p:nvSpPr>
          <p:spPr bwMode="auto">
            <a:xfrm>
              <a:off x="468313" y="5784850"/>
              <a:ext cx="1146175" cy="579438"/>
            </a:xfrm>
            <a:prstGeom prst="rect">
              <a:avLst/>
            </a:prstGeom>
            <a:noFill/>
            <a:ln w="12700">
              <a:noFill/>
              <a:miter lim="800000"/>
              <a:headEnd type="none" w="sm" len="sm"/>
              <a:tailEnd type="none" w="sm" len="sm"/>
            </a:ln>
          </p:spPr>
          <p:txBody>
            <a:bodyPr>
              <a:spAutoFit/>
            </a:bodyPr>
            <a:lstStyle/>
            <a:p>
              <a:pPr algn="ctr" eaLnBrk="0" hangingPunct="0"/>
              <a:r>
                <a:rPr lang="en-US" sz="3200" b="1"/>
                <a:t>TBQ</a:t>
              </a:r>
            </a:p>
          </p:txBody>
        </p:sp>
        <p:sp>
          <p:nvSpPr>
            <p:cNvPr id="726051" name="Line 35"/>
            <p:cNvSpPr>
              <a:spLocks noChangeShapeType="1"/>
            </p:cNvSpPr>
            <p:nvPr/>
          </p:nvSpPr>
          <p:spPr bwMode="auto">
            <a:xfrm>
              <a:off x="1720850" y="6183313"/>
              <a:ext cx="2020888" cy="1588"/>
            </a:xfrm>
            <a:prstGeom prst="line">
              <a:avLst/>
            </a:prstGeom>
            <a:noFill/>
            <a:ln w="50800">
              <a:solidFill>
                <a:srgbClr val="009900"/>
              </a:solidFill>
              <a:prstDash val="dash"/>
              <a:round/>
              <a:headEnd/>
              <a:tailEnd/>
            </a:ln>
            <a:effectLst>
              <a:outerShdw dist="35921" dir="2700000" algn="ctr" rotWithShape="0">
                <a:schemeClr val="tx1"/>
              </a:outerShdw>
            </a:effectLst>
          </p:spPr>
          <p:txBody>
            <a:bodyPr wrap="none" anchor="ctr"/>
            <a:lstStyle/>
            <a:p>
              <a:pPr algn="ctr" eaLnBrk="0" hangingPunct="0">
                <a:lnSpc>
                  <a:spcPct val="70000"/>
                </a:lnSpc>
                <a:spcBef>
                  <a:spcPct val="50000"/>
                </a:spcBef>
                <a:defRPr/>
              </a:pPr>
              <a:endParaRPr lang="en-US" sz="3600" b="1" dirty="0">
                <a:solidFill>
                  <a:srgbClr val="FFFFFF"/>
                </a:solidFill>
                <a:latin typeface="Arial" pitchFamily="34" charset="0"/>
                <a:cs typeface="Arial" pitchFamily="34" charset="0"/>
              </a:endParaRPr>
            </a:p>
          </p:txBody>
        </p:sp>
      </p:grpSp>
      <p:sp>
        <p:nvSpPr>
          <p:cNvPr id="82950" name="TextBox 23"/>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III</a:t>
            </a:r>
          </a:p>
          <a:p>
            <a:pPr algn="ctr"/>
            <a:r>
              <a:rPr lang="en-US" sz="2900" b="1" dirty="0"/>
              <a:t>IDENTIFY BEST QUALIFIED OFFICERS</a:t>
            </a:r>
          </a:p>
        </p:txBody>
      </p:sp>
      <p:grpSp>
        <p:nvGrpSpPr>
          <p:cNvPr id="4" name="Group 61"/>
          <p:cNvGrpSpPr>
            <a:grpSpLocks/>
          </p:cNvGrpSpPr>
          <p:nvPr/>
        </p:nvGrpSpPr>
        <p:grpSpPr bwMode="auto">
          <a:xfrm>
            <a:off x="1720850" y="1657350"/>
            <a:ext cx="2057400" cy="5110163"/>
            <a:chOff x="1790700" y="1657350"/>
            <a:chExt cx="2057400" cy="5109805"/>
          </a:xfrm>
        </p:grpSpPr>
        <p:sp>
          <p:nvSpPr>
            <p:cNvPr id="82983" name="AutoShape 17"/>
            <p:cNvSpPr>
              <a:spLocks noChangeArrowheads="1"/>
            </p:cNvSpPr>
            <p:nvPr/>
          </p:nvSpPr>
          <p:spPr bwMode="auto">
            <a:xfrm>
              <a:off x="1790700"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7FFF00"/>
            </a:solidFill>
            <a:ln w="57150">
              <a:solidFill>
                <a:schemeClr val="tx1"/>
              </a:solidFill>
              <a:miter lim="800000"/>
              <a:headEnd/>
              <a:tailEnd/>
            </a:ln>
          </p:spPr>
          <p:txBody>
            <a:bodyPr wrap="none" anchor="ctr"/>
            <a:lstStyle/>
            <a:p>
              <a:endParaRPr lang="en-US"/>
            </a:p>
          </p:txBody>
        </p:sp>
        <p:sp>
          <p:nvSpPr>
            <p:cNvPr id="82984" name="Text Box 30"/>
            <p:cNvSpPr txBox="1">
              <a:spLocks noChangeArrowheads="1"/>
            </p:cNvSpPr>
            <p:nvPr/>
          </p:nvSpPr>
          <p:spPr bwMode="auto">
            <a:xfrm>
              <a:off x="2171700" y="16573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126</a:t>
              </a:r>
            </a:p>
          </p:txBody>
        </p:sp>
        <p:sp>
          <p:nvSpPr>
            <p:cNvPr id="82985" name="Text Box 30"/>
            <p:cNvSpPr txBox="1">
              <a:spLocks noChangeArrowheads="1"/>
            </p:cNvSpPr>
            <p:nvPr/>
          </p:nvSpPr>
          <p:spPr bwMode="auto">
            <a:xfrm>
              <a:off x="2171700" y="19893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127</a:t>
              </a:r>
            </a:p>
          </p:txBody>
        </p:sp>
        <p:sp>
          <p:nvSpPr>
            <p:cNvPr id="82986" name="Text Box 30"/>
            <p:cNvSpPr txBox="1">
              <a:spLocks noChangeArrowheads="1"/>
            </p:cNvSpPr>
            <p:nvPr/>
          </p:nvSpPr>
          <p:spPr bwMode="auto">
            <a:xfrm>
              <a:off x="2171700" y="23213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128</a:t>
              </a:r>
            </a:p>
          </p:txBody>
        </p:sp>
        <p:sp>
          <p:nvSpPr>
            <p:cNvPr id="82987" name="Text Box 30"/>
            <p:cNvSpPr txBox="1">
              <a:spLocks noChangeArrowheads="1"/>
            </p:cNvSpPr>
            <p:nvPr/>
          </p:nvSpPr>
          <p:spPr bwMode="auto">
            <a:xfrm>
              <a:off x="2171700" y="26533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129</a:t>
              </a:r>
            </a:p>
          </p:txBody>
        </p:sp>
        <p:sp>
          <p:nvSpPr>
            <p:cNvPr id="82988" name="Text Box 30"/>
            <p:cNvSpPr txBox="1">
              <a:spLocks noChangeArrowheads="1"/>
            </p:cNvSpPr>
            <p:nvPr/>
          </p:nvSpPr>
          <p:spPr bwMode="auto">
            <a:xfrm>
              <a:off x="2171700" y="29853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130</a:t>
              </a:r>
            </a:p>
          </p:txBody>
        </p:sp>
        <p:sp>
          <p:nvSpPr>
            <p:cNvPr id="82989" name="Text Box 30"/>
            <p:cNvSpPr txBox="1">
              <a:spLocks noChangeArrowheads="1"/>
            </p:cNvSpPr>
            <p:nvPr/>
          </p:nvSpPr>
          <p:spPr bwMode="auto">
            <a:xfrm>
              <a:off x="2171700" y="331740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131</a:t>
              </a:r>
            </a:p>
          </p:txBody>
        </p:sp>
        <p:sp>
          <p:nvSpPr>
            <p:cNvPr id="82990" name="Text Box 30"/>
            <p:cNvSpPr txBox="1">
              <a:spLocks noChangeArrowheads="1"/>
            </p:cNvSpPr>
            <p:nvPr/>
          </p:nvSpPr>
          <p:spPr bwMode="auto">
            <a:xfrm>
              <a:off x="2171700" y="364941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132</a:t>
              </a:r>
            </a:p>
          </p:txBody>
        </p:sp>
        <p:sp>
          <p:nvSpPr>
            <p:cNvPr id="82991" name="Text Box 30"/>
            <p:cNvSpPr txBox="1">
              <a:spLocks noChangeArrowheads="1"/>
            </p:cNvSpPr>
            <p:nvPr/>
          </p:nvSpPr>
          <p:spPr bwMode="auto">
            <a:xfrm>
              <a:off x="2171700" y="398142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133</a:t>
              </a:r>
            </a:p>
          </p:txBody>
        </p:sp>
        <p:sp>
          <p:nvSpPr>
            <p:cNvPr id="82992" name="Text Box 30"/>
            <p:cNvSpPr txBox="1">
              <a:spLocks noChangeArrowheads="1"/>
            </p:cNvSpPr>
            <p:nvPr/>
          </p:nvSpPr>
          <p:spPr bwMode="auto">
            <a:xfrm>
              <a:off x="2171700" y="431343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134</a:t>
              </a:r>
            </a:p>
          </p:txBody>
        </p:sp>
        <p:sp>
          <p:nvSpPr>
            <p:cNvPr id="82993" name="Text Box 30"/>
            <p:cNvSpPr txBox="1">
              <a:spLocks noChangeArrowheads="1"/>
            </p:cNvSpPr>
            <p:nvPr/>
          </p:nvSpPr>
          <p:spPr bwMode="auto">
            <a:xfrm>
              <a:off x="2171700" y="49774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136</a:t>
              </a:r>
            </a:p>
          </p:txBody>
        </p:sp>
        <p:sp>
          <p:nvSpPr>
            <p:cNvPr id="82994" name="Text Box 30"/>
            <p:cNvSpPr txBox="1">
              <a:spLocks noChangeArrowheads="1"/>
            </p:cNvSpPr>
            <p:nvPr/>
          </p:nvSpPr>
          <p:spPr bwMode="auto">
            <a:xfrm>
              <a:off x="2171700" y="56414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138</a:t>
              </a:r>
            </a:p>
          </p:txBody>
        </p:sp>
        <p:sp>
          <p:nvSpPr>
            <p:cNvPr id="82995" name="Text Box 30"/>
            <p:cNvSpPr txBox="1">
              <a:spLocks noChangeArrowheads="1"/>
            </p:cNvSpPr>
            <p:nvPr/>
          </p:nvSpPr>
          <p:spPr bwMode="auto">
            <a:xfrm>
              <a:off x="2171700" y="63054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140</a:t>
              </a:r>
            </a:p>
          </p:txBody>
        </p:sp>
        <p:sp>
          <p:nvSpPr>
            <p:cNvPr id="82996" name="Text Box 30"/>
            <p:cNvSpPr txBox="1">
              <a:spLocks noChangeArrowheads="1"/>
            </p:cNvSpPr>
            <p:nvPr/>
          </p:nvSpPr>
          <p:spPr bwMode="auto">
            <a:xfrm>
              <a:off x="2171700" y="464544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135</a:t>
              </a:r>
            </a:p>
          </p:txBody>
        </p:sp>
        <p:sp>
          <p:nvSpPr>
            <p:cNvPr id="82997" name="Text Box 30"/>
            <p:cNvSpPr txBox="1">
              <a:spLocks noChangeArrowheads="1"/>
            </p:cNvSpPr>
            <p:nvPr/>
          </p:nvSpPr>
          <p:spPr bwMode="auto">
            <a:xfrm>
              <a:off x="2171700" y="53094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137</a:t>
              </a:r>
            </a:p>
          </p:txBody>
        </p:sp>
        <p:sp>
          <p:nvSpPr>
            <p:cNvPr id="82998" name="Text Box 30"/>
            <p:cNvSpPr txBox="1">
              <a:spLocks noChangeArrowheads="1"/>
            </p:cNvSpPr>
            <p:nvPr/>
          </p:nvSpPr>
          <p:spPr bwMode="auto">
            <a:xfrm>
              <a:off x="2171700" y="59734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139</a:t>
              </a:r>
            </a:p>
          </p:txBody>
        </p:sp>
      </p:grpSp>
      <p:sp>
        <p:nvSpPr>
          <p:cNvPr id="82952" name="Text Box 30"/>
          <p:cNvSpPr txBox="1">
            <a:spLocks noChangeArrowheads="1"/>
          </p:cNvSpPr>
          <p:nvPr/>
        </p:nvSpPr>
        <p:spPr bwMode="auto">
          <a:xfrm>
            <a:off x="5765800" y="16573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15</a:t>
            </a:r>
          </a:p>
        </p:txBody>
      </p:sp>
      <p:sp>
        <p:nvSpPr>
          <p:cNvPr id="82953" name="Text Box 30"/>
          <p:cNvSpPr txBox="1">
            <a:spLocks noChangeArrowheads="1"/>
          </p:cNvSpPr>
          <p:nvPr/>
        </p:nvSpPr>
        <p:spPr bwMode="auto">
          <a:xfrm>
            <a:off x="5765800" y="1989138"/>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a:t>
            </a:r>
          </a:p>
        </p:txBody>
      </p:sp>
      <p:sp>
        <p:nvSpPr>
          <p:cNvPr id="82954" name="Text Box 30"/>
          <p:cNvSpPr txBox="1">
            <a:spLocks noChangeArrowheads="1"/>
          </p:cNvSpPr>
          <p:nvPr/>
        </p:nvSpPr>
        <p:spPr bwMode="auto">
          <a:xfrm>
            <a:off x="5765800" y="232092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a:t>
            </a:r>
          </a:p>
        </p:txBody>
      </p:sp>
      <p:sp>
        <p:nvSpPr>
          <p:cNvPr id="82955" name="Text Box 30"/>
          <p:cNvSpPr txBox="1">
            <a:spLocks noChangeArrowheads="1"/>
          </p:cNvSpPr>
          <p:nvPr/>
        </p:nvSpPr>
        <p:spPr bwMode="auto">
          <a:xfrm>
            <a:off x="5765800" y="265271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a:t>
            </a:r>
          </a:p>
        </p:txBody>
      </p:sp>
      <p:sp>
        <p:nvSpPr>
          <p:cNvPr id="82956" name="Text Box 30"/>
          <p:cNvSpPr txBox="1">
            <a:spLocks noChangeArrowheads="1"/>
          </p:cNvSpPr>
          <p:nvPr/>
        </p:nvSpPr>
        <p:spPr bwMode="auto">
          <a:xfrm>
            <a:off x="5765800" y="2986088"/>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11</a:t>
            </a:r>
          </a:p>
        </p:txBody>
      </p:sp>
      <p:sp>
        <p:nvSpPr>
          <p:cNvPr id="82957" name="Text Box 30"/>
          <p:cNvSpPr txBox="1">
            <a:spLocks noChangeArrowheads="1"/>
          </p:cNvSpPr>
          <p:nvPr/>
        </p:nvSpPr>
        <p:spPr bwMode="auto">
          <a:xfrm>
            <a:off x="5765800" y="331787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10</a:t>
            </a:r>
          </a:p>
        </p:txBody>
      </p:sp>
      <p:sp>
        <p:nvSpPr>
          <p:cNvPr id="82958" name="Text Box 30"/>
          <p:cNvSpPr txBox="1">
            <a:spLocks noChangeArrowheads="1"/>
          </p:cNvSpPr>
          <p:nvPr/>
        </p:nvSpPr>
        <p:spPr bwMode="auto">
          <a:xfrm>
            <a:off x="5765800" y="364966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9</a:t>
            </a:r>
          </a:p>
        </p:txBody>
      </p:sp>
      <p:sp>
        <p:nvSpPr>
          <p:cNvPr id="82959" name="Text Box 30"/>
          <p:cNvSpPr txBox="1">
            <a:spLocks noChangeArrowheads="1"/>
          </p:cNvSpPr>
          <p:nvPr/>
        </p:nvSpPr>
        <p:spPr bwMode="auto">
          <a:xfrm>
            <a:off x="5765800" y="39814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8</a:t>
            </a:r>
          </a:p>
        </p:txBody>
      </p:sp>
      <p:sp>
        <p:nvSpPr>
          <p:cNvPr id="82960" name="Text Box 30"/>
          <p:cNvSpPr txBox="1">
            <a:spLocks noChangeArrowheads="1"/>
          </p:cNvSpPr>
          <p:nvPr/>
        </p:nvSpPr>
        <p:spPr bwMode="auto">
          <a:xfrm>
            <a:off x="5765800" y="4313238"/>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7</a:t>
            </a:r>
          </a:p>
        </p:txBody>
      </p:sp>
      <p:sp>
        <p:nvSpPr>
          <p:cNvPr id="82961" name="Text Box 30"/>
          <p:cNvSpPr txBox="1">
            <a:spLocks noChangeArrowheads="1"/>
          </p:cNvSpPr>
          <p:nvPr/>
        </p:nvSpPr>
        <p:spPr bwMode="auto">
          <a:xfrm>
            <a:off x="5765800" y="497681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5</a:t>
            </a:r>
          </a:p>
        </p:txBody>
      </p:sp>
      <p:sp>
        <p:nvSpPr>
          <p:cNvPr id="82962" name="Text Box 30"/>
          <p:cNvSpPr txBox="1">
            <a:spLocks noChangeArrowheads="1"/>
          </p:cNvSpPr>
          <p:nvPr/>
        </p:nvSpPr>
        <p:spPr bwMode="auto">
          <a:xfrm>
            <a:off x="5765800" y="5641975"/>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3</a:t>
            </a:r>
          </a:p>
        </p:txBody>
      </p:sp>
      <p:sp>
        <p:nvSpPr>
          <p:cNvPr id="82963" name="Text Box 30"/>
          <p:cNvSpPr txBox="1">
            <a:spLocks noChangeArrowheads="1"/>
          </p:cNvSpPr>
          <p:nvPr/>
        </p:nvSpPr>
        <p:spPr bwMode="auto">
          <a:xfrm>
            <a:off x="5765800" y="63055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a:t>
            </a:r>
          </a:p>
        </p:txBody>
      </p:sp>
      <p:sp>
        <p:nvSpPr>
          <p:cNvPr id="82964" name="Text Box 30"/>
          <p:cNvSpPr txBox="1">
            <a:spLocks noChangeArrowheads="1"/>
          </p:cNvSpPr>
          <p:nvPr/>
        </p:nvSpPr>
        <p:spPr bwMode="auto">
          <a:xfrm>
            <a:off x="5765800" y="464502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6</a:t>
            </a:r>
          </a:p>
        </p:txBody>
      </p:sp>
      <p:sp>
        <p:nvSpPr>
          <p:cNvPr id="82965" name="Text Box 30"/>
          <p:cNvSpPr txBox="1">
            <a:spLocks noChangeArrowheads="1"/>
          </p:cNvSpPr>
          <p:nvPr/>
        </p:nvSpPr>
        <p:spPr bwMode="auto">
          <a:xfrm>
            <a:off x="5765800" y="5310188"/>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4</a:t>
            </a:r>
          </a:p>
        </p:txBody>
      </p:sp>
      <p:sp>
        <p:nvSpPr>
          <p:cNvPr id="82966" name="Text Box 30"/>
          <p:cNvSpPr txBox="1">
            <a:spLocks noChangeArrowheads="1"/>
          </p:cNvSpPr>
          <p:nvPr/>
        </p:nvSpPr>
        <p:spPr bwMode="auto">
          <a:xfrm>
            <a:off x="5765800" y="597376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2</a:t>
            </a:r>
          </a:p>
        </p:txBody>
      </p:sp>
      <p:grpSp>
        <p:nvGrpSpPr>
          <p:cNvPr id="5" name="Group 75"/>
          <p:cNvGrpSpPr>
            <a:grpSpLocks/>
          </p:cNvGrpSpPr>
          <p:nvPr/>
        </p:nvGrpSpPr>
        <p:grpSpPr bwMode="auto">
          <a:xfrm>
            <a:off x="1774825" y="2043113"/>
            <a:ext cx="1965325" cy="4316412"/>
            <a:chOff x="1774208" y="2043752"/>
            <a:chExt cx="1966486" cy="4316104"/>
          </a:xfrm>
        </p:grpSpPr>
        <p:sp>
          <p:nvSpPr>
            <p:cNvPr id="82969" name="Line 31"/>
            <p:cNvSpPr>
              <a:spLocks noChangeShapeType="1"/>
            </p:cNvSpPr>
            <p:nvPr/>
          </p:nvSpPr>
          <p:spPr bwMode="auto">
            <a:xfrm>
              <a:off x="1774208" y="204375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70" name="Line 31"/>
            <p:cNvSpPr>
              <a:spLocks noChangeShapeType="1"/>
            </p:cNvSpPr>
            <p:nvPr/>
          </p:nvSpPr>
          <p:spPr bwMode="auto">
            <a:xfrm>
              <a:off x="1774208" y="2375760"/>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71" name="Line 31"/>
            <p:cNvSpPr>
              <a:spLocks noChangeShapeType="1"/>
            </p:cNvSpPr>
            <p:nvPr/>
          </p:nvSpPr>
          <p:spPr bwMode="auto">
            <a:xfrm>
              <a:off x="1814369" y="2707768"/>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72" name="Line 31"/>
            <p:cNvSpPr>
              <a:spLocks noChangeShapeType="1"/>
            </p:cNvSpPr>
            <p:nvPr/>
          </p:nvSpPr>
          <p:spPr bwMode="auto">
            <a:xfrm>
              <a:off x="1858194" y="3039776"/>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73" name="Line 31"/>
            <p:cNvSpPr>
              <a:spLocks noChangeShapeType="1"/>
            </p:cNvSpPr>
            <p:nvPr/>
          </p:nvSpPr>
          <p:spPr bwMode="auto">
            <a:xfrm>
              <a:off x="1882146" y="3371784"/>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74" name="Line 31"/>
            <p:cNvSpPr>
              <a:spLocks noChangeShapeType="1"/>
            </p:cNvSpPr>
            <p:nvPr/>
          </p:nvSpPr>
          <p:spPr bwMode="auto">
            <a:xfrm>
              <a:off x="1912509" y="3703792"/>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75" name="Line 31"/>
            <p:cNvSpPr>
              <a:spLocks noChangeShapeType="1"/>
            </p:cNvSpPr>
            <p:nvPr/>
          </p:nvSpPr>
          <p:spPr bwMode="auto">
            <a:xfrm>
              <a:off x="1943865" y="4035800"/>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76" name="Line 31"/>
            <p:cNvSpPr>
              <a:spLocks noChangeShapeType="1"/>
            </p:cNvSpPr>
            <p:nvPr/>
          </p:nvSpPr>
          <p:spPr bwMode="auto">
            <a:xfrm>
              <a:off x="2007546" y="4367808"/>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77" name="Line 31"/>
            <p:cNvSpPr>
              <a:spLocks noChangeShapeType="1"/>
            </p:cNvSpPr>
            <p:nvPr/>
          </p:nvSpPr>
          <p:spPr bwMode="auto">
            <a:xfrm>
              <a:off x="2041074" y="4699816"/>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78" name="Line 31"/>
            <p:cNvSpPr>
              <a:spLocks noChangeShapeType="1"/>
            </p:cNvSpPr>
            <p:nvPr/>
          </p:nvSpPr>
          <p:spPr bwMode="auto">
            <a:xfrm>
              <a:off x="2062842" y="5031824"/>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79" name="Line 31"/>
            <p:cNvSpPr>
              <a:spLocks noChangeShapeType="1"/>
            </p:cNvSpPr>
            <p:nvPr/>
          </p:nvSpPr>
          <p:spPr bwMode="auto">
            <a:xfrm>
              <a:off x="2084073" y="5363832"/>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80" name="Line 31"/>
            <p:cNvSpPr>
              <a:spLocks noChangeShapeType="1"/>
            </p:cNvSpPr>
            <p:nvPr/>
          </p:nvSpPr>
          <p:spPr bwMode="auto">
            <a:xfrm>
              <a:off x="2118150" y="5695840"/>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81" name="Line 31"/>
            <p:cNvSpPr>
              <a:spLocks noChangeShapeType="1"/>
            </p:cNvSpPr>
            <p:nvPr/>
          </p:nvSpPr>
          <p:spPr bwMode="auto">
            <a:xfrm>
              <a:off x="2170071" y="6027848"/>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2982" name="Line 31"/>
            <p:cNvSpPr>
              <a:spLocks noChangeShapeType="1"/>
            </p:cNvSpPr>
            <p:nvPr/>
          </p:nvSpPr>
          <p:spPr bwMode="auto">
            <a:xfrm>
              <a:off x="2192113" y="6359856"/>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
        <p:nvSpPr>
          <p:cNvPr id="77" name="AutoShape 17"/>
          <p:cNvSpPr>
            <a:spLocks noChangeArrowheads="1"/>
          </p:cNvSpPr>
          <p:nvPr/>
        </p:nvSpPr>
        <p:spPr bwMode="auto">
          <a:xfrm>
            <a:off x="4095750" y="1714500"/>
            <a:ext cx="1447800" cy="304800"/>
          </a:xfrm>
          <a:prstGeom prst="leftRightArrow">
            <a:avLst>
              <a:gd name="adj1" fmla="val 50000"/>
              <a:gd name="adj2" fmla="val 95000"/>
            </a:avLst>
          </a:prstGeom>
          <a:ln>
            <a:headEnd type="none" w="sm" len="sm"/>
            <a:tailEnd type="none" w="sm" len="sm"/>
          </a:ln>
        </p:spPr>
        <p:style>
          <a:lnRef idx="2">
            <a:schemeClr val="dk1">
              <a:shade val="50000"/>
            </a:schemeClr>
          </a:lnRef>
          <a:fillRef idx="1">
            <a:schemeClr val="dk1"/>
          </a:fillRef>
          <a:effectRef idx="0">
            <a:schemeClr val="dk1"/>
          </a:effectRef>
          <a:fontRef idx="minor">
            <a:schemeClr val="lt1"/>
          </a:fontRef>
        </p:style>
        <p:txBody>
          <a:bodyPr wrap="none" anchor="ctr"/>
          <a:lstStyle/>
          <a:p>
            <a:pPr algn="ctr" eaLnBrk="0" hangingPunct="0">
              <a:lnSpc>
                <a:spcPct val="70000"/>
              </a:lnSpc>
              <a:spcBef>
                <a:spcPct val="50000"/>
              </a:spcBef>
              <a:defRPr/>
            </a:pPr>
            <a:endParaRPr lang="en-US" sz="3600" b="1" dirty="0">
              <a:cs typeface="Arial" pitchFamily="34" charset="0"/>
            </a:endParaRPr>
          </a:p>
        </p:txBody>
      </p:sp>
    </p:spTree>
    <p:extLst>
      <p:ext uri="{BB962C8B-B14F-4D97-AF65-F5344CB8AC3E}">
        <p14:creationId xmlns:p14="http://schemas.microsoft.com/office/powerpoint/2010/main" val="2011644113"/>
      </p:ext>
    </p:extLst>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5"/>
          <p:cNvGrpSpPr>
            <a:grpSpLocks/>
          </p:cNvGrpSpPr>
          <p:nvPr/>
        </p:nvGrpSpPr>
        <p:grpSpPr bwMode="auto">
          <a:xfrm rot="10800000">
            <a:off x="5384800" y="1714500"/>
            <a:ext cx="2057400" cy="4983163"/>
            <a:chOff x="5384084" y="1714500"/>
            <a:chExt cx="2057400" cy="4983480"/>
          </a:xfrm>
        </p:grpSpPr>
        <p:sp>
          <p:nvSpPr>
            <p:cNvPr id="84027" name="AutoShape 14"/>
            <p:cNvSpPr>
              <a:spLocks noChangeArrowheads="1"/>
            </p:cNvSpPr>
            <p:nvPr/>
          </p:nvSpPr>
          <p:spPr bwMode="auto">
            <a:xfrm>
              <a:off x="5384084"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00"/>
            </a:solidFill>
            <a:ln w="57150">
              <a:solidFill>
                <a:schemeClr val="tx1"/>
              </a:solidFill>
              <a:miter lim="800000"/>
              <a:headEnd/>
              <a:tailEnd/>
            </a:ln>
          </p:spPr>
          <p:txBody>
            <a:bodyPr wrap="none" anchor="ctr"/>
            <a:lstStyle/>
            <a:p>
              <a:endParaRPr lang="en-US"/>
            </a:p>
          </p:txBody>
        </p:sp>
        <p:sp>
          <p:nvSpPr>
            <p:cNvPr id="84028" name="Line 31"/>
            <p:cNvSpPr>
              <a:spLocks noChangeShapeType="1"/>
            </p:cNvSpPr>
            <p:nvPr/>
          </p:nvSpPr>
          <p:spPr bwMode="auto">
            <a:xfrm>
              <a:off x="5429541" y="2041634"/>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29" name="Line 31"/>
            <p:cNvSpPr>
              <a:spLocks noChangeShapeType="1"/>
            </p:cNvSpPr>
            <p:nvPr/>
          </p:nvSpPr>
          <p:spPr bwMode="auto">
            <a:xfrm>
              <a:off x="5429541" y="237364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30" name="Line 31"/>
            <p:cNvSpPr>
              <a:spLocks noChangeShapeType="1"/>
            </p:cNvSpPr>
            <p:nvPr/>
          </p:nvSpPr>
          <p:spPr bwMode="auto">
            <a:xfrm>
              <a:off x="5469702" y="2705650"/>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31" name="Line 31"/>
            <p:cNvSpPr>
              <a:spLocks noChangeShapeType="1"/>
            </p:cNvSpPr>
            <p:nvPr/>
          </p:nvSpPr>
          <p:spPr bwMode="auto">
            <a:xfrm>
              <a:off x="5513527" y="3037658"/>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32" name="Line 31"/>
            <p:cNvSpPr>
              <a:spLocks noChangeShapeType="1"/>
            </p:cNvSpPr>
            <p:nvPr/>
          </p:nvSpPr>
          <p:spPr bwMode="auto">
            <a:xfrm>
              <a:off x="5537479" y="3369666"/>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33" name="Line 31"/>
            <p:cNvSpPr>
              <a:spLocks noChangeShapeType="1"/>
            </p:cNvSpPr>
            <p:nvPr/>
          </p:nvSpPr>
          <p:spPr bwMode="auto">
            <a:xfrm>
              <a:off x="5567842" y="3701674"/>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34" name="Line 31"/>
            <p:cNvSpPr>
              <a:spLocks noChangeShapeType="1"/>
            </p:cNvSpPr>
            <p:nvPr/>
          </p:nvSpPr>
          <p:spPr bwMode="auto">
            <a:xfrm>
              <a:off x="5599198" y="4033682"/>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35" name="Line 31"/>
            <p:cNvSpPr>
              <a:spLocks noChangeShapeType="1"/>
            </p:cNvSpPr>
            <p:nvPr/>
          </p:nvSpPr>
          <p:spPr bwMode="auto">
            <a:xfrm>
              <a:off x="5662879" y="4365690"/>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36" name="Line 31"/>
            <p:cNvSpPr>
              <a:spLocks noChangeShapeType="1"/>
            </p:cNvSpPr>
            <p:nvPr/>
          </p:nvSpPr>
          <p:spPr bwMode="auto">
            <a:xfrm>
              <a:off x="5696407" y="4697698"/>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37" name="Line 31"/>
            <p:cNvSpPr>
              <a:spLocks noChangeShapeType="1"/>
            </p:cNvSpPr>
            <p:nvPr/>
          </p:nvSpPr>
          <p:spPr bwMode="auto">
            <a:xfrm>
              <a:off x="5718175" y="5029706"/>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38" name="Line 31"/>
            <p:cNvSpPr>
              <a:spLocks noChangeShapeType="1"/>
            </p:cNvSpPr>
            <p:nvPr/>
          </p:nvSpPr>
          <p:spPr bwMode="auto">
            <a:xfrm>
              <a:off x="5739406" y="5361714"/>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39" name="Line 31"/>
            <p:cNvSpPr>
              <a:spLocks noChangeShapeType="1"/>
            </p:cNvSpPr>
            <p:nvPr/>
          </p:nvSpPr>
          <p:spPr bwMode="auto">
            <a:xfrm>
              <a:off x="5773483" y="5693722"/>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40" name="Line 31"/>
            <p:cNvSpPr>
              <a:spLocks noChangeShapeType="1"/>
            </p:cNvSpPr>
            <p:nvPr/>
          </p:nvSpPr>
          <p:spPr bwMode="auto">
            <a:xfrm>
              <a:off x="5825404" y="6025730"/>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41" name="Line 31"/>
            <p:cNvSpPr>
              <a:spLocks noChangeShapeType="1"/>
            </p:cNvSpPr>
            <p:nvPr/>
          </p:nvSpPr>
          <p:spPr bwMode="auto">
            <a:xfrm>
              <a:off x="5847446" y="6357738"/>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
        <p:nvSpPr>
          <p:cNvPr id="83971" name="Rectangle 11"/>
          <p:cNvSpPr>
            <a:spLocks noChangeArrowheads="1"/>
          </p:cNvSpPr>
          <p:nvPr/>
        </p:nvSpPr>
        <p:spPr bwMode="auto">
          <a:xfrm>
            <a:off x="1035050" y="1219200"/>
            <a:ext cx="3429000"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I/AZ Comparison Files</a:t>
            </a:r>
            <a:endParaRPr lang="en-US" b="1">
              <a:solidFill>
                <a:srgbClr val="FFFFFF"/>
              </a:solidFill>
            </a:endParaRPr>
          </a:p>
        </p:txBody>
      </p:sp>
      <p:sp>
        <p:nvSpPr>
          <p:cNvPr id="83972" name="Rectangle 12"/>
          <p:cNvSpPr>
            <a:spLocks noChangeArrowheads="1"/>
          </p:cNvSpPr>
          <p:nvPr/>
        </p:nvSpPr>
        <p:spPr bwMode="auto">
          <a:xfrm>
            <a:off x="4783138" y="1219200"/>
            <a:ext cx="3259137"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BZ Comparison Files</a:t>
            </a:r>
            <a:endParaRPr lang="en-US" b="1">
              <a:solidFill>
                <a:srgbClr val="FFFFFF"/>
              </a:solidFill>
            </a:endParaRPr>
          </a:p>
        </p:txBody>
      </p:sp>
      <p:grpSp>
        <p:nvGrpSpPr>
          <p:cNvPr id="3" name="Group 32"/>
          <p:cNvGrpSpPr>
            <a:grpSpLocks/>
          </p:cNvGrpSpPr>
          <p:nvPr/>
        </p:nvGrpSpPr>
        <p:grpSpPr bwMode="auto">
          <a:xfrm>
            <a:off x="620713" y="6354763"/>
            <a:ext cx="3273425" cy="579437"/>
            <a:chOff x="468313" y="5784850"/>
            <a:chExt cx="3273425" cy="579438"/>
          </a:xfrm>
        </p:grpSpPr>
        <p:sp>
          <p:nvSpPr>
            <p:cNvPr id="84025" name="Rectangle 34"/>
            <p:cNvSpPr>
              <a:spLocks noChangeArrowheads="1"/>
            </p:cNvSpPr>
            <p:nvPr/>
          </p:nvSpPr>
          <p:spPr bwMode="auto">
            <a:xfrm>
              <a:off x="468313" y="5784850"/>
              <a:ext cx="1146175" cy="579438"/>
            </a:xfrm>
            <a:prstGeom prst="rect">
              <a:avLst/>
            </a:prstGeom>
            <a:noFill/>
            <a:ln w="12700">
              <a:noFill/>
              <a:miter lim="800000"/>
              <a:headEnd type="none" w="sm" len="sm"/>
              <a:tailEnd type="none" w="sm" len="sm"/>
            </a:ln>
          </p:spPr>
          <p:txBody>
            <a:bodyPr>
              <a:spAutoFit/>
            </a:bodyPr>
            <a:lstStyle/>
            <a:p>
              <a:pPr algn="ctr" eaLnBrk="0" hangingPunct="0"/>
              <a:r>
                <a:rPr lang="en-US" sz="3200" b="1"/>
                <a:t>TBQ</a:t>
              </a:r>
            </a:p>
          </p:txBody>
        </p:sp>
        <p:sp>
          <p:nvSpPr>
            <p:cNvPr id="726051" name="Line 35"/>
            <p:cNvSpPr>
              <a:spLocks noChangeShapeType="1"/>
            </p:cNvSpPr>
            <p:nvPr/>
          </p:nvSpPr>
          <p:spPr bwMode="auto">
            <a:xfrm>
              <a:off x="1720850" y="6183313"/>
              <a:ext cx="2020888" cy="1588"/>
            </a:xfrm>
            <a:prstGeom prst="line">
              <a:avLst/>
            </a:prstGeom>
            <a:noFill/>
            <a:ln w="50800">
              <a:solidFill>
                <a:srgbClr val="009900"/>
              </a:solidFill>
              <a:prstDash val="dash"/>
              <a:round/>
              <a:headEnd/>
              <a:tailEnd/>
            </a:ln>
            <a:effectLst>
              <a:outerShdw dist="35921" dir="2700000" algn="ctr" rotWithShape="0">
                <a:schemeClr val="tx1"/>
              </a:outerShdw>
            </a:effectLst>
          </p:spPr>
          <p:txBody>
            <a:bodyPr wrap="none" anchor="ctr"/>
            <a:lstStyle/>
            <a:p>
              <a:pPr algn="ctr" eaLnBrk="0" hangingPunct="0">
                <a:lnSpc>
                  <a:spcPct val="70000"/>
                </a:lnSpc>
                <a:spcBef>
                  <a:spcPct val="50000"/>
                </a:spcBef>
                <a:defRPr/>
              </a:pPr>
              <a:endParaRPr lang="en-US" sz="3600" b="1" dirty="0">
                <a:solidFill>
                  <a:srgbClr val="FFFFFF"/>
                </a:solidFill>
                <a:latin typeface="Arial" pitchFamily="34" charset="0"/>
                <a:cs typeface="Arial" pitchFamily="34" charset="0"/>
              </a:endParaRPr>
            </a:p>
          </p:txBody>
        </p:sp>
      </p:grpSp>
      <p:sp>
        <p:nvSpPr>
          <p:cNvPr id="83974" name="TextBox 23"/>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III</a:t>
            </a:r>
          </a:p>
          <a:p>
            <a:pPr algn="ctr"/>
            <a:r>
              <a:rPr lang="en-US" sz="2900" b="1" dirty="0"/>
              <a:t>IDENTIFY BEST QUALIFIED OFFICERS</a:t>
            </a:r>
          </a:p>
        </p:txBody>
      </p:sp>
      <p:grpSp>
        <p:nvGrpSpPr>
          <p:cNvPr id="4" name="Group 61"/>
          <p:cNvGrpSpPr>
            <a:grpSpLocks/>
          </p:cNvGrpSpPr>
          <p:nvPr/>
        </p:nvGrpSpPr>
        <p:grpSpPr bwMode="auto">
          <a:xfrm>
            <a:off x="1720850" y="1657350"/>
            <a:ext cx="2057400" cy="5110163"/>
            <a:chOff x="1790700" y="1657350"/>
            <a:chExt cx="2057400" cy="5109805"/>
          </a:xfrm>
        </p:grpSpPr>
        <p:sp>
          <p:nvSpPr>
            <p:cNvPr id="84009" name="AutoShape 17"/>
            <p:cNvSpPr>
              <a:spLocks noChangeArrowheads="1"/>
            </p:cNvSpPr>
            <p:nvPr/>
          </p:nvSpPr>
          <p:spPr bwMode="auto">
            <a:xfrm>
              <a:off x="1790700"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7FFF00"/>
            </a:solidFill>
            <a:ln w="57150">
              <a:solidFill>
                <a:schemeClr val="tx1"/>
              </a:solidFill>
              <a:miter lim="800000"/>
              <a:headEnd/>
              <a:tailEnd/>
            </a:ln>
          </p:spPr>
          <p:txBody>
            <a:bodyPr wrap="none" anchor="ctr"/>
            <a:lstStyle/>
            <a:p>
              <a:endParaRPr lang="en-US"/>
            </a:p>
          </p:txBody>
        </p:sp>
        <p:sp>
          <p:nvSpPr>
            <p:cNvPr id="84010" name="Text Box 30"/>
            <p:cNvSpPr txBox="1">
              <a:spLocks noChangeArrowheads="1"/>
            </p:cNvSpPr>
            <p:nvPr/>
          </p:nvSpPr>
          <p:spPr bwMode="auto">
            <a:xfrm>
              <a:off x="2171700" y="16573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126</a:t>
              </a:r>
            </a:p>
          </p:txBody>
        </p:sp>
        <p:sp>
          <p:nvSpPr>
            <p:cNvPr id="84011" name="Text Box 30"/>
            <p:cNvSpPr txBox="1">
              <a:spLocks noChangeArrowheads="1"/>
            </p:cNvSpPr>
            <p:nvPr/>
          </p:nvSpPr>
          <p:spPr bwMode="auto">
            <a:xfrm>
              <a:off x="2171700" y="19893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127</a:t>
              </a:r>
            </a:p>
          </p:txBody>
        </p:sp>
        <p:sp>
          <p:nvSpPr>
            <p:cNvPr id="84012" name="Text Box 30"/>
            <p:cNvSpPr txBox="1">
              <a:spLocks noChangeArrowheads="1"/>
            </p:cNvSpPr>
            <p:nvPr/>
          </p:nvSpPr>
          <p:spPr bwMode="auto">
            <a:xfrm>
              <a:off x="2171700" y="23213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128</a:t>
              </a:r>
            </a:p>
          </p:txBody>
        </p:sp>
        <p:sp>
          <p:nvSpPr>
            <p:cNvPr id="84013" name="Text Box 30"/>
            <p:cNvSpPr txBox="1">
              <a:spLocks noChangeArrowheads="1"/>
            </p:cNvSpPr>
            <p:nvPr/>
          </p:nvSpPr>
          <p:spPr bwMode="auto">
            <a:xfrm>
              <a:off x="2171700" y="26533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129</a:t>
              </a:r>
            </a:p>
          </p:txBody>
        </p:sp>
        <p:sp>
          <p:nvSpPr>
            <p:cNvPr id="84014" name="Text Box 30"/>
            <p:cNvSpPr txBox="1">
              <a:spLocks noChangeArrowheads="1"/>
            </p:cNvSpPr>
            <p:nvPr/>
          </p:nvSpPr>
          <p:spPr bwMode="auto">
            <a:xfrm>
              <a:off x="2171700" y="29853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130</a:t>
              </a:r>
            </a:p>
          </p:txBody>
        </p:sp>
        <p:sp>
          <p:nvSpPr>
            <p:cNvPr id="84015" name="Text Box 30"/>
            <p:cNvSpPr txBox="1">
              <a:spLocks noChangeArrowheads="1"/>
            </p:cNvSpPr>
            <p:nvPr/>
          </p:nvSpPr>
          <p:spPr bwMode="auto">
            <a:xfrm>
              <a:off x="2171700" y="331740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131</a:t>
              </a:r>
            </a:p>
          </p:txBody>
        </p:sp>
        <p:sp>
          <p:nvSpPr>
            <p:cNvPr id="84016" name="Text Box 30"/>
            <p:cNvSpPr txBox="1">
              <a:spLocks noChangeArrowheads="1"/>
            </p:cNvSpPr>
            <p:nvPr/>
          </p:nvSpPr>
          <p:spPr bwMode="auto">
            <a:xfrm>
              <a:off x="2171700" y="364941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132</a:t>
              </a:r>
            </a:p>
          </p:txBody>
        </p:sp>
        <p:sp>
          <p:nvSpPr>
            <p:cNvPr id="84017" name="Text Box 30"/>
            <p:cNvSpPr txBox="1">
              <a:spLocks noChangeArrowheads="1"/>
            </p:cNvSpPr>
            <p:nvPr/>
          </p:nvSpPr>
          <p:spPr bwMode="auto">
            <a:xfrm>
              <a:off x="2171700" y="398142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133</a:t>
              </a:r>
            </a:p>
          </p:txBody>
        </p:sp>
        <p:sp>
          <p:nvSpPr>
            <p:cNvPr id="84018" name="Text Box 30"/>
            <p:cNvSpPr txBox="1">
              <a:spLocks noChangeArrowheads="1"/>
            </p:cNvSpPr>
            <p:nvPr/>
          </p:nvSpPr>
          <p:spPr bwMode="auto">
            <a:xfrm>
              <a:off x="2171700" y="431343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134</a:t>
              </a:r>
            </a:p>
          </p:txBody>
        </p:sp>
        <p:sp>
          <p:nvSpPr>
            <p:cNvPr id="84019" name="Text Box 30"/>
            <p:cNvSpPr txBox="1">
              <a:spLocks noChangeArrowheads="1"/>
            </p:cNvSpPr>
            <p:nvPr/>
          </p:nvSpPr>
          <p:spPr bwMode="auto">
            <a:xfrm>
              <a:off x="2171700" y="49774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136</a:t>
              </a:r>
            </a:p>
          </p:txBody>
        </p:sp>
        <p:sp>
          <p:nvSpPr>
            <p:cNvPr id="84020" name="Text Box 30"/>
            <p:cNvSpPr txBox="1">
              <a:spLocks noChangeArrowheads="1"/>
            </p:cNvSpPr>
            <p:nvPr/>
          </p:nvSpPr>
          <p:spPr bwMode="auto">
            <a:xfrm>
              <a:off x="2171700" y="56414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138</a:t>
              </a:r>
            </a:p>
          </p:txBody>
        </p:sp>
        <p:sp>
          <p:nvSpPr>
            <p:cNvPr id="84021" name="Text Box 30"/>
            <p:cNvSpPr txBox="1">
              <a:spLocks noChangeArrowheads="1"/>
            </p:cNvSpPr>
            <p:nvPr/>
          </p:nvSpPr>
          <p:spPr bwMode="auto">
            <a:xfrm>
              <a:off x="2171700" y="63054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140</a:t>
              </a:r>
            </a:p>
          </p:txBody>
        </p:sp>
        <p:sp>
          <p:nvSpPr>
            <p:cNvPr id="84022" name="Text Box 30"/>
            <p:cNvSpPr txBox="1">
              <a:spLocks noChangeArrowheads="1"/>
            </p:cNvSpPr>
            <p:nvPr/>
          </p:nvSpPr>
          <p:spPr bwMode="auto">
            <a:xfrm>
              <a:off x="2171700" y="464544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135</a:t>
              </a:r>
            </a:p>
          </p:txBody>
        </p:sp>
        <p:sp>
          <p:nvSpPr>
            <p:cNvPr id="84023" name="Text Box 30"/>
            <p:cNvSpPr txBox="1">
              <a:spLocks noChangeArrowheads="1"/>
            </p:cNvSpPr>
            <p:nvPr/>
          </p:nvSpPr>
          <p:spPr bwMode="auto">
            <a:xfrm>
              <a:off x="2171700" y="53094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137</a:t>
              </a:r>
            </a:p>
          </p:txBody>
        </p:sp>
        <p:sp>
          <p:nvSpPr>
            <p:cNvPr id="84024" name="Text Box 30"/>
            <p:cNvSpPr txBox="1">
              <a:spLocks noChangeArrowheads="1"/>
            </p:cNvSpPr>
            <p:nvPr/>
          </p:nvSpPr>
          <p:spPr bwMode="auto">
            <a:xfrm>
              <a:off x="2171700" y="59734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139</a:t>
              </a:r>
            </a:p>
          </p:txBody>
        </p:sp>
      </p:grpSp>
      <p:sp>
        <p:nvSpPr>
          <p:cNvPr id="83976" name="Text Box 30"/>
          <p:cNvSpPr txBox="1">
            <a:spLocks noChangeArrowheads="1"/>
          </p:cNvSpPr>
          <p:nvPr/>
        </p:nvSpPr>
        <p:spPr bwMode="auto">
          <a:xfrm>
            <a:off x="5765800" y="16573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15</a:t>
            </a:r>
          </a:p>
        </p:txBody>
      </p:sp>
      <p:sp>
        <p:nvSpPr>
          <p:cNvPr id="83977" name="Text Box 30"/>
          <p:cNvSpPr txBox="1">
            <a:spLocks noChangeArrowheads="1"/>
          </p:cNvSpPr>
          <p:nvPr/>
        </p:nvSpPr>
        <p:spPr bwMode="auto">
          <a:xfrm>
            <a:off x="5765800" y="1989138"/>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a:t>
            </a:r>
          </a:p>
        </p:txBody>
      </p:sp>
      <p:sp>
        <p:nvSpPr>
          <p:cNvPr id="83978" name="Text Box 30"/>
          <p:cNvSpPr txBox="1">
            <a:spLocks noChangeArrowheads="1"/>
          </p:cNvSpPr>
          <p:nvPr/>
        </p:nvSpPr>
        <p:spPr bwMode="auto">
          <a:xfrm>
            <a:off x="5765800" y="232092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a:t>
            </a:r>
          </a:p>
        </p:txBody>
      </p:sp>
      <p:sp>
        <p:nvSpPr>
          <p:cNvPr id="83979" name="Text Box 30"/>
          <p:cNvSpPr txBox="1">
            <a:spLocks noChangeArrowheads="1"/>
          </p:cNvSpPr>
          <p:nvPr/>
        </p:nvSpPr>
        <p:spPr bwMode="auto">
          <a:xfrm>
            <a:off x="5765800" y="265271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a:t>
            </a:r>
          </a:p>
        </p:txBody>
      </p:sp>
      <p:sp>
        <p:nvSpPr>
          <p:cNvPr id="83980" name="Text Box 30"/>
          <p:cNvSpPr txBox="1">
            <a:spLocks noChangeArrowheads="1"/>
          </p:cNvSpPr>
          <p:nvPr/>
        </p:nvSpPr>
        <p:spPr bwMode="auto">
          <a:xfrm>
            <a:off x="5765800" y="2986088"/>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11</a:t>
            </a:r>
          </a:p>
        </p:txBody>
      </p:sp>
      <p:sp>
        <p:nvSpPr>
          <p:cNvPr id="83981" name="Text Box 30"/>
          <p:cNvSpPr txBox="1">
            <a:spLocks noChangeArrowheads="1"/>
          </p:cNvSpPr>
          <p:nvPr/>
        </p:nvSpPr>
        <p:spPr bwMode="auto">
          <a:xfrm>
            <a:off x="5765800" y="331787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10</a:t>
            </a:r>
          </a:p>
        </p:txBody>
      </p:sp>
      <p:sp>
        <p:nvSpPr>
          <p:cNvPr id="83982" name="Text Box 30"/>
          <p:cNvSpPr txBox="1">
            <a:spLocks noChangeArrowheads="1"/>
          </p:cNvSpPr>
          <p:nvPr/>
        </p:nvSpPr>
        <p:spPr bwMode="auto">
          <a:xfrm>
            <a:off x="5765800" y="364966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9</a:t>
            </a:r>
          </a:p>
        </p:txBody>
      </p:sp>
      <p:sp>
        <p:nvSpPr>
          <p:cNvPr id="83983" name="Text Box 30"/>
          <p:cNvSpPr txBox="1">
            <a:spLocks noChangeArrowheads="1"/>
          </p:cNvSpPr>
          <p:nvPr/>
        </p:nvSpPr>
        <p:spPr bwMode="auto">
          <a:xfrm>
            <a:off x="5765800" y="39814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8</a:t>
            </a:r>
          </a:p>
        </p:txBody>
      </p:sp>
      <p:sp>
        <p:nvSpPr>
          <p:cNvPr id="83984" name="Text Box 30"/>
          <p:cNvSpPr txBox="1">
            <a:spLocks noChangeArrowheads="1"/>
          </p:cNvSpPr>
          <p:nvPr/>
        </p:nvSpPr>
        <p:spPr bwMode="auto">
          <a:xfrm>
            <a:off x="5765800" y="4313238"/>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7</a:t>
            </a:r>
          </a:p>
        </p:txBody>
      </p:sp>
      <p:sp>
        <p:nvSpPr>
          <p:cNvPr id="83985" name="Text Box 30"/>
          <p:cNvSpPr txBox="1">
            <a:spLocks noChangeArrowheads="1"/>
          </p:cNvSpPr>
          <p:nvPr/>
        </p:nvSpPr>
        <p:spPr bwMode="auto">
          <a:xfrm>
            <a:off x="5765800" y="497681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5</a:t>
            </a:r>
          </a:p>
        </p:txBody>
      </p:sp>
      <p:sp>
        <p:nvSpPr>
          <p:cNvPr id="83986" name="Text Box 30"/>
          <p:cNvSpPr txBox="1">
            <a:spLocks noChangeArrowheads="1"/>
          </p:cNvSpPr>
          <p:nvPr/>
        </p:nvSpPr>
        <p:spPr bwMode="auto">
          <a:xfrm>
            <a:off x="5765800" y="5641975"/>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3</a:t>
            </a:r>
          </a:p>
        </p:txBody>
      </p:sp>
      <p:sp>
        <p:nvSpPr>
          <p:cNvPr id="83987" name="Text Box 30"/>
          <p:cNvSpPr txBox="1">
            <a:spLocks noChangeArrowheads="1"/>
          </p:cNvSpPr>
          <p:nvPr/>
        </p:nvSpPr>
        <p:spPr bwMode="auto">
          <a:xfrm>
            <a:off x="5765800" y="63055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a:t>
            </a:r>
          </a:p>
        </p:txBody>
      </p:sp>
      <p:sp>
        <p:nvSpPr>
          <p:cNvPr id="83988" name="Text Box 30"/>
          <p:cNvSpPr txBox="1">
            <a:spLocks noChangeArrowheads="1"/>
          </p:cNvSpPr>
          <p:nvPr/>
        </p:nvSpPr>
        <p:spPr bwMode="auto">
          <a:xfrm>
            <a:off x="5765800" y="464502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6</a:t>
            </a:r>
          </a:p>
        </p:txBody>
      </p:sp>
      <p:sp>
        <p:nvSpPr>
          <p:cNvPr id="83989" name="Text Box 30"/>
          <p:cNvSpPr txBox="1">
            <a:spLocks noChangeArrowheads="1"/>
          </p:cNvSpPr>
          <p:nvPr/>
        </p:nvSpPr>
        <p:spPr bwMode="auto">
          <a:xfrm>
            <a:off x="5765800" y="5310188"/>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4</a:t>
            </a:r>
          </a:p>
        </p:txBody>
      </p:sp>
      <p:sp>
        <p:nvSpPr>
          <p:cNvPr id="83990" name="Text Box 30"/>
          <p:cNvSpPr txBox="1">
            <a:spLocks noChangeArrowheads="1"/>
          </p:cNvSpPr>
          <p:nvPr/>
        </p:nvSpPr>
        <p:spPr bwMode="auto">
          <a:xfrm>
            <a:off x="5765800" y="597376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2</a:t>
            </a:r>
          </a:p>
        </p:txBody>
      </p:sp>
      <p:grpSp>
        <p:nvGrpSpPr>
          <p:cNvPr id="5" name="Group 75"/>
          <p:cNvGrpSpPr>
            <a:grpSpLocks/>
          </p:cNvGrpSpPr>
          <p:nvPr/>
        </p:nvGrpSpPr>
        <p:grpSpPr bwMode="auto">
          <a:xfrm>
            <a:off x="1774825" y="2043113"/>
            <a:ext cx="1965325" cy="4316412"/>
            <a:chOff x="1774208" y="2043752"/>
            <a:chExt cx="1966486" cy="4316104"/>
          </a:xfrm>
        </p:grpSpPr>
        <p:sp>
          <p:nvSpPr>
            <p:cNvPr id="83995" name="Line 31"/>
            <p:cNvSpPr>
              <a:spLocks noChangeShapeType="1"/>
            </p:cNvSpPr>
            <p:nvPr/>
          </p:nvSpPr>
          <p:spPr bwMode="auto">
            <a:xfrm>
              <a:off x="1774208" y="204375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996" name="Line 31"/>
            <p:cNvSpPr>
              <a:spLocks noChangeShapeType="1"/>
            </p:cNvSpPr>
            <p:nvPr/>
          </p:nvSpPr>
          <p:spPr bwMode="auto">
            <a:xfrm>
              <a:off x="1774208" y="2375760"/>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997" name="Line 31"/>
            <p:cNvSpPr>
              <a:spLocks noChangeShapeType="1"/>
            </p:cNvSpPr>
            <p:nvPr/>
          </p:nvSpPr>
          <p:spPr bwMode="auto">
            <a:xfrm>
              <a:off x="1814369" y="2707768"/>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998" name="Line 31"/>
            <p:cNvSpPr>
              <a:spLocks noChangeShapeType="1"/>
            </p:cNvSpPr>
            <p:nvPr/>
          </p:nvSpPr>
          <p:spPr bwMode="auto">
            <a:xfrm>
              <a:off x="1858194" y="3039776"/>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3999" name="Line 31"/>
            <p:cNvSpPr>
              <a:spLocks noChangeShapeType="1"/>
            </p:cNvSpPr>
            <p:nvPr/>
          </p:nvSpPr>
          <p:spPr bwMode="auto">
            <a:xfrm>
              <a:off x="1882146" y="3371784"/>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00" name="Line 31"/>
            <p:cNvSpPr>
              <a:spLocks noChangeShapeType="1"/>
            </p:cNvSpPr>
            <p:nvPr/>
          </p:nvSpPr>
          <p:spPr bwMode="auto">
            <a:xfrm>
              <a:off x="1912509" y="3703792"/>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01" name="Line 31"/>
            <p:cNvSpPr>
              <a:spLocks noChangeShapeType="1"/>
            </p:cNvSpPr>
            <p:nvPr/>
          </p:nvSpPr>
          <p:spPr bwMode="auto">
            <a:xfrm>
              <a:off x="1943865" y="4035800"/>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02" name="Line 31"/>
            <p:cNvSpPr>
              <a:spLocks noChangeShapeType="1"/>
            </p:cNvSpPr>
            <p:nvPr/>
          </p:nvSpPr>
          <p:spPr bwMode="auto">
            <a:xfrm>
              <a:off x="2007546" y="4367808"/>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03" name="Line 31"/>
            <p:cNvSpPr>
              <a:spLocks noChangeShapeType="1"/>
            </p:cNvSpPr>
            <p:nvPr/>
          </p:nvSpPr>
          <p:spPr bwMode="auto">
            <a:xfrm>
              <a:off x="2041074" y="4699816"/>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04" name="Line 31"/>
            <p:cNvSpPr>
              <a:spLocks noChangeShapeType="1"/>
            </p:cNvSpPr>
            <p:nvPr/>
          </p:nvSpPr>
          <p:spPr bwMode="auto">
            <a:xfrm>
              <a:off x="2062842" y="5031824"/>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05" name="Line 31"/>
            <p:cNvSpPr>
              <a:spLocks noChangeShapeType="1"/>
            </p:cNvSpPr>
            <p:nvPr/>
          </p:nvSpPr>
          <p:spPr bwMode="auto">
            <a:xfrm>
              <a:off x="2084073" y="5363832"/>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06" name="Line 31"/>
            <p:cNvSpPr>
              <a:spLocks noChangeShapeType="1"/>
            </p:cNvSpPr>
            <p:nvPr/>
          </p:nvSpPr>
          <p:spPr bwMode="auto">
            <a:xfrm>
              <a:off x="2118150" y="5695840"/>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07" name="Line 31"/>
            <p:cNvSpPr>
              <a:spLocks noChangeShapeType="1"/>
            </p:cNvSpPr>
            <p:nvPr/>
          </p:nvSpPr>
          <p:spPr bwMode="auto">
            <a:xfrm>
              <a:off x="2170071" y="6027848"/>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4008" name="Line 31"/>
            <p:cNvSpPr>
              <a:spLocks noChangeShapeType="1"/>
            </p:cNvSpPr>
            <p:nvPr/>
          </p:nvSpPr>
          <p:spPr bwMode="auto">
            <a:xfrm>
              <a:off x="2192113" y="6359856"/>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
        <p:nvSpPr>
          <p:cNvPr id="77" name="AutoShape 17"/>
          <p:cNvSpPr>
            <a:spLocks noChangeArrowheads="1"/>
          </p:cNvSpPr>
          <p:nvPr/>
        </p:nvSpPr>
        <p:spPr bwMode="auto">
          <a:xfrm>
            <a:off x="4095750" y="1714500"/>
            <a:ext cx="1447800" cy="304800"/>
          </a:xfrm>
          <a:prstGeom prst="leftRightArrow">
            <a:avLst>
              <a:gd name="adj1" fmla="val 50000"/>
              <a:gd name="adj2" fmla="val 95000"/>
            </a:avLst>
          </a:prstGeom>
          <a:ln>
            <a:headEnd type="none" w="sm" len="sm"/>
            <a:tailEnd type="none" w="sm" len="sm"/>
          </a:ln>
        </p:spPr>
        <p:style>
          <a:lnRef idx="2">
            <a:schemeClr val="dk1">
              <a:shade val="50000"/>
            </a:schemeClr>
          </a:lnRef>
          <a:fillRef idx="1">
            <a:schemeClr val="dk1"/>
          </a:fillRef>
          <a:effectRef idx="0">
            <a:schemeClr val="dk1"/>
          </a:effectRef>
          <a:fontRef idx="minor">
            <a:schemeClr val="lt1"/>
          </a:fontRef>
        </p:style>
        <p:txBody>
          <a:bodyPr wrap="none" anchor="ctr"/>
          <a:lstStyle/>
          <a:p>
            <a:pPr algn="ctr" eaLnBrk="0" hangingPunct="0">
              <a:lnSpc>
                <a:spcPct val="70000"/>
              </a:lnSpc>
              <a:spcBef>
                <a:spcPct val="50000"/>
              </a:spcBef>
              <a:defRPr/>
            </a:pPr>
            <a:endParaRPr lang="en-US" sz="3600" b="1" dirty="0">
              <a:cs typeface="Arial" pitchFamily="34" charset="0"/>
            </a:endParaRPr>
          </a:p>
        </p:txBody>
      </p:sp>
      <p:sp>
        <p:nvSpPr>
          <p:cNvPr id="76" name="Rectangle 58"/>
          <p:cNvSpPr>
            <a:spLocks noChangeArrowheads="1"/>
          </p:cNvSpPr>
          <p:nvPr/>
        </p:nvSpPr>
        <p:spPr bwMode="auto">
          <a:xfrm>
            <a:off x="5399088" y="1674813"/>
            <a:ext cx="2057400" cy="382587"/>
          </a:xfrm>
          <a:prstGeom prst="rect">
            <a:avLst/>
          </a:prstGeom>
          <a:noFill/>
          <a:ln w="38100">
            <a:solidFill>
              <a:srgbClr val="FF0000"/>
            </a:solidFill>
            <a:miter lim="800000"/>
            <a:headEnd type="none" w="sm" len="sm"/>
            <a:tailEnd type="none" w="sm" len="sm"/>
          </a:ln>
        </p:spPr>
        <p:txBody>
          <a:bodyPr wrap="none" anchor="ctr"/>
          <a:lstStyle/>
          <a:p>
            <a:pPr algn="ctr" eaLnBrk="0" hangingPunct="0">
              <a:lnSpc>
                <a:spcPct val="70000"/>
              </a:lnSpc>
              <a:spcBef>
                <a:spcPct val="50000"/>
              </a:spcBef>
            </a:pPr>
            <a:endParaRPr lang="en-US" sz="3600" b="1">
              <a:solidFill>
                <a:srgbClr val="000000"/>
              </a:solidFill>
            </a:endParaRPr>
          </a:p>
        </p:txBody>
      </p:sp>
      <p:sp>
        <p:nvSpPr>
          <p:cNvPr id="92" name="Rectangle 58"/>
          <p:cNvSpPr>
            <a:spLocks noChangeArrowheads="1"/>
          </p:cNvSpPr>
          <p:nvPr/>
        </p:nvSpPr>
        <p:spPr bwMode="auto">
          <a:xfrm>
            <a:off x="5394325" y="1676400"/>
            <a:ext cx="2057400" cy="5029200"/>
          </a:xfrm>
          <a:prstGeom prst="rect">
            <a:avLst/>
          </a:prstGeom>
          <a:noFill/>
          <a:ln w="38100">
            <a:solidFill>
              <a:srgbClr val="FF0000"/>
            </a:solidFill>
            <a:miter lim="800000"/>
            <a:headEnd type="none" w="sm" len="sm"/>
            <a:tailEnd type="none" w="sm" len="sm"/>
          </a:ln>
        </p:spPr>
        <p:txBody>
          <a:bodyPr wrap="none" anchor="ctr"/>
          <a:lstStyle/>
          <a:p>
            <a:pPr algn="ctr" eaLnBrk="0" hangingPunct="0">
              <a:lnSpc>
                <a:spcPct val="70000"/>
              </a:lnSpc>
              <a:spcBef>
                <a:spcPct val="50000"/>
              </a:spcBef>
            </a:pPr>
            <a:endParaRPr lang="en-US" sz="3600" b="1">
              <a:solidFill>
                <a:srgbClr val="000000"/>
              </a:solidFill>
            </a:endParaRPr>
          </a:p>
        </p:txBody>
      </p:sp>
    </p:spTree>
    <p:extLst>
      <p:ext uri="{BB962C8B-B14F-4D97-AF65-F5344CB8AC3E}">
        <p14:creationId xmlns:p14="http://schemas.microsoft.com/office/powerpoint/2010/main" val="5721882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6"/>
                                        </p:tgtEl>
                                        <p:attrNameLst>
                                          <p:attrName>style.visibility</p:attrName>
                                        </p:attrNameLst>
                                      </p:cBhvr>
                                      <p:to>
                                        <p:strVal val="hidden"/>
                                      </p:to>
                                    </p:set>
                                  </p:childTnLst>
                                </p:cTn>
                              </p:par>
                              <p:par>
                                <p:cTn id="7" presetID="4" presetClass="entr" presetSubtype="16" fill="hold" grpId="0" nodeType="withEffect">
                                  <p:stCondLst>
                                    <p:cond delay="0"/>
                                  </p:stCondLst>
                                  <p:childTnLst>
                                    <p:set>
                                      <p:cBhvr>
                                        <p:cTn id="8" dur="1" fill="hold">
                                          <p:stCondLst>
                                            <p:cond delay="0"/>
                                          </p:stCondLst>
                                        </p:cTn>
                                        <p:tgtEl>
                                          <p:spTgt spid="92"/>
                                        </p:tgtEl>
                                        <p:attrNameLst>
                                          <p:attrName>style.visibility</p:attrName>
                                        </p:attrNameLst>
                                      </p:cBhvr>
                                      <p:to>
                                        <p:strVal val="visible"/>
                                      </p:to>
                                    </p:set>
                                    <p:animEffect transition="in" filter="box(in)">
                                      <p:cBhvr>
                                        <p:cTn id="9"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9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5"/>
          <p:cNvGrpSpPr>
            <a:grpSpLocks/>
          </p:cNvGrpSpPr>
          <p:nvPr/>
        </p:nvGrpSpPr>
        <p:grpSpPr bwMode="auto">
          <a:xfrm rot="10800000">
            <a:off x="5384800" y="1714500"/>
            <a:ext cx="2057400" cy="4983163"/>
            <a:chOff x="5384084" y="1714500"/>
            <a:chExt cx="2057400" cy="4983480"/>
          </a:xfrm>
        </p:grpSpPr>
        <p:sp>
          <p:nvSpPr>
            <p:cNvPr id="85050" name="AutoShape 14"/>
            <p:cNvSpPr>
              <a:spLocks noChangeArrowheads="1"/>
            </p:cNvSpPr>
            <p:nvPr/>
          </p:nvSpPr>
          <p:spPr bwMode="auto">
            <a:xfrm>
              <a:off x="5384084"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00"/>
            </a:solidFill>
            <a:ln w="57150">
              <a:solidFill>
                <a:schemeClr val="tx1"/>
              </a:solidFill>
              <a:miter lim="800000"/>
              <a:headEnd/>
              <a:tailEnd/>
            </a:ln>
          </p:spPr>
          <p:txBody>
            <a:bodyPr wrap="none" anchor="ctr"/>
            <a:lstStyle/>
            <a:p>
              <a:endParaRPr lang="en-US"/>
            </a:p>
          </p:txBody>
        </p:sp>
        <p:sp>
          <p:nvSpPr>
            <p:cNvPr id="85051" name="Line 31"/>
            <p:cNvSpPr>
              <a:spLocks noChangeShapeType="1"/>
            </p:cNvSpPr>
            <p:nvPr/>
          </p:nvSpPr>
          <p:spPr bwMode="auto">
            <a:xfrm>
              <a:off x="5429541" y="2041634"/>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52" name="Line 31"/>
            <p:cNvSpPr>
              <a:spLocks noChangeShapeType="1"/>
            </p:cNvSpPr>
            <p:nvPr/>
          </p:nvSpPr>
          <p:spPr bwMode="auto">
            <a:xfrm>
              <a:off x="5429541" y="237364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53" name="Line 31"/>
            <p:cNvSpPr>
              <a:spLocks noChangeShapeType="1"/>
            </p:cNvSpPr>
            <p:nvPr/>
          </p:nvSpPr>
          <p:spPr bwMode="auto">
            <a:xfrm>
              <a:off x="5469702" y="2705650"/>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54" name="Line 31"/>
            <p:cNvSpPr>
              <a:spLocks noChangeShapeType="1"/>
            </p:cNvSpPr>
            <p:nvPr/>
          </p:nvSpPr>
          <p:spPr bwMode="auto">
            <a:xfrm>
              <a:off x="5513527" y="3037658"/>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55" name="Line 31"/>
            <p:cNvSpPr>
              <a:spLocks noChangeShapeType="1"/>
            </p:cNvSpPr>
            <p:nvPr/>
          </p:nvSpPr>
          <p:spPr bwMode="auto">
            <a:xfrm>
              <a:off x="5537479" y="3369666"/>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56" name="Line 31"/>
            <p:cNvSpPr>
              <a:spLocks noChangeShapeType="1"/>
            </p:cNvSpPr>
            <p:nvPr/>
          </p:nvSpPr>
          <p:spPr bwMode="auto">
            <a:xfrm>
              <a:off x="5567842" y="3701674"/>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57" name="Line 31"/>
            <p:cNvSpPr>
              <a:spLocks noChangeShapeType="1"/>
            </p:cNvSpPr>
            <p:nvPr/>
          </p:nvSpPr>
          <p:spPr bwMode="auto">
            <a:xfrm>
              <a:off x="5599198" y="4033682"/>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58" name="Line 31"/>
            <p:cNvSpPr>
              <a:spLocks noChangeShapeType="1"/>
            </p:cNvSpPr>
            <p:nvPr/>
          </p:nvSpPr>
          <p:spPr bwMode="auto">
            <a:xfrm>
              <a:off x="5662879" y="4365690"/>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59" name="Line 31"/>
            <p:cNvSpPr>
              <a:spLocks noChangeShapeType="1"/>
            </p:cNvSpPr>
            <p:nvPr/>
          </p:nvSpPr>
          <p:spPr bwMode="auto">
            <a:xfrm>
              <a:off x="5696407" y="4697698"/>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60" name="Line 31"/>
            <p:cNvSpPr>
              <a:spLocks noChangeShapeType="1"/>
            </p:cNvSpPr>
            <p:nvPr/>
          </p:nvSpPr>
          <p:spPr bwMode="auto">
            <a:xfrm>
              <a:off x="5718175" y="5029706"/>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61" name="Line 31"/>
            <p:cNvSpPr>
              <a:spLocks noChangeShapeType="1"/>
            </p:cNvSpPr>
            <p:nvPr/>
          </p:nvSpPr>
          <p:spPr bwMode="auto">
            <a:xfrm>
              <a:off x="5739406" y="5361714"/>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62" name="Line 31"/>
            <p:cNvSpPr>
              <a:spLocks noChangeShapeType="1"/>
            </p:cNvSpPr>
            <p:nvPr/>
          </p:nvSpPr>
          <p:spPr bwMode="auto">
            <a:xfrm>
              <a:off x="5773483" y="5693722"/>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63" name="Line 31"/>
            <p:cNvSpPr>
              <a:spLocks noChangeShapeType="1"/>
            </p:cNvSpPr>
            <p:nvPr/>
          </p:nvSpPr>
          <p:spPr bwMode="auto">
            <a:xfrm>
              <a:off x="5825404" y="6025730"/>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64" name="Line 31"/>
            <p:cNvSpPr>
              <a:spLocks noChangeShapeType="1"/>
            </p:cNvSpPr>
            <p:nvPr/>
          </p:nvSpPr>
          <p:spPr bwMode="auto">
            <a:xfrm>
              <a:off x="5847446" y="6357738"/>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
        <p:nvSpPr>
          <p:cNvPr id="84995" name="Rectangle 11"/>
          <p:cNvSpPr>
            <a:spLocks noChangeArrowheads="1"/>
          </p:cNvSpPr>
          <p:nvPr/>
        </p:nvSpPr>
        <p:spPr bwMode="auto">
          <a:xfrm>
            <a:off x="1035050" y="1219200"/>
            <a:ext cx="3429000"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I/AZ Comparison Files</a:t>
            </a:r>
            <a:endParaRPr lang="en-US" b="1">
              <a:solidFill>
                <a:srgbClr val="FFFFFF"/>
              </a:solidFill>
            </a:endParaRPr>
          </a:p>
        </p:txBody>
      </p:sp>
      <p:sp>
        <p:nvSpPr>
          <p:cNvPr id="84996" name="Rectangle 12"/>
          <p:cNvSpPr>
            <a:spLocks noChangeArrowheads="1"/>
          </p:cNvSpPr>
          <p:nvPr/>
        </p:nvSpPr>
        <p:spPr bwMode="auto">
          <a:xfrm>
            <a:off x="4783138" y="1219200"/>
            <a:ext cx="3259137"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BZ Comparison Files</a:t>
            </a:r>
            <a:endParaRPr lang="en-US" b="1">
              <a:solidFill>
                <a:srgbClr val="FFFFFF"/>
              </a:solidFill>
            </a:endParaRPr>
          </a:p>
        </p:txBody>
      </p:sp>
      <p:grpSp>
        <p:nvGrpSpPr>
          <p:cNvPr id="3" name="Group 32"/>
          <p:cNvGrpSpPr>
            <a:grpSpLocks/>
          </p:cNvGrpSpPr>
          <p:nvPr/>
        </p:nvGrpSpPr>
        <p:grpSpPr bwMode="auto">
          <a:xfrm>
            <a:off x="620713" y="6354763"/>
            <a:ext cx="3273425" cy="579437"/>
            <a:chOff x="468313" y="5784850"/>
            <a:chExt cx="3273425" cy="579438"/>
          </a:xfrm>
        </p:grpSpPr>
        <p:sp>
          <p:nvSpPr>
            <p:cNvPr id="85048" name="Rectangle 34"/>
            <p:cNvSpPr>
              <a:spLocks noChangeArrowheads="1"/>
            </p:cNvSpPr>
            <p:nvPr/>
          </p:nvSpPr>
          <p:spPr bwMode="auto">
            <a:xfrm>
              <a:off x="468313" y="5784850"/>
              <a:ext cx="1146175" cy="579438"/>
            </a:xfrm>
            <a:prstGeom prst="rect">
              <a:avLst/>
            </a:prstGeom>
            <a:noFill/>
            <a:ln w="12700">
              <a:noFill/>
              <a:miter lim="800000"/>
              <a:headEnd type="none" w="sm" len="sm"/>
              <a:tailEnd type="none" w="sm" len="sm"/>
            </a:ln>
          </p:spPr>
          <p:txBody>
            <a:bodyPr>
              <a:spAutoFit/>
            </a:bodyPr>
            <a:lstStyle/>
            <a:p>
              <a:pPr algn="ctr" eaLnBrk="0" hangingPunct="0"/>
              <a:r>
                <a:rPr lang="en-US" sz="3200" b="1"/>
                <a:t>TBQ</a:t>
              </a:r>
            </a:p>
          </p:txBody>
        </p:sp>
        <p:sp>
          <p:nvSpPr>
            <p:cNvPr id="726051" name="Line 35"/>
            <p:cNvSpPr>
              <a:spLocks noChangeShapeType="1"/>
            </p:cNvSpPr>
            <p:nvPr/>
          </p:nvSpPr>
          <p:spPr bwMode="auto">
            <a:xfrm>
              <a:off x="1720850" y="6183313"/>
              <a:ext cx="2020888" cy="1588"/>
            </a:xfrm>
            <a:prstGeom prst="line">
              <a:avLst/>
            </a:prstGeom>
            <a:noFill/>
            <a:ln w="50800">
              <a:solidFill>
                <a:srgbClr val="009900"/>
              </a:solidFill>
              <a:prstDash val="dash"/>
              <a:round/>
              <a:headEnd/>
              <a:tailEnd/>
            </a:ln>
            <a:effectLst>
              <a:outerShdw dist="35921" dir="2700000" algn="ctr" rotWithShape="0">
                <a:schemeClr val="tx1"/>
              </a:outerShdw>
            </a:effectLst>
          </p:spPr>
          <p:txBody>
            <a:bodyPr wrap="none" anchor="ctr"/>
            <a:lstStyle/>
            <a:p>
              <a:pPr algn="ctr" eaLnBrk="0" hangingPunct="0">
                <a:lnSpc>
                  <a:spcPct val="70000"/>
                </a:lnSpc>
                <a:spcBef>
                  <a:spcPct val="50000"/>
                </a:spcBef>
                <a:defRPr/>
              </a:pPr>
              <a:endParaRPr lang="en-US" sz="3600" b="1" dirty="0">
                <a:solidFill>
                  <a:srgbClr val="FFFFFF"/>
                </a:solidFill>
                <a:latin typeface="Arial" pitchFamily="34" charset="0"/>
                <a:cs typeface="Arial" pitchFamily="34" charset="0"/>
              </a:endParaRPr>
            </a:p>
          </p:txBody>
        </p:sp>
      </p:grpSp>
      <p:sp>
        <p:nvSpPr>
          <p:cNvPr id="84998" name="TextBox 23"/>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III</a:t>
            </a:r>
          </a:p>
          <a:p>
            <a:pPr algn="ctr"/>
            <a:r>
              <a:rPr lang="en-US" sz="2900" b="1" dirty="0"/>
              <a:t>IDENTIFY BEST QUALIFIED OFFICERS</a:t>
            </a:r>
          </a:p>
        </p:txBody>
      </p:sp>
      <p:grpSp>
        <p:nvGrpSpPr>
          <p:cNvPr id="4" name="Group 61"/>
          <p:cNvGrpSpPr>
            <a:grpSpLocks/>
          </p:cNvGrpSpPr>
          <p:nvPr/>
        </p:nvGrpSpPr>
        <p:grpSpPr bwMode="auto">
          <a:xfrm>
            <a:off x="1720850" y="1657350"/>
            <a:ext cx="2057400" cy="5110163"/>
            <a:chOff x="1790700" y="1657350"/>
            <a:chExt cx="2057400" cy="5109805"/>
          </a:xfrm>
        </p:grpSpPr>
        <p:sp>
          <p:nvSpPr>
            <p:cNvPr id="85032" name="AutoShape 17"/>
            <p:cNvSpPr>
              <a:spLocks noChangeArrowheads="1"/>
            </p:cNvSpPr>
            <p:nvPr/>
          </p:nvSpPr>
          <p:spPr bwMode="auto">
            <a:xfrm>
              <a:off x="1790700"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7FFF00"/>
            </a:solidFill>
            <a:ln w="57150">
              <a:solidFill>
                <a:schemeClr val="tx1"/>
              </a:solidFill>
              <a:miter lim="800000"/>
              <a:headEnd/>
              <a:tailEnd/>
            </a:ln>
          </p:spPr>
          <p:txBody>
            <a:bodyPr wrap="none" anchor="ctr"/>
            <a:lstStyle/>
            <a:p>
              <a:endParaRPr lang="en-US"/>
            </a:p>
          </p:txBody>
        </p:sp>
        <p:sp>
          <p:nvSpPr>
            <p:cNvPr id="85033" name="Text Box 30"/>
            <p:cNvSpPr txBox="1">
              <a:spLocks noChangeArrowheads="1"/>
            </p:cNvSpPr>
            <p:nvPr/>
          </p:nvSpPr>
          <p:spPr bwMode="auto">
            <a:xfrm>
              <a:off x="2171700" y="16573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126</a:t>
              </a:r>
            </a:p>
          </p:txBody>
        </p:sp>
        <p:sp>
          <p:nvSpPr>
            <p:cNvPr id="85034" name="Text Box 30"/>
            <p:cNvSpPr txBox="1">
              <a:spLocks noChangeArrowheads="1"/>
            </p:cNvSpPr>
            <p:nvPr/>
          </p:nvSpPr>
          <p:spPr bwMode="auto">
            <a:xfrm>
              <a:off x="2171700" y="19893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127</a:t>
              </a:r>
            </a:p>
          </p:txBody>
        </p:sp>
        <p:sp>
          <p:nvSpPr>
            <p:cNvPr id="85035" name="Text Box 30"/>
            <p:cNvSpPr txBox="1">
              <a:spLocks noChangeArrowheads="1"/>
            </p:cNvSpPr>
            <p:nvPr/>
          </p:nvSpPr>
          <p:spPr bwMode="auto">
            <a:xfrm>
              <a:off x="2171700" y="23213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128</a:t>
              </a:r>
            </a:p>
          </p:txBody>
        </p:sp>
        <p:sp>
          <p:nvSpPr>
            <p:cNvPr id="85036" name="Text Box 30"/>
            <p:cNvSpPr txBox="1">
              <a:spLocks noChangeArrowheads="1"/>
            </p:cNvSpPr>
            <p:nvPr/>
          </p:nvSpPr>
          <p:spPr bwMode="auto">
            <a:xfrm>
              <a:off x="2171700" y="26533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129</a:t>
              </a:r>
            </a:p>
          </p:txBody>
        </p:sp>
        <p:sp>
          <p:nvSpPr>
            <p:cNvPr id="85037" name="Text Box 30"/>
            <p:cNvSpPr txBox="1">
              <a:spLocks noChangeArrowheads="1"/>
            </p:cNvSpPr>
            <p:nvPr/>
          </p:nvSpPr>
          <p:spPr bwMode="auto">
            <a:xfrm>
              <a:off x="2171700" y="29853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130</a:t>
              </a:r>
            </a:p>
          </p:txBody>
        </p:sp>
        <p:sp>
          <p:nvSpPr>
            <p:cNvPr id="85038" name="Text Box 30"/>
            <p:cNvSpPr txBox="1">
              <a:spLocks noChangeArrowheads="1"/>
            </p:cNvSpPr>
            <p:nvPr/>
          </p:nvSpPr>
          <p:spPr bwMode="auto">
            <a:xfrm>
              <a:off x="2171700" y="331740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131</a:t>
              </a:r>
            </a:p>
          </p:txBody>
        </p:sp>
        <p:sp>
          <p:nvSpPr>
            <p:cNvPr id="85039" name="Text Box 30"/>
            <p:cNvSpPr txBox="1">
              <a:spLocks noChangeArrowheads="1"/>
            </p:cNvSpPr>
            <p:nvPr/>
          </p:nvSpPr>
          <p:spPr bwMode="auto">
            <a:xfrm>
              <a:off x="2171700" y="364941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132</a:t>
              </a:r>
            </a:p>
          </p:txBody>
        </p:sp>
        <p:sp>
          <p:nvSpPr>
            <p:cNvPr id="85040" name="Text Box 30"/>
            <p:cNvSpPr txBox="1">
              <a:spLocks noChangeArrowheads="1"/>
            </p:cNvSpPr>
            <p:nvPr/>
          </p:nvSpPr>
          <p:spPr bwMode="auto">
            <a:xfrm>
              <a:off x="2171700" y="398142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133</a:t>
              </a:r>
            </a:p>
          </p:txBody>
        </p:sp>
        <p:sp>
          <p:nvSpPr>
            <p:cNvPr id="85041" name="Text Box 30"/>
            <p:cNvSpPr txBox="1">
              <a:spLocks noChangeArrowheads="1"/>
            </p:cNvSpPr>
            <p:nvPr/>
          </p:nvSpPr>
          <p:spPr bwMode="auto">
            <a:xfrm>
              <a:off x="2171700" y="431343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134</a:t>
              </a:r>
            </a:p>
          </p:txBody>
        </p:sp>
        <p:sp>
          <p:nvSpPr>
            <p:cNvPr id="85042" name="Text Box 30"/>
            <p:cNvSpPr txBox="1">
              <a:spLocks noChangeArrowheads="1"/>
            </p:cNvSpPr>
            <p:nvPr/>
          </p:nvSpPr>
          <p:spPr bwMode="auto">
            <a:xfrm>
              <a:off x="2171700" y="49774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136</a:t>
              </a:r>
            </a:p>
          </p:txBody>
        </p:sp>
        <p:sp>
          <p:nvSpPr>
            <p:cNvPr id="85043" name="Text Box 30"/>
            <p:cNvSpPr txBox="1">
              <a:spLocks noChangeArrowheads="1"/>
            </p:cNvSpPr>
            <p:nvPr/>
          </p:nvSpPr>
          <p:spPr bwMode="auto">
            <a:xfrm>
              <a:off x="2171700" y="56414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138</a:t>
              </a:r>
            </a:p>
          </p:txBody>
        </p:sp>
        <p:sp>
          <p:nvSpPr>
            <p:cNvPr id="85044" name="Text Box 30"/>
            <p:cNvSpPr txBox="1">
              <a:spLocks noChangeArrowheads="1"/>
            </p:cNvSpPr>
            <p:nvPr/>
          </p:nvSpPr>
          <p:spPr bwMode="auto">
            <a:xfrm>
              <a:off x="2171700" y="63054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140</a:t>
              </a:r>
            </a:p>
          </p:txBody>
        </p:sp>
        <p:sp>
          <p:nvSpPr>
            <p:cNvPr id="85045" name="Text Box 30"/>
            <p:cNvSpPr txBox="1">
              <a:spLocks noChangeArrowheads="1"/>
            </p:cNvSpPr>
            <p:nvPr/>
          </p:nvSpPr>
          <p:spPr bwMode="auto">
            <a:xfrm>
              <a:off x="2171700" y="464544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135</a:t>
              </a:r>
            </a:p>
          </p:txBody>
        </p:sp>
        <p:sp>
          <p:nvSpPr>
            <p:cNvPr id="85046" name="Text Box 30"/>
            <p:cNvSpPr txBox="1">
              <a:spLocks noChangeArrowheads="1"/>
            </p:cNvSpPr>
            <p:nvPr/>
          </p:nvSpPr>
          <p:spPr bwMode="auto">
            <a:xfrm>
              <a:off x="2171700" y="53094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137</a:t>
              </a:r>
            </a:p>
          </p:txBody>
        </p:sp>
        <p:sp>
          <p:nvSpPr>
            <p:cNvPr id="85047" name="Text Box 30"/>
            <p:cNvSpPr txBox="1">
              <a:spLocks noChangeArrowheads="1"/>
            </p:cNvSpPr>
            <p:nvPr/>
          </p:nvSpPr>
          <p:spPr bwMode="auto">
            <a:xfrm>
              <a:off x="2171700" y="59734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139</a:t>
              </a:r>
            </a:p>
          </p:txBody>
        </p:sp>
      </p:grpSp>
      <p:sp>
        <p:nvSpPr>
          <p:cNvPr id="85000" name="Text Box 30"/>
          <p:cNvSpPr txBox="1">
            <a:spLocks noChangeArrowheads="1"/>
          </p:cNvSpPr>
          <p:nvPr/>
        </p:nvSpPr>
        <p:spPr bwMode="auto">
          <a:xfrm>
            <a:off x="5765800" y="16573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15</a:t>
            </a:r>
          </a:p>
        </p:txBody>
      </p:sp>
      <p:sp>
        <p:nvSpPr>
          <p:cNvPr id="85001" name="Text Box 30"/>
          <p:cNvSpPr txBox="1">
            <a:spLocks noChangeArrowheads="1"/>
          </p:cNvSpPr>
          <p:nvPr/>
        </p:nvSpPr>
        <p:spPr bwMode="auto">
          <a:xfrm>
            <a:off x="5765800" y="1989138"/>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a:t>
            </a:r>
          </a:p>
        </p:txBody>
      </p:sp>
      <p:sp>
        <p:nvSpPr>
          <p:cNvPr id="85002" name="Text Box 30"/>
          <p:cNvSpPr txBox="1">
            <a:spLocks noChangeArrowheads="1"/>
          </p:cNvSpPr>
          <p:nvPr/>
        </p:nvSpPr>
        <p:spPr bwMode="auto">
          <a:xfrm>
            <a:off x="5765800" y="232092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a:t>
            </a:r>
          </a:p>
        </p:txBody>
      </p:sp>
      <p:sp>
        <p:nvSpPr>
          <p:cNvPr id="85003" name="Text Box 30"/>
          <p:cNvSpPr txBox="1">
            <a:spLocks noChangeArrowheads="1"/>
          </p:cNvSpPr>
          <p:nvPr/>
        </p:nvSpPr>
        <p:spPr bwMode="auto">
          <a:xfrm>
            <a:off x="5765800" y="265271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a:t>
            </a:r>
          </a:p>
        </p:txBody>
      </p:sp>
      <p:sp>
        <p:nvSpPr>
          <p:cNvPr id="85004" name="Text Box 30"/>
          <p:cNvSpPr txBox="1">
            <a:spLocks noChangeArrowheads="1"/>
          </p:cNvSpPr>
          <p:nvPr/>
        </p:nvSpPr>
        <p:spPr bwMode="auto">
          <a:xfrm>
            <a:off x="5765800" y="2986088"/>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11</a:t>
            </a:r>
          </a:p>
        </p:txBody>
      </p:sp>
      <p:sp>
        <p:nvSpPr>
          <p:cNvPr id="85005" name="Text Box 30"/>
          <p:cNvSpPr txBox="1">
            <a:spLocks noChangeArrowheads="1"/>
          </p:cNvSpPr>
          <p:nvPr/>
        </p:nvSpPr>
        <p:spPr bwMode="auto">
          <a:xfrm>
            <a:off x="5765800" y="331787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10</a:t>
            </a:r>
          </a:p>
        </p:txBody>
      </p:sp>
      <p:sp>
        <p:nvSpPr>
          <p:cNvPr id="85006" name="Text Box 30"/>
          <p:cNvSpPr txBox="1">
            <a:spLocks noChangeArrowheads="1"/>
          </p:cNvSpPr>
          <p:nvPr/>
        </p:nvSpPr>
        <p:spPr bwMode="auto">
          <a:xfrm>
            <a:off x="5765800" y="364966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9</a:t>
            </a:r>
          </a:p>
        </p:txBody>
      </p:sp>
      <p:sp>
        <p:nvSpPr>
          <p:cNvPr id="85007" name="Text Box 30"/>
          <p:cNvSpPr txBox="1">
            <a:spLocks noChangeArrowheads="1"/>
          </p:cNvSpPr>
          <p:nvPr/>
        </p:nvSpPr>
        <p:spPr bwMode="auto">
          <a:xfrm>
            <a:off x="5765800" y="39814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8</a:t>
            </a:r>
          </a:p>
        </p:txBody>
      </p:sp>
      <p:sp>
        <p:nvSpPr>
          <p:cNvPr id="85008" name="Text Box 30"/>
          <p:cNvSpPr txBox="1">
            <a:spLocks noChangeArrowheads="1"/>
          </p:cNvSpPr>
          <p:nvPr/>
        </p:nvSpPr>
        <p:spPr bwMode="auto">
          <a:xfrm>
            <a:off x="5765800" y="4313238"/>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7</a:t>
            </a:r>
          </a:p>
        </p:txBody>
      </p:sp>
      <p:sp>
        <p:nvSpPr>
          <p:cNvPr id="85009" name="Text Box 30"/>
          <p:cNvSpPr txBox="1">
            <a:spLocks noChangeArrowheads="1"/>
          </p:cNvSpPr>
          <p:nvPr/>
        </p:nvSpPr>
        <p:spPr bwMode="auto">
          <a:xfrm>
            <a:off x="5765800" y="497681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5</a:t>
            </a:r>
          </a:p>
        </p:txBody>
      </p:sp>
      <p:sp>
        <p:nvSpPr>
          <p:cNvPr id="85010" name="Text Box 30"/>
          <p:cNvSpPr txBox="1">
            <a:spLocks noChangeArrowheads="1"/>
          </p:cNvSpPr>
          <p:nvPr/>
        </p:nvSpPr>
        <p:spPr bwMode="auto">
          <a:xfrm>
            <a:off x="5765800" y="5641975"/>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3</a:t>
            </a:r>
          </a:p>
        </p:txBody>
      </p:sp>
      <p:sp>
        <p:nvSpPr>
          <p:cNvPr id="85011" name="Text Box 30"/>
          <p:cNvSpPr txBox="1">
            <a:spLocks noChangeArrowheads="1"/>
          </p:cNvSpPr>
          <p:nvPr/>
        </p:nvSpPr>
        <p:spPr bwMode="auto">
          <a:xfrm>
            <a:off x="5765800" y="63055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a:t>
            </a:r>
          </a:p>
        </p:txBody>
      </p:sp>
      <p:sp>
        <p:nvSpPr>
          <p:cNvPr id="85012" name="Text Box 30"/>
          <p:cNvSpPr txBox="1">
            <a:spLocks noChangeArrowheads="1"/>
          </p:cNvSpPr>
          <p:nvPr/>
        </p:nvSpPr>
        <p:spPr bwMode="auto">
          <a:xfrm>
            <a:off x="5765800" y="464502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6</a:t>
            </a:r>
          </a:p>
        </p:txBody>
      </p:sp>
      <p:sp>
        <p:nvSpPr>
          <p:cNvPr id="85013" name="Text Box 30"/>
          <p:cNvSpPr txBox="1">
            <a:spLocks noChangeArrowheads="1"/>
          </p:cNvSpPr>
          <p:nvPr/>
        </p:nvSpPr>
        <p:spPr bwMode="auto">
          <a:xfrm>
            <a:off x="5765800" y="5310188"/>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4</a:t>
            </a:r>
          </a:p>
        </p:txBody>
      </p:sp>
      <p:sp>
        <p:nvSpPr>
          <p:cNvPr id="85014" name="Text Box 30"/>
          <p:cNvSpPr txBox="1">
            <a:spLocks noChangeArrowheads="1"/>
          </p:cNvSpPr>
          <p:nvPr/>
        </p:nvSpPr>
        <p:spPr bwMode="auto">
          <a:xfrm>
            <a:off x="5765800" y="597376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2</a:t>
            </a:r>
          </a:p>
        </p:txBody>
      </p:sp>
      <p:grpSp>
        <p:nvGrpSpPr>
          <p:cNvPr id="5" name="Group 75"/>
          <p:cNvGrpSpPr>
            <a:grpSpLocks/>
          </p:cNvGrpSpPr>
          <p:nvPr/>
        </p:nvGrpSpPr>
        <p:grpSpPr bwMode="auto">
          <a:xfrm>
            <a:off x="1774825" y="2043113"/>
            <a:ext cx="1965325" cy="4316412"/>
            <a:chOff x="1774208" y="2043752"/>
            <a:chExt cx="1966486" cy="4316104"/>
          </a:xfrm>
        </p:grpSpPr>
        <p:sp>
          <p:nvSpPr>
            <p:cNvPr id="85018" name="Line 31"/>
            <p:cNvSpPr>
              <a:spLocks noChangeShapeType="1"/>
            </p:cNvSpPr>
            <p:nvPr/>
          </p:nvSpPr>
          <p:spPr bwMode="auto">
            <a:xfrm>
              <a:off x="1774208" y="204375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19" name="Line 31"/>
            <p:cNvSpPr>
              <a:spLocks noChangeShapeType="1"/>
            </p:cNvSpPr>
            <p:nvPr/>
          </p:nvSpPr>
          <p:spPr bwMode="auto">
            <a:xfrm>
              <a:off x="1774208" y="2375760"/>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20" name="Line 31"/>
            <p:cNvSpPr>
              <a:spLocks noChangeShapeType="1"/>
            </p:cNvSpPr>
            <p:nvPr/>
          </p:nvSpPr>
          <p:spPr bwMode="auto">
            <a:xfrm>
              <a:off x="1814369" y="2707768"/>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21" name="Line 31"/>
            <p:cNvSpPr>
              <a:spLocks noChangeShapeType="1"/>
            </p:cNvSpPr>
            <p:nvPr/>
          </p:nvSpPr>
          <p:spPr bwMode="auto">
            <a:xfrm>
              <a:off x="1858194" y="3039776"/>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22" name="Line 31"/>
            <p:cNvSpPr>
              <a:spLocks noChangeShapeType="1"/>
            </p:cNvSpPr>
            <p:nvPr/>
          </p:nvSpPr>
          <p:spPr bwMode="auto">
            <a:xfrm>
              <a:off x="1882146" y="3371784"/>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23" name="Line 31"/>
            <p:cNvSpPr>
              <a:spLocks noChangeShapeType="1"/>
            </p:cNvSpPr>
            <p:nvPr/>
          </p:nvSpPr>
          <p:spPr bwMode="auto">
            <a:xfrm>
              <a:off x="1912509" y="3703792"/>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24" name="Line 31"/>
            <p:cNvSpPr>
              <a:spLocks noChangeShapeType="1"/>
            </p:cNvSpPr>
            <p:nvPr/>
          </p:nvSpPr>
          <p:spPr bwMode="auto">
            <a:xfrm>
              <a:off x="1943865" y="4035800"/>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25" name="Line 31"/>
            <p:cNvSpPr>
              <a:spLocks noChangeShapeType="1"/>
            </p:cNvSpPr>
            <p:nvPr/>
          </p:nvSpPr>
          <p:spPr bwMode="auto">
            <a:xfrm>
              <a:off x="2007546" y="4367808"/>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26" name="Line 31"/>
            <p:cNvSpPr>
              <a:spLocks noChangeShapeType="1"/>
            </p:cNvSpPr>
            <p:nvPr/>
          </p:nvSpPr>
          <p:spPr bwMode="auto">
            <a:xfrm>
              <a:off x="2041074" y="4699816"/>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27" name="Line 31"/>
            <p:cNvSpPr>
              <a:spLocks noChangeShapeType="1"/>
            </p:cNvSpPr>
            <p:nvPr/>
          </p:nvSpPr>
          <p:spPr bwMode="auto">
            <a:xfrm>
              <a:off x="2062842" y="5031824"/>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28" name="Line 31"/>
            <p:cNvSpPr>
              <a:spLocks noChangeShapeType="1"/>
            </p:cNvSpPr>
            <p:nvPr/>
          </p:nvSpPr>
          <p:spPr bwMode="auto">
            <a:xfrm>
              <a:off x="2084073" y="5363832"/>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29" name="Line 31"/>
            <p:cNvSpPr>
              <a:spLocks noChangeShapeType="1"/>
            </p:cNvSpPr>
            <p:nvPr/>
          </p:nvSpPr>
          <p:spPr bwMode="auto">
            <a:xfrm>
              <a:off x="2118150" y="5695840"/>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30" name="Line 31"/>
            <p:cNvSpPr>
              <a:spLocks noChangeShapeType="1"/>
            </p:cNvSpPr>
            <p:nvPr/>
          </p:nvSpPr>
          <p:spPr bwMode="auto">
            <a:xfrm>
              <a:off x="2170071" y="6027848"/>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5031" name="Line 31"/>
            <p:cNvSpPr>
              <a:spLocks noChangeShapeType="1"/>
            </p:cNvSpPr>
            <p:nvPr/>
          </p:nvSpPr>
          <p:spPr bwMode="auto">
            <a:xfrm>
              <a:off x="2192113" y="6359856"/>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
        <p:nvSpPr>
          <p:cNvPr id="77" name="AutoShape 17"/>
          <p:cNvSpPr>
            <a:spLocks noChangeArrowheads="1"/>
          </p:cNvSpPr>
          <p:nvPr/>
        </p:nvSpPr>
        <p:spPr bwMode="auto">
          <a:xfrm>
            <a:off x="4095750" y="2057400"/>
            <a:ext cx="1447800" cy="304800"/>
          </a:xfrm>
          <a:prstGeom prst="leftRightArrow">
            <a:avLst>
              <a:gd name="adj1" fmla="val 50000"/>
              <a:gd name="adj2" fmla="val 95000"/>
            </a:avLst>
          </a:prstGeom>
          <a:ln>
            <a:headEnd type="none" w="sm" len="sm"/>
            <a:tailEnd type="none" w="sm" len="sm"/>
          </a:ln>
        </p:spPr>
        <p:style>
          <a:lnRef idx="2">
            <a:schemeClr val="dk1">
              <a:shade val="50000"/>
            </a:schemeClr>
          </a:lnRef>
          <a:fillRef idx="1">
            <a:schemeClr val="dk1"/>
          </a:fillRef>
          <a:effectRef idx="0">
            <a:schemeClr val="dk1"/>
          </a:effectRef>
          <a:fontRef idx="minor">
            <a:schemeClr val="lt1"/>
          </a:fontRef>
        </p:style>
        <p:txBody>
          <a:bodyPr wrap="none" anchor="ctr"/>
          <a:lstStyle/>
          <a:p>
            <a:pPr algn="ctr" eaLnBrk="0" hangingPunct="0">
              <a:lnSpc>
                <a:spcPct val="70000"/>
              </a:lnSpc>
              <a:spcBef>
                <a:spcPct val="50000"/>
              </a:spcBef>
              <a:defRPr/>
            </a:pPr>
            <a:endParaRPr lang="en-US" sz="3600" b="1" dirty="0">
              <a:cs typeface="Arial" pitchFamily="34" charset="0"/>
            </a:endParaRPr>
          </a:p>
        </p:txBody>
      </p:sp>
      <p:sp>
        <p:nvSpPr>
          <p:cNvPr id="109" name="Rectangle 108"/>
          <p:cNvSpPr/>
          <p:nvPr/>
        </p:nvSpPr>
        <p:spPr>
          <a:xfrm>
            <a:off x="5883275" y="1708150"/>
            <a:ext cx="1066800" cy="304800"/>
          </a:xfrm>
          <a:prstGeom prst="rect">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Tree>
    <p:extLst>
      <p:ext uri="{BB962C8B-B14F-4D97-AF65-F5344CB8AC3E}">
        <p14:creationId xmlns:p14="http://schemas.microsoft.com/office/powerpoint/2010/main" val="3169536663"/>
      </p:ext>
    </p:ext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5"/>
          <p:cNvGrpSpPr>
            <a:grpSpLocks/>
          </p:cNvGrpSpPr>
          <p:nvPr/>
        </p:nvGrpSpPr>
        <p:grpSpPr bwMode="auto">
          <a:xfrm rot="10800000">
            <a:off x="5384800" y="1714500"/>
            <a:ext cx="2057400" cy="4983163"/>
            <a:chOff x="5384084" y="1714500"/>
            <a:chExt cx="2057400" cy="4983480"/>
          </a:xfrm>
        </p:grpSpPr>
        <p:sp>
          <p:nvSpPr>
            <p:cNvPr id="86076" name="AutoShape 14"/>
            <p:cNvSpPr>
              <a:spLocks noChangeArrowheads="1"/>
            </p:cNvSpPr>
            <p:nvPr/>
          </p:nvSpPr>
          <p:spPr bwMode="auto">
            <a:xfrm>
              <a:off x="5384084"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00"/>
            </a:solidFill>
            <a:ln w="57150">
              <a:solidFill>
                <a:schemeClr val="tx1"/>
              </a:solidFill>
              <a:miter lim="800000"/>
              <a:headEnd/>
              <a:tailEnd/>
            </a:ln>
          </p:spPr>
          <p:txBody>
            <a:bodyPr wrap="none" anchor="ctr"/>
            <a:lstStyle/>
            <a:p>
              <a:endParaRPr lang="en-US"/>
            </a:p>
          </p:txBody>
        </p:sp>
        <p:sp>
          <p:nvSpPr>
            <p:cNvPr id="86077" name="Line 31"/>
            <p:cNvSpPr>
              <a:spLocks noChangeShapeType="1"/>
            </p:cNvSpPr>
            <p:nvPr/>
          </p:nvSpPr>
          <p:spPr bwMode="auto">
            <a:xfrm>
              <a:off x="5429541" y="2041634"/>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78" name="Line 31"/>
            <p:cNvSpPr>
              <a:spLocks noChangeShapeType="1"/>
            </p:cNvSpPr>
            <p:nvPr/>
          </p:nvSpPr>
          <p:spPr bwMode="auto">
            <a:xfrm>
              <a:off x="5429541" y="237364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79" name="Line 31"/>
            <p:cNvSpPr>
              <a:spLocks noChangeShapeType="1"/>
            </p:cNvSpPr>
            <p:nvPr/>
          </p:nvSpPr>
          <p:spPr bwMode="auto">
            <a:xfrm>
              <a:off x="5469702" y="2705650"/>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80" name="Line 31"/>
            <p:cNvSpPr>
              <a:spLocks noChangeShapeType="1"/>
            </p:cNvSpPr>
            <p:nvPr/>
          </p:nvSpPr>
          <p:spPr bwMode="auto">
            <a:xfrm>
              <a:off x="5513527" y="3037658"/>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81" name="Line 31"/>
            <p:cNvSpPr>
              <a:spLocks noChangeShapeType="1"/>
            </p:cNvSpPr>
            <p:nvPr/>
          </p:nvSpPr>
          <p:spPr bwMode="auto">
            <a:xfrm>
              <a:off x="5537479" y="3369666"/>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82" name="Line 31"/>
            <p:cNvSpPr>
              <a:spLocks noChangeShapeType="1"/>
            </p:cNvSpPr>
            <p:nvPr/>
          </p:nvSpPr>
          <p:spPr bwMode="auto">
            <a:xfrm>
              <a:off x="5567842" y="3701674"/>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83" name="Line 31"/>
            <p:cNvSpPr>
              <a:spLocks noChangeShapeType="1"/>
            </p:cNvSpPr>
            <p:nvPr/>
          </p:nvSpPr>
          <p:spPr bwMode="auto">
            <a:xfrm>
              <a:off x="5599198" y="4033682"/>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84" name="Line 31"/>
            <p:cNvSpPr>
              <a:spLocks noChangeShapeType="1"/>
            </p:cNvSpPr>
            <p:nvPr/>
          </p:nvSpPr>
          <p:spPr bwMode="auto">
            <a:xfrm>
              <a:off x="5662879" y="4365690"/>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85" name="Line 31"/>
            <p:cNvSpPr>
              <a:spLocks noChangeShapeType="1"/>
            </p:cNvSpPr>
            <p:nvPr/>
          </p:nvSpPr>
          <p:spPr bwMode="auto">
            <a:xfrm>
              <a:off x="5696407" y="4697698"/>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86" name="Line 31"/>
            <p:cNvSpPr>
              <a:spLocks noChangeShapeType="1"/>
            </p:cNvSpPr>
            <p:nvPr/>
          </p:nvSpPr>
          <p:spPr bwMode="auto">
            <a:xfrm>
              <a:off x="5718175" y="5029706"/>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87" name="Line 31"/>
            <p:cNvSpPr>
              <a:spLocks noChangeShapeType="1"/>
            </p:cNvSpPr>
            <p:nvPr/>
          </p:nvSpPr>
          <p:spPr bwMode="auto">
            <a:xfrm>
              <a:off x="5739406" y="5361714"/>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88" name="Line 31"/>
            <p:cNvSpPr>
              <a:spLocks noChangeShapeType="1"/>
            </p:cNvSpPr>
            <p:nvPr/>
          </p:nvSpPr>
          <p:spPr bwMode="auto">
            <a:xfrm>
              <a:off x="5773483" y="5693722"/>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89" name="Line 31"/>
            <p:cNvSpPr>
              <a:spLocks noChangeShapeType="1"/>
            </p:cNvSpPr>
            <p:nvPr/>
          </p:nvSpPr>
          <p:spPr bwMode="auto">
            <a:xfrm>
              <a:off x="5825404" y="6025730"/>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90" name="Line 31"/>
            <p:cNvSpPr>
              <a:spLocks noChangeShapeType="1"/>
            </p:cNvSpPr>
            <p:nvPr/>
          </p:nvSpPr>
          <p:spPr bwMode="auto">
            <a:xfrm>
              <a:off x="5847446" y="6357738"/>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
        <p:nvSpPr>
          <p:cNvPr id="86019" name="Rectangle 11"/>
          <p:cNvSpPr>
            <a:spLocks noChangeArrowheads="1"/>
          </p:cNvSpPr>
          <p:nvPr/>
        </p:nvSpPr>
        <p:spPr bwMode="auto">
          <a:xfrm>
            <a:off x="1035050" y="1219200"/>
            <a:ext cx="3429000"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I/AZ Comparison Files</a:t>
            </a:r>
            <a:endParaRPr lang="en-US" b="1">
              <a:solidFill>
                <a:srgbClr val="FFFFFF"/>
              </a:solidFill>
            </a:endParaRPr>
          </a:p>
        </p:txBody>
      </p:sp>
      <p:sp>
        <p:nvSpPr>
          <p:cNvPr id="86020" name="Rectangle 12"/>
          <p:cNvSpPr>
            <a:spLocks noChangeArrowheads="1"/>
          </p:cNvSpPr>
          <p:nvPr/>
        </p:nvSpPr>
        <p:spPr bwMode="auto">
          <a:xfrm>
            <a:off x="4783138" y="1219200"/>
            <a:ext cx="3259137"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BZ Comparison Files</a:t>
            </a:r>
            <a:endParaRPr lang="en-US" b="1">
              <a:solidFill>
                <a:srgbClr val="FFFFFF"/>
              </a:solidFill>
            </a:endParaRPr>
          </a:p>
        </p:txBody>
      </p:sp>
      <p:grpSp>
        <p:nvGrpSpPr>
          <p:cNvPr id="3" name="Group 32"/>
          <p:cNvGrpSpPr>
            <a:grpSpLocks/>
          </p:cNvGrpSpPr>
          <p:nvPr/>
        </p:nvGrpSpPr>
        <p:grpSpPr bwMode="auto">
          <a:xfrm>
            <a:off x="620713" y="6354763"/>
            <a:ext cx="3273425" cy="579437"/>
            <a:chOff x="468313" y="5784850"/>
            <a:chExt cx="3273425" cy="579438"/>
          </a:xfrm>
        </p:grpSpPr>
        <p:sp>
          <p:nvSpPr>
            <p:cNvPr id="86074" name="Rectangle 34"/>
            <p:cNvSpPr>
              <a:spLocks noChangeArrowheads="1"/>
            </p:cNvSpPr>
            <p:nvPr/>
          </p:nvSpPr>
          <p:spPr bwMode="auto">
            <a:xfrm>
              <a:off x="468313" y="5784850"/>
              <a:ext cx="1146175" cy="579438"/>
            </a:xfrm>
            <a:prstGeom prst="rect">
              <a:avLst/>
            </a:prstGeom>
            <a:noFill/>
            <a:ln w="12700">
              <a:noFill/>
              <a:miter lim="800000"/>
              <a:headEnd type="none" w="sm" len="sm"/>
              <a:tailEnd type="none" w="sm" len="sm"/>
            </a:ln>
          </p:spPr>
          <p:txBody>
            <a:bodyPr>
              <a:spAutoFit/>
            </a:bodyPr>
            <a:lstStyle/>
            <a:p>
              <a:pPr algn="ctr" eaLnBrk="0" hangingPunct="0"/>
              <a:r>
                <a:rPr lang="en-US" sz="3200" b="1"/>
                <a:t>TBQ</a:t>
              </a:r>
            </a:p>
          </p:txBody>
        </p:sp>
        <p:sp>
          <p:nvSpPr>
            <p:cNvPr id="726051" name="Line 35"/>
            <p:cNvSpPr>
              <a:spLocks noChangeShapeType="1"/>
            </p:cNvSpPr>
            <p:nvPr/>
          </p:nvSpPr>
          <p:spPr bwMode="auto">
            <a:xfrm>
              <a:off x="1720850" y="6183313"/>
              <a:ext cx="2020888" cy="1588"/>
            </a:xfrm>
            <a:prstGeom prst="line">
              <a:avLst/>
            </a:prstGeom>
            <a:noFill/>
            <a:ln w="50800">
              <a:solidFill>
                <a:srgbClr val="009900"/>
              </a:solidFill>
              <a:prstDash val="dash"/>
              <a:round/>
              <a:headEnd/>
              <a:tailEnd/>
            </a:ln>
            <a:effectLst>
              <a:outerShdw dist="35921" dir="2700000" algn="ctr" rotWithShape="0">
                <a:schemeClr val="tx1"/>
              </a:outerShdw>
            </a:effectLst>
          </p:spPr>
          <p:txBody>
            <a:bodyPr wrap="none" anchor="ctr"/>
            <a:lstStyle/>
            <a:p>
              <a:pPr algn="ctr" eaLnBrk="0" hangingPunct="0">
                <a:lnSpc>
                  <a:spcPct val="70000"/>
                </a:lnSpc>
                <a:spcBef>
                  <a:spcPct val="50000"/>
                </a:spcBef>
                <a:defRPr/>
              </a:pPr>
              <a:endParaRPr lang="en-US" sz="3600" b="1" dirty="0">
                <a:solidFill>
                  <a:srgbClr val="FFFFFF"/>
                </a:solidFill>
                <a:latin typeface="Arial" pitchFamily="34" charset="0"/>
                <a:cs typeface="Arial" pitchFamily="34" charset="0"/>
              </a:endParaRPr>
            </a:p>
          </p:txBody>
        </p:sp>
      </p:grpSp>
      <p:sp>
        <p:nvSpPr>
          <p:cNvPr id="86022" name="TextBox 23"/>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III</a:t>
            </a:r>
          </a:p>
          <a:p>
            <a:pPr algn="ctr"/>
            <a:r>
              <a:rPr lang="en-US" sz="2900" b="1" dirty="0"/>
              <a:t>IDENTIFY BEST QUALIFIED OFFICERS</a:t>
            </a:r>
          </a:p>
        </p:txBody>
      </p:sp>
      <p:grpSp>
        <p:nvGrpSpPr>
          <p:cNvPr id="4" name="Group 61"/>
          <p:cNvGrpSpPr>
            <a:grpSpLocks/>
          </p:cNvGrpSpPr>
          <p:nvPr/>
        </p:nvGrpSpPr>
        <p:grpSpPr bwMode="auto">
          <a:xfrm>
            <a:off x="1720850" y="1657350"/>
            <a:ext cx="2057400" cy="5110163"/>
            <a:chOff x="1790700" y="1657350"/>
            <a:chExt cx="2057400" cy="5109805"/>
          </a:xfrm>
        </p:grpSpPr>
        <p:sp>
          <p:nvSpPr>
            <p:cNvPr id="86058" name="AutoShape 17"/>
            <p:cNvSpPr>
              <a:spLocks noChangeArrowheads="1"/>
            </p:cNvSpPr>
            <p:nvPr/>
          </p:nvSpPr>
          <p:spPr bwMode="auto">
            <a:xfrm>
              <a:off x="1790700"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7FFF00"/>
            </a:solidFill>
            <a:ln w="57150">
              <a:solidFill>
                <a:schemeClr val="tx1"/>
              </a:solidFill>
              <a:miter lim="800000"/>
              <a:headEnd/>
              <a:tailEnd/>
            </a:ln>
          </p:spPr>
          <p:txBody>
            <a:bodyPr wrap="none" anchor="ctr"/>
            <a:lstStyle/>
            <a:p>
              <a:endParaRPr lang="en-US"/>
            </a:p>
          </p:txBody>
        </p:sp>
        <p:sp>
          <p:nvSpPr>
            <p:cNvPr id="86059" name="Text Box 30"/>
            <p:cNvSpPr txBox="1">
              <a:spLocks noChangeArrowheads="1"/>
            </p:cNvSpPr>
            <p:nvPr/>
          </p:nvSpPr>
          <p:spPr bwMode="auto">
            <a:xfrm>
              <a:off x="2171700" y="16573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126</a:t>
              </a:r>
            </a:p>
          </p:txBody>
        </p:sp>
        <p:sp>
          <p:nvSpPr>
            <p:cNvPr id="86060" name="Text Box 30"/>
            <p:cNvSpPr txBox="1">
              <a:spLocks noChangeArrowheads="1"/>
            </p:cNvSpPr>
            <p:nvPr/>
          </p:nvSpPr>
          <p:spPr bwMode="auto">
            <a:xfrm>
              <a:off x="2171700" y="19893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127</a:t>
              </a:r>
            </a:p>
          </p:txBody>
        </p:sp>
        <p:sp>
          <p:nvSpPr>
            <p:cNvPr id="86061" name="Text Box 30"/>
            <p:cNvSpPr txBox="1">
              <a:spLocks noChangeArrowheads="1"/>
            </p:cNvSpPr>
            <p:nvPr/>
          </p:nvSpPr>
          <p:spPr bwMode="auto">
            <a:xfrm>
              <a:off x="2171700" y="23213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128</a:t>
              </a:r>
            </a:p>
          </p:txBody>
        </p:sp>
        <p:sp>
          <p:nvSpPr>
            <p:cNvPr id="86062" name="Text Box 30"/>
            <p:cNvSpPr txBox="1">
              <a:spLocks noChangeArrowheads="1"/>
            </p:cNvSpPr>
            <p:nvPr/>
          </p:nvSpPr>
          <p:spPr bwMode="auto">
            <a:xfrm>
              <a:off x="2171700" y="26533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129</a:t>
              </a:r>
            </a:p>
          </p:txBody>
        </p:sp>
        <p:sp>
          <p:nvSpPr>
            <p:cNvPr id="86063" name="Text Box 30"/>
            <p:cNvSpPr txBox="1">
              <a:spLocks noChangeArrowheads="1"/>
            </p:cNvSpPr>
            <p:nvPr/>
          </p:nvSpPr>
          <p:spPr bwMode="auto">
            <a:xfrm>
              <a:off x="2171700" y="29853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130</a:t>
              </a:r>
            </a:p>
          </p:txBody>
        </p:sp>
        <p:sp>
          <p:nvSpPr>
            <p:cNvPr id="86064" name="Text Box 30"/>
            <p:cNvSpPr txBox="1">
              <a:spLocks noChangeArrowheads="1"/>
            </p:cNvSpPr>
            <p:nvPr/>
          </p:nvSpPr>
          <p:spPr bwMode="auto">
            <a:xfrm>
              <a:off x="2171700" y="331740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131</a:t>
              </a:r>
            </a:p>
          </p:txBody>
        </p:sp>
        <p:sp>
          <p:nvSpPr>
            <p:cNvPr id="86065" name="Text Box 30"/>
            <p:cNvSpPr txBox="1">
              <a:spLocks noChangeArrowheads="1"/>
            </p:cNvSpPr>
            <p:nvPr/>
          </p:nvSpPr>
          <p:spPr bwMode="auto">
            <a:xfrm>
              <a:off x="2171700" y="364941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132</a:t>
              </a:r>
            </a:p>
          </p:txBody>
        </p:sp>
        <p:sp>
          <p:nvSpPr>
            <p:cNvPr id="86066" name="Text Box 30"/>
            <p:cNvSpPr txBox="1">
              <a:spLocks noChangeArrowheads="1"/>
            </p:cNvSpPr>
            <p:nvPr/>
          </p:nvSpPr>
          <p:spPr bwMode="auto">
            <a:xfrm>
              <a:off x="2171700" y="398142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133</a:t>
              </a:r>
            </a:p>
          </p:txBody>
        </p:sp>
        <p:sp>
          <p:nvSpPr>
            <p:cNvPr id="86067" name="Text Box 30"/>
            <p:cNvSpPr txBox="1">
              <a:spLocks noChangeArrowheads="1"/>
            </p:cNvSpPr>
            <p:nvPr/>
          </p:nvSpPr>
          <p:spPr bwMode="auto">
            <a:xfrm>
              <a:off x="2171700" y="431343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134</a:t>
              </a:r>
            </a:p>
          </p:txBody>
        </p:sp>
        <p:sp>
          <p:nvSpPr>
            <p:cNvPr id="86068" name="Text Box 30"/>
            <p:cNvSpPr txBox="1">
              <a:spLocks noChangeArrowheads="1"/>
            </p:cNvSpPr>
            <p:nvPr/>
          </p:nvSpPr>
          <p:spPr bwMode="auto">
            <a:xfrm>
              <a:off x="2171700" y="49774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136</a:t>
              </a:r>
            </a:p>
          </p:txBody>
        </p:sp>
        <p:sp>
          <p:nvSpPr>
            <p:cNvPr id="86069" name="Text Box 30"/>
            <p:cNvSpPr txBox="1">
              <a:spLocks noChangeArrowheads="1"/>
            </p:cNvSpPr>
            <p:nvPr/>
          </p:nvSpPr>
          <p:spPr bwMode="auto">
            <a:xfrm>
              <a:off x="2171700" y="56414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138</a:t>
              </a:r>
            </a:p>
          </p:txBody>
        </p:sp>
        <p:sp>
          <p:nvSpPr>
            <p:cNvPr id="86070" name="Text Box 30"/>
            <p:cNvSpPr txBox="1">
              <a:spLocks noChangeArrowheads="1"/>
            </p:cNvSpPr>
            <p:nvPr/>
          </p:nvSpPr>
          <p:spPr bwMode="auto">
            <a:xfrm>
              <a:off x="2171700" y="63054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140</a:t>
              </a:r>
            </a:p>
          </p:txBody>
        </p:sp>
        <p:sp>
          <p:nvSpPr>
            <p:cNvPr id="86071" name="Text Box 30"/>
            <p:cNvSpPr txBox="1">
              <a:spLocks noChangeArrowheads="1"/>
            </p:cNvSpPr>
            <p:nvPr/>
          </p:nvSpPr>
          <p:spPr bwMode="auto">
            <a:xfrm>
              <a:off x="2171700" y="464544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135</a:t>
              </a:r>
            </a:p>
          </p:txBody>
        </p:sp>
        <p:sp>
          <p:nvSpPr>
            <p:cNvPr id="86072" name="Text Box 30"/>
            <p:cNvSpPr txBox="1">
              <a:spLocks noChangeArrowheads="1"/>
            </p:cNvSpPr>
            <p:nvPr/>
          </p:nvSpPr>
          <p:spPr bwMode="auto">
            <a:xfrm>
              <a:off x="2171700" y="53094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137</a:t>
              </a:r>
            </a:p>
          </p:txBody>
        </p:sp>
        <p:sp>
          <p:nvSpPr>
            <p:cNvPr id="86073" name="Text Box 30"/>
            <p:cNvSpPr txBox="1">
              <a:spLocks noChangeArrowheads="1"/>
            </p:cNvSpPr>
            <p:nvPr/>
          </p:nvSpPr>
          <p:spPr bwMode="auto">
            <a:xfrm>
              <a:off x="2171700" y="59734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139</a:t>
              </a:r>
            </a:p>
          </p:txBody>
        </p:sp>
      </p:grpSp>
      <p:sp>
        <p:nvSpPr>
          <p:cNvPr id="86024" name="Text Box 30"/>
          <p:cNvSpPr txBox="1">
            <a:spLocks noChangeArrowheads="1"/>
          </p:cNvSpPr>
          <p:nvPr/>
        </p:nvSpPr>
        <p:spPr bwMode="auto">
          <a:xfrm>
            <a:off x="5765800" y="16573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15</a:t>
            </a:r>
          </a:p>
        </p:txBody>
      </p:sp>
      <p:sp>
        <p:nvSpPr>
          <p:cNvPr id="86025" name="Text Box 30"/>
          <p:cNvSpPr txBox="1">
            <a:spLocks noChangeArrowheads="1"/>
          </p:cNvSpPr>
          <p:nvPr/>
        </p:nvSpPr>
        <p:spPr bwMode="auto">
          <a:xfrm>
            <a:off x="5765800" y="1989138"/>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a:t>
            </a:r>
          </a:p>
        </p:txBody>
      </p:sp>
      <p:sp>
        <p:nvSpPr>
          <p:cNvPr id="86026" name="Text Box 30"/>
          <p:cNvSpPr txBox="1">
            <a:spLocks noChangeArrowheads="1"/>
          </p:cNvSpPr>
          <p:nvPr/>
        </p:nvSpPr>
        <p:spPr bwMode="auto">
          <a:xfrm>
            <a:off x="5765800" y="232092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a:t>
            </a:r>
          </a:p>
        </p:txBody>
      </p:sp>
      <p:sp>
        <p:nvSpPr>
          <p:cNvPr id="86027" name="Text Box 30"/>
          <p:cNvSpPr txBox="1">
            <a:spLocks noChangeArrowheads="1"/>
          </p:cNvSpPr>
          <p:nvPr/>
        </p:nvSpPr>
        <p:spPr bwMode="auto">
          <a:xfrm>
            <a:off x="5765800" y="265271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a:t>
            </a:r>
          </a:p>
        </p:txBody>
      </p:sp>
      <p:sp>
        <p:nvSpPr>
          <p:cNvPr id="86028" name="Text Box 30"/>
          <p:cNvSpPr txBox="1">
            <a:spLocks noChangeArrowheads="1"/>
          </p:cNvSpPr>
          <p:nvPr/>
        </p:nvSpPr>
        <p:spPr bwMode="auto">
          <a:xfrm>
            <a:off x="5765800" y="2986088"/>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11</a:t>
            </a:r>
          </a:p>
        </p:txBody>
      </p:sp>
      <p:sp>
        <p:nvSpPr>
          <p:cNvPr id="86029" name="Text Box 30"/>
          <p:cNvSpPr txBox="1">
            <a:spLocks noChangeArrowheads="1"/>
          </p:cNvSpPr>
          <p:nvPr/>
        </p:nvSpPr>
        <p:spPr bwMode="auto">
          <a:xfrm>
            <a:off x="5765800" y="331787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10</a:t>
            </a:r>
          </a:p>
        </p:txBody>
      </p:sp>
      <p:sp>
        <p:nvSpPr>
          <p:cNvPr id="86030" name="Text Box 30"/>
          <p:cNvSpPr txBox="1">
            <a:spLocks noChangeArrowheads="1"/>
          </p:cNvSpPr>
          <p:nvPr/>
        </p:nvSpPr>
        <p:spPr bwMode="auto">
          <a:xfrm>
            <a:off x="5765800" y="364966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9</a:t>
            </a:r>
          </a:p>
        </p:txBody>
      </p:sp>
      <p:sp>
        <p:nvSpPr>
          <p:cNvPr id="86031" name="Text Box 30"/>
          <p:cNvSpPr txBox="1">
            <a:spLocks noChangeArrowheads="1"/>
          </p:cNvSpPr>
          <p:nvPr/>
        </p:nvSpPr>
        <p:spPr bwMode="auto">
          <a:xfrm>
            <a:off x="5765800" y="39814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8</a:t>
            </a:r>
          </a:p>
        </p:txBody>
      </p:sp>
      <p:sp>
        <p:nvSpPr>
          <p:cNvPr id="86032" name="Text Box 30"/>
          <p:cNvSpPr txBox="1">
            <a:spLocks noChangeArrowheads="1"/>
          </p:cNvSpPr>
          <p:nvPr/>
        </p:nvSpPr>
        <p:spPr bwMode="auto">
          <a:xfrm>
            <a:off x="5765800" y="4313238"/>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7</a:t>
            </a:r>
          </a:p>
        </p:txBody>
      </p:sp>
      <p:sp>
        <p:nvSpPr>
          <p:cNvPr id="86033" name="Text Box 30"/>
          <p:cNvSpPr txBox="1">
            <a:spLocks noChangeArrowheads="1"/>
          </p:cNvSpPr>
          <p:nvPr/>
        </p:nvSpPr>
        <p:spPr bwMode="auto">
          <a:xfrm>
            <a:off x="5765800" y="497681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5</a:t>
            </a:r>
          </a:p>
        </p:txBody>
      </p:sp>
      <p:sp>
        <p:nvSpPr>
          <p:cNvPr id="86034" name="Text Box 30"/>
          <p:cNvSpPr txBox="1">
            <a:spLocks noChangeArrowheads="1"/>
          </p:cNvSpPr>
          <p:nvPr/>
        </p:nvSpPr>
        <p:spPr bwMode="auto">
          <a:xfrm>
            <a:off x="5765800" y="5641975"/>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3</a:t>
            </a:r>
          </a:p>
        </p:txBody>
      </p:sp>
      <p:sp>
        <p:nvSpPr>
          <p:cNvPr id="86035" name="Text Box 30"/>
          <p:cNvSpPr txBox="1">
            <a:spLocks noChangeArrowheads="1"/>
          </p:cNvSpPr>
          <p:nvPr/>
        </p:nvSpPr>
        <p:spPr bwMode="auto">
          <a:xfrm>
            <a:off x="5765800" y="63055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a:t>
            </a:r>
          </a:p>
        </p:txBody>
      </p:sp>
      <p:sp>
        <p:nvSpPr>
          <p:cNvPr id="86036" name="Text Box 30"/>
          <p:cNvSpPr txBox="1">
            <a:spLocks noChangeArrowheads="1"/>
          </p:cNvSpPr>
          <p:nvPr/>
        </p:nvSpPr>
        <p:spPr bwMode="auto">
          <a:xfrm>
            <a:off x="5765800" y="464502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6</a:t>
            </a:r>
          </a:p>
        </p:txBody>
      </p:sp>
      <p:sp>
        <p:nvSpPr>
          <p:cNvPr id="86037" name="Text Box 30"/>
          <p:cNvSpPr txBox="1">
            <a:spLocks noChangeArrowheads="1"/>
          </p:cNvSpPr>
          <p:nvPr/>
        </p:nvSpPr>
        <p:spPr bwMode="auto">
          <a:xfrm>
            <a:off x="5765800" y="5310188"/>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4</a:t>
            </a:r>
          </a:p>
        </p:txBody>
      </p:sp>
      <p:sp>
        <p:nvSpPr>
          <p:cNvPr id="86038" name="Text Box 30"/>
          <p:cNvSpPr txBox="1">
            <a:spLocks noChangeArrowheads="1"/>
          </p:cNvSpPr>
          <p:nvPr/>
        </p:nvSpPr>
        <p:spPr bwMode="auto">
          <a:xfrm>
            <a:off x="5765800" y="597376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2</a:t>
            </a:r>
          </a:p>
        </p:txBody>
      </p:sp>
      <p:grpSp>
        <p:nvGrpSpPr>
          <p:cNvPr id="5" name="Group 75"/>
          <p:cNvGrpSpPr>
            <a:grpSpLocks/>
          </p:cNvGrpSpPr>
          <p:nvPr/>
        </p:nvGrpSpPr>
        <p:grpSpPr bwMode="auto">
          <a:xfrm>
            <a:off x="1774825" y="2043113"/>
            <a:ext cx="1965325" cy="4316412"/>
            <a:chOff x="1774208" y="2043752"/>
            <a:chExt cx="1966486" cy="4316104"/>
          </a:xfrm>
        </p:grpSpPr>
        <p:sp>
          <p:nvSpPr>
            <p:cNvPr id="86044" name="Line 31"/>
            <p:cNvSpPr>
              <a:spLocks noChangeShapeType="1"/>
            </p:cNvSpPr>
            <p:nvPr/>
          </p:nvSpPr>
          <p:spPr bwMode="auto">
            <a:xfrm>
              <a:off x="1774208" y="204375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45" name="Line 31"/>
            <p:cNvSpPr>
              <a:spLocks noChangeShapeType="1"/>
            </p:cNvSpPr>
            <p:nvPr/>
          </p:nvSpPr>
          <p:spPr bwMode="auto">
            <a:xfrm>
              <a:off x="1774208" y="2375760"/>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46" name="Line 31"/>
            <p:cNvSpPr>
              <a:spLocks noChangeShapeType="1"/>
            </p:cNvSpPr>
            <p:nvPr/>
          </p:nvSpPr>
          <p:spPr bwMode="auto">
            <a:xfrm>
              <a:off x="1814369" y="2707768"/>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47" name="Line 31"/>
            <p:cNvSpPr>
              <a:spLocks noChangeShapeType="1"/>
            </p:cNvSpPr>
            <p:nvPr/>
          </p:nvSpPr>
          <p:spPr bwMode="auto">
            <a:xfrm>
              <a:off x="1858194" y="3039776"/>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48" name="Line 31"/>
            <p:cNvSpPr>
              <a:spLocks noChangeShapeType="1"/>
            </p:cNvSpPr>
            <p:nvPr/>
          </p:nvSpPr>
          <p:spPr bwMode="auto">
            <a:xfrm>
              <a:off x="1882146" y="3371784"/>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49" name="Line 31"/>
            <p:cNvSpPr>
              <a:spLocks noChangeShapeType="1"/>
            </p:cNvSpPr>
            <p:nvPr/>
          </p:nvSpPr>
          <p:spPr bwMode="auto">
            <a:xfrm>
              <a:off x="1912509" y="3703792"/>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50" name="Line 31"/>
            <p:cNvSpPr>
              <a:spLocks noChangeShapeType="1"/>
            </p:cNvSpPr>
            <p:nvPr/>
          </p:nvSpPr>
          <p:spPr bwMode="auto">
            <a:xfrm>
              <a:off x="1943865" y="4035800"/>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51" name="Line 31"/>
            <p:cNvSpPr>
              <a:spLocks noChangeShapeType="1"/>
            </p:cNvSpPr>
            <p:nvPr/>
          </p:nvSpPr>
          <p:spPr bwMode="auto">
            <a:xfrm>
              <a:off x="2007546" y="4367808"/>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52" name="Line 31"/>
            <p:cNvSpPr>
              <a:spLocks noChangeShapeType="1"/>
            </p:cNvSpPr>
            <p:nvPr/>
          </p:nvSpPr>
          <p:spPr bwMode="auto">
            <a:xfrm>
              <a:off x="2041074" y="4699816"/>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53" name="Line 31"/>
            <p:cNvSpPr>
              <a:spLocks noChangeShapeType="1"/>
            </p:cNvSpPr>
            <p:nvPr/>
          </p:nvSpPr>
          <p:spPr bwMode="auto">
            <a:xfrm>
              <a:off x="2062842" y="5031824"/>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54" name="Line 31"/>
            <p:cNvSpPr>
              <a:spLocks noChangeShapeType="1"/>
            </p:cNvSpPr>
            <p:nvPr/>
          </p:nvSpPr>
          <p:spPr bwMode="auto">
            <a:xfrm>
              <a:off x="2084073" y="5363832"/>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55" name="Line 31"/>
            <p:cNvSpPr>
              <a:spLocks noChangeShapeType="1"/>
            </p:cNvSpPr>
            <p:nvPr/>
          </p:nvSpPr>
          <p:spPr bwMode="auto">
            <a:xfrm>
              <a:off x="2118150" y="5695840"/>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56" name="Line 31"/>
            <p:cNvSpPr>
              <a:spLocks noChangeShapeType="1"/>
            </p:cNvSpPr>
            <p:nvPr/>
          </p:nvSpPr>
          <p:spPr bwMode="auto">
            <a:xfrm>
              <a:off x="2170071" y="6027848"/>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6057" name="Line 31"/>
            <p:cNvSpPr>
              <a:spLocks noChangeShapeType="1"/>
            </p:cNvSpPr>
            <p:nvPr/>
          </p:nvSpPr>
          <p:spPr bwMode="auto">
            <a:xfrm>
              <a:off x="2192113" y="6359856"/>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
        <p:nvSpPr>
          <p:cNvPr id="93" name="Rectangle 92"/>
          <p:cNvSpPr/>
          <p:nvPr/>
        </p:nvSpPr>
        <p:spPr>
          <a:xfrm>
            <a:off x="5883275" y="1708150"/>
            <a:ext cx="1066800" cy="304800"/>
          </a:xfrm>
          <a:prstGeom prst="rect">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4" name="AutoShape 17"/>
          <p:cNvSpPr>
            <a:spLocks noChangeArrowheads="1"/>
          </p:cNvSpPr>
          <p:nvPr/>
        </p:nvSpPr>
        <p:spPr bwMode="auto">
          <a:xfrm>
            <a:off x="4095750" y="2057400"/>
            <a:ext cx="1447800" cy="304800"/>
          </a:xfrm>
          <a:prstGeom prst="leftRightArrow">
            <a:avLst>
              <a:gd name="adj1" fmla="val 50000"/>
              <a:gd name="adj2" fmla="val 95000"/>
            </a:avLst>
          </a:prstGeom>
          <a:ln>
            <a:headEnd type="none" w="sm" len="sm"/>
            <a:tailEnd type="none" w="sm" len="sm"/>
          </a:ln>
        </p:spPr>
        <p:style>
          <a:lnRef idx="2">
            <a:schemeClr val="dk1">
              <a:shade val="50000"/>
            </a:schemeClr>
          </a:lnRef>
          <a:fillRef idx="1">
            <a:schemeClr val="dk1"/>
          </a:fillRef>
          <a:effectRef idx="0">
            <a:schemeClr val="dk1"/>
          </a:effectRef>
          <a:fontRef idx="minor">
            <a:schemeClr val="lt1"/>
          </a:fontRef>
        </p:style>
        <p:txBody>
          <a:bodyPr wrap="none" anchor="ctr"/>
          <a:lstStyle/>
          <a:p>
            <a:pPr algn="ctr" eaLnBrk="0" hangingPunct="0">
              <a:lnSpc>
                <a:spcPct val="70000"/>
              </a:lnSpc>
              <a:spcBef>
                <a:spcPct val="50000"/>
              </a:spcBef>
              <a:defRPr/>
            </a:pPr>
            <a:endParaRPr lang="en-US" sz="3600" b="1" dirty="0">
              <a:cs typeface="Arial" pitchFamily="34" charset="0"/>
            </a:endParaRPr>
          </a:p>
        </p:txBody>
      </p:sp>
      <p:sp>
        <p:nvSpPr>
          <p:cNvPr id="92" name="Rectangle 58"/>
          <p:cNvSpPr>
            <a:spLocks noChangeArrowheads="1"/>
          </p:cNvSpPr>
          <p:nvPr/>
        </p:nvSpPr>
        <p:spPr bwMode="auto">
          <a:xfrm>
            <a:off x="5394325" y="2025650"/>
            <a:ext cx="2057400" cy="4679950"/>
          </a:xfrm>
          <a:prstGeom prst="rect">
            <a:avLst/>
          </a:prstGeom>
          <a:noFill/>
          <a:ln w="38100">
            <a:solidFill>
              <a:srgbClr val="FF0000"/>
            </a:solidFill>
            <a:miter lim="800000"/>
            <a:headEnd type="none" w="sm" len="sm"/>
            <a:tailEnd type="none" w="sm" len="sm"/>
          </a:ln>
        </p:spPr>
        <p:txBody>
          <a:bodyPr wrap="none" anchor="ctr"/>
          <a:lstStyle/>
          <a:p>
            <a:pPr algn="ctr" eaLnBrk="0" hangingPunct="0">
              <a:lnSpc>
                <a:spcPct val="70000"/>
              </a:lnSpc>
              <a:spcBef>
                <a:spcPct val="50000"/>
              </a:spcBef>
            </a:pPr>
            <a:endParaRPr lang="en-US" sz="3600" b="1">
              <a:solidFill>
                <a:srgbClr val="000000"/>
              </a:solidFill>
            </a:endParaRPr>
          </a:p>
        </p:txBody>
      </p:sp>
      <p:sp>
        <p:nvSpPr>
          <p:cNvPr id="76" name="Rectangle 58"/>
          <p:cNvSpPr>
            <a:spLocks noChangeArrowheads="1"/>
          </p:cNvSpPr>
          <p:nvPr/>
        </p:nvSpPr>
        <p:spPr bwMode="auto">
          <a:xfrm>
            <a:off x="5399088" y="2024063"/>
            <a:ext cx="2057400" cy="382587"/>
          </a:xfrm>
          <a:prstGeom prst="rect">
            <a:avLst/>
          </a:prstGeom>
          <a:noFill/>
          <a:ln w="38100">
            <a:solidFill>
              <a:srgbClr val="FF0000"/>
            </a:solidFill>
            <a:miter lim="800000"/>
            <a:headEnd type="none" w="sm" len="sm"/>
            <a:tailEnd type="none" w="sm" len="sm"/>
          </a:ln>
        </p:spPr>
        <p:txBody>
          <a:bodyPr wrap="none" anchor="ctr"/>
          <a:lstStyle/>
          <a:p>
            <a:pPr algn="ctr" eaLnBrk="0" hangingPunct="0">
              <a:lnSpc>
                <a:spcPct val="70000"/>
              </a:lnSpc>
              <a:spcBef>
                <a:spcPct val="50000"/>
              </a:spcBef>
            </a:pPr>
            <a:endParaRPr lang="en-US" sz="3600" b="1">
              <a:solidFill>
                <a:srgbClr val="000000"/>
              </a:solidFill>
            </a:endParaRPr>
          </a:p>
        </p:txBody>
      </p:sp>
    </p:spTree>
    <p:extLst>
      <p:ext uri="{BB962C8B-B14F-4D97-AF65-F5344CB8AC3E}">
        <p14:creationId xmlns:p14="http://schemas.microsoft.com/office/powerpoint/2010/main" val="388091778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6"/>
                                        </p:tgtEl>
                                        <p:attrNameLst>
                                          <p:attrName>style.visibility</p:attrName>
                                        </p:attrNameLst>
                                      </p:cBhvr>
                                      <p:to>
                                        <p:strVal val="hidden"/>
                                      </p:to>
                                    </p:set>
                                  </p:childTnLst>
                                </p:cTn>
                              </p:par>
                              <p:par>
                                <p:cTn id="7" presetID="4" presetClass="entr" presetSubtype="16" fill="hold" grpId="0" nodeType="withEffect">
                                  <p:stCondLst>
                                    <p:cond delay="0"/>
                                  </p:stCondLst>
                                  <p:childTnLst>
                                    <p:set>
                                      <p:cBhvr>
                                        <p:cTn id="8" dur="1" fill="hold">
                                          <p:stCondLst>
                                            <p:cond delay="0"/>
                                          </p:stCondLst>
                                        </p:cTn>
                                        <p:tgtEl>
                                          <p:spTgt spid="92"/>
                                        </p:tgtEl>
                                        <p:attrNameLst>
                                          <p:attrName>style.visibility</p:attrName>
                                        </p:attrNameLst>
                                      </p:cBhvr>
                                      <p:to>
                                        <p:strVal val="visible"/>
                                      </p:to>
                                    </p:set>
                                    <p:animEffect transition="in" filter="box(in)">
                                      <p:cBhvr>
                                        <p:cTn id="9"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animBg="1"/>
      <p:bldP spid="7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5"/>
          <p:cNvGrpSpPr>
            <a:grpSpLocks/>
          </p:cNvGrpSpPr>
          <p:nvPr/>
        </p:nvGrpSpPr>
        <p:grpSpPr bwMode="auto">
          <a:xfrm rot="10800000">
            <a:off x="5384800" y="1714500"/>
            <a:ext cx="2057400" cy="4983163"/>
            <a:chOff x="5384084" y="1714500"/>
            <a:chExt cx="2057400" cy="4983480"/>
          </a:xfrm>
        </p:grpSpPr>
        <p:sp>
          <p:nvSpPr>
            <p:cNvPr id="87103" name="AutoShape 14"/>
            <p:cNvSpPr>
              <a:spLocks noChangeArrowheads="1"/>
            </p:cNvSpPr>
            <p:nvPr/>
          </p:nvSpPr>
          <p:spPr bwMode="auto">
            <a:xfrm>
              <a:off x="5384084"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00"/>
            </a:solidFill>
            <a:ln w="57150">
              <a:solidFill>
                <a:schemeClr val="tx1"/>
              </a:solidFill>
              <a:miter lim="800000"/>
              <a:headEnd/>
              <a:tailEnd/>
            </a:ln>
          </p:spPr>
          <p:txBody>
            <a:bodyPr wrap="none" anchor="ctr"/>
            <a:lstStyle/>
            <a:p>
              <a:endParaRPr lang="en-US"/>
            </a:p>
          </p:txBody>
        </p:sp>
        <p:sp>
          <p:nvSpPr>
            <p:cNvPr id="87104" name="Line 31"/>
            <p:cNvSpPr>
              <a:spLocks noChangeShapeType="1"/>
            </p:cNvSpPr>
            <p:nvPr/>
          </p:nvSpPr>
          <p:spPr bwMode="auto">
            <a:xfrm>
              <a:off x="5429541" y="2041634"/>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05" name="Line 31"/>
            <p:cNvSpPr>
              <a:spLocks noChangeShapeType="1"/>
            </p:cNvSpPr>
            <p:nvPr/>
          </p:nvSpPr>
          <p:spPr bwMode="auto">
            <a:xfrm>
              <a:off x="5429541" y="237364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06" name="Line 31"/>
            <p:cNvSpPr>
              <a:spLocks noChangeShapeType="1"/>
            </p:cNvSpPr>
            <p:nvPr/>
          </p:nvSpPr>
          <p:spPr bwMode="auto">
            <a:xfrm>
              <a:off x="5469702" y="2705650"/>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07" name="Line 31"/>
            <p:cNvSpPr>
              <a:spLocks noChangeShapeType="1"/>
            </p:cNvSpPr>
            <p:nvPr/>
          </p:nvSpPr>
          <p:spPr bwMode="auto">
            <a:xfrm>
              <a:off x="5513527" y="3037658"/>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08" name="Line 31"/>
            <p:cNvSpPr>
              <a:spLocks noChangeShapeType="1"/>
            </p:cNvSpPr>
            <p:nvPr/>
          </p:nvSpPr>
          <p:spPr bwMode="auto">
            <a:xfrm>
              <a:off x="5537479" y="3369666"/>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09" name="Line 31"/>
            <p:cNvSpPr>
              <a:spLocks noChangeShapeType="1"/>
            </p:cNvSpPr>
            <p:nvPr/>
          </p:nvSpPr>
          <p:spPr bwMode="auto">
            <a:xfrm>
              <a:off x="5567842" y="3701674"/>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10" name="Line 31"/>
            <p:cNvSpPr>
              <a:spLocks noChangeShapeType="1"/>
            </p:cNvSpPr>
            <p:nvPr/>
          </p:nvSpPr>
          <p:spPr bwMode="auto">
            <a:xfrm>
              <a:off x="5599198" y="4033682"/>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11" name="Line 31"/>
            <p:cNvSpPr>
              <a:spLocks noChangeShapeType="1"/>
            </p:cNvSpPr>
            <p:nvPr/>
          </p:nvSpPr>
          <p:spPr bwMode="auto">
            <a:xfrm>
              <a:off x="5662879" y="4365690"/>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12" name="Line 31"/>
            <p:cNvSpPr>
              <a:spLocks noChangeShapeType="1"/>
            </p:cNvSpPr>
            <p:nvPr/>
          </p:nvSpPr>
          <p:spPr bwMode="auto">
            <a:xfrm>
              <a:off x="5696407" y="4697698"/>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13" name="Line 31"/>
            <p:cNvSpPr>
              <a:spLocks noChangeShapeType="1"/>
            </p:cNvSpPr>
            <p:nvPr/>
          </p:nvSpPr>
          <p:spPr bwMode="auto">
            <a:xfrm>
              <a:off x="5718175" y="5029706"/>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14" name="Line 31"/>
            <p:cNvSpPr>
              <a:spLocks noChangeShapeType="1"/>
            </p:cNvSpPr>
            <p:nvPr/>
          </p:nvSpPr>
          <p:spPr bwMode="auto">
            <a:xfrm>
              <a:off x="5739406" y="5361714"/>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15" name="Line 31"/>
            <p:cNvSpPr>
              <a:spLocks noChangeShapeType="1"/>
            </p:cNvSpPr>
            <p:nvPr/>
          </p:nvSpPr>
          <p:spPr bwMode="auto">
            <a:xfrm>
              <a:off x="5773483" y="5693722"/>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16" name="Line 31"/>
            <p:cNvSpPr>
              <a:spLocks noChangeShapeType="1"/>
            </p:cNvSpPr>
            <p:nvPr/>
          </p:nvSpPr>
          <p:spPr bwMode="auto">
            <a:xfrm>
              <a:off x="5825404" y="6025730"/>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117" name="Line 31"/>
            <p:cNvSpPr>
              <a:spLocks noChangeShapeType="1"/>
            </p:cNvSpPr>
            <p:nvPr/>
          </p:nvSpPr>
          <p:spPr bwMode="auto">
            <a:xfrm>
              <a:off x="5847446" y="6357738"/>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
        <p:nvSpPr>
          <p:cNvPr id="87043" name="Rectangle 11"/>
          <p:cNvSpPr>
            <a:spLocks noChangeArrowheads="1"/>
          </p:cNvSpPr>
          <p:nvPr/>
        </p:nvSpPr>
        <p:spPr bwMode="auto">
          <a:xfrm>
            <a:off x="1035050" y="1219200"/>
            <a:ext cx="3429000"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I/AZ Comparison Files</a:t>
            </a:r>
            <a:endParaRPr lang="en-US" b="1">
              <a:solidFill>
                <a:srgbClr val="FFFFFF"/>
              </a:solidFill>
            </a:endParaRPr>
          </a:p>
        </p:txBody>
      </p:sp>
      <p:sp>
        <p:nvSpPr>
          <p:cNvPr id="87044" name="Rectangle 12"/>
          <p:cNvSpPr>
            <a:spLocks noChangeArrowheads="1"/>
          </p:cNvSpPr>
          <p:nvPr/>
        </p:nvSpPr>
        <p:spPr bwMode="auto">
          <a:xfrm>
            <a:off x="4783138" y="1219200"/>
            <a:ext cx="3259137" cy="458788"/>
          </a:xfrm>
          <a:prstGeom prst="rect">
            <a:avLst/>
          </a:prstGeom>
          <a:noFill/>
          <a:ln w="12700">
            <a:noFill/>
            <a:miter lim="800000"/>
            <a:headEnd/>
            <a:tailEnd/>
          </a:ln>
        </p:spPr>
        <p:txBody>
          <a:bodyPr wrap="none" lIns="90488" tIns="44450" rIns="90488" bIns="44450" anchor="ctr" anchorCtr="1">
            <a:spAutoFit/>
          </a:bodyPr>
          <a:lstStyle/>
          <a:p>
            <a:pPr algn="ctr" eaLnBrk="0" hangingPunct="0"/>
            <a:r>
              <a:rPr lang="en-US" b="1"/>
              <a:t>BZ Comparison Files</a:t>
            </a:r>
            <a:endParaRPr lang="en-US" b="1">
              <a:solidFill>
                <a:srgbClr val="FFFFFF"/>
              </a:solidFill>
            </a:endParaRPr>
          </a:p>
        </p:txBody>
      </p:sp>
      <p:grpSp>
        <p:nvGrpSpPr>
          <p:cNvPr id="3" name="Group 32"/>
          <p:cNvGrpSpPr>
            <a:grpSpLocks/>
          </p:cNvGrpSpPr>
          <p:nvPr/>
        </p:nvGrpSpPr>
        <p:grpSpPr bwMode="auto">
          <a:xfrm>
            <a:off x="620713" y="6354763"/>
            <a:ext cx="3273425" cy="579437"/>
            <a:chOff x="468313" y="5784850"/>
            <a:chExt cx="3273425" cy="579438"/>
          </a:xfrm>
        </p:grpSpPr>
        <p:sp>
          <p:nvSpPr>
            <p:cNvPr id="87101" name="Rectangle 34"/>
            <p:cNvSpPr>
              <a:spLocks noChangeArrowheads="1"/>
            </p:cNvSpPr>
            <p:nvPr/>
          </p:nvSpPr>
          <p:spPr bwMode="auto">
            <a:xfrm>
              <a:off x="468313" y="5784850"/>
              <a:ext cx="1146175" cy="579438"/>
            </a:xfrm>
            <a:prstGeom prst="rect">
              <a:avLst/>
            </a:prstGeom>
            <a:noFill/>
            <a:ln w="12700">
              <a:noFill/>
              <a:miter lim="800000"/>
              <a:headEnd type="none" w="sm" len="sm"/>
              <a:tailEnd type="none" w="sm" len="sm"/>
            </a:ln>
          </p:spPr>
          <p:txBody>
            <a:bodyPr>
              <a:spAutoFit/>
            </a:bodyPr>
            <a:lstStyle/>
            <a:p>
              <a:pPr algn="ctr" eaLnBrk="0" hangingPunct="0"/>
              <a:r>
                <a:rPr lang="en-US" sz="3200" b="1"/>
                <a:t>TBQ</a:t>
              </a:r>
            </a:p>
          </p:txBody>
        </p:sp>
        <p:sp>
          <p:nvSpPr>
            <p:cNvPr id="726051" name="Line 35"/>
            <p:cNvSpPr>
              <a:spLocks noChangeShapeType="1"/>
            </p:cNvSpPr>
            <p:nvPr/>
          </p:nvSpPr>
          <p:spPr bwMode="auto">
            <a:xfrm>
              <a:off x="1720850" y="6183313"/>
              <a:ext cx="2020888" cy="1588"/>
            </a:xfrm>
            <a:prstGeom prst="line">
              <a:avLst/>
            </a:prstGeom>
            <a:noFill/>
            <a:ln w="50800">
              <a:solidFill>
                <a:srgbClr val="009900"/>
              </a:solidFill>
              <a:prstDash val="dash"/>
              <a:round/>
              <a:headEnd/>
              <a:tailEnd/>
            </a:ln>
            <a:effectLst>
              <a:outerShdw dist="35921" dir="2700000" algn="ctr" rotWithShape="0">
                <a:schemeClr val="tx1"/>
              </a:outerShdw>
            </a:effectLst>
          </p:spPr>
          <p:txBody>
            <a:bodyPr wrap="none" anchor="ctr"/>
            <a:lstStyle/>
            <a:p>
              <a:pPr algn="ctr" eaLnBrk="0" hangingPunct="0">
                <a:lnSpc>
                  <a:spcPct val="70000"/>
                </a:lnSpc>
                <a:spcBef>
                  <a:spcPct val="50000"/>
                </a:spcBef>
                <a:defRPr/>
              </a:pPr>
              <a:endParaRPr lang="en-US" sz="3600" b="1" dirty="0">
                <a:solidFill>
                  <a:srgbClr val="FFFFFF"/>
                </a:solidFill>
                <a:latin typeface="Arial" pitchFamily="34" charset="0"/>
                <a:cs typeface="Arial" pitchFamily="34" charset="0"/>
              </a:endParaRPr>
            </a:p>
          </p:txBody>
        </p:sp>
      </p:grpSp>
      <p:sp>
        <p:nvSpPr>
          <p:cNvPr id="87046" name="TextBox 23"/>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III</a:t>
            </a:r>
          </a:p>
          <a:p>
            <a:pPr algn="ctr"/>
            <a:r>
              <a:rPr lang="en-US" sz="2900" b="1" dirty="0"/>
              <a:t>IDENTIFY BEST QUALIFIED OFFICERS</a:t>
            </a:r>
          </a:p>
        </p:txBody>
      </p:sp>
      <p:grpSp>
        <p:nvGrpSpPr>
          <p:cNvPr id="4" name="Group 61"/>
          <p:cNvGrpSpPr>
            <a:grpSpLocks/>
          </p:cNvGrpSpPr>
          <p:nvPr/>
        </p:nvGrpSpPr>
        <p:grpSpPr bwMode="auto">
          <a:xfrm>
            <a:off x="1720850" y="1657350"/>
            <a:ext cx="2057400" cy="5110163"/>
            <a:chOff x="1790700" y="1657350"/>
            <a:chExt cx="2057400" cy="5109805"/>
          </a:xfrm>
        </p:grpSpPr>
        <p:sp>
          <p:nvSpPr>
            <p:cNvPr id="87085" name="AutoShape 17"/>
            <p:cNvSpPr>
              <a:spLocks noChangeArrowheads="1"/>
            </p:cNvSpPr>
            <p:nvPr/>
          </p:nvSpPr>
          <p:spPr bwMode="auto">
            <a:xfrm>
              <a:off x="1790700" y="1714500"/>
              <a:ext cx="2057400" cy="4983480"/>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7FFF00"/>
            </a:solidFill>
            <a:ln w="57150">
              <a:solidFill>
                <a:schemeClr val="tx1"/>
              </a:solidFill>
              <a:miter lim="800000"/>
              <a:headEnd/>
              <a:tailEnd/>
            </a:ln>
          </p:spPr>
          <p:txBody>
            <a:bodyPr wrap="none" anchor="ctr"/>
            <a:lstStyle/>
            <a:p>
              <a:endParaRPr lang="en-US"/>
            </a:p>
          </p:txBody>
        </p:sp>
        <p:sp>
          <p:nvSpPr>
            <p:cNvPr id="87086" name="Text Box 30"/>
            <p:cNvSpPr txBox="1">
              <a:spLocks noChangeArrowheads="1"/>
            </p:cNvSpPr>
            <p:nvPr/>
          </p:nvSpPr>
          <p:spPr bwMode="auto">
            <a:xfrm>
              <a:off x="2171700" y="16573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126</a:t>
              </a:r>
            </a:p>
          </p:txBody>
        </p:sp>
        <p:sp>
          <p:nvSpPr>
            <p:cNvPr id="87087" name="Text Box 30"/>
            <p:cNvSpPr txBox="1">
              <a:spLocks noChangeArrowheads="1"/>
            </p:cNvSpPr>
            <p:nvPr/>
          </p:nvSpPr>
          <p:spPr bwMode="auto">
            <a:xfrm>
              <a:off x="2171700" y="19893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127</a:t>
              </a:r>
            </a:p>
          </p:txBody>
        </p:sp>
        <p:sp>
          <p:nvSpPr>
            <p:cNvPr id="87088" name="Text Box 30"/>
            <p:cNvSpPr txBox="1">
              <a:spLocks noChangeArrowheads="1"/>
            </p:cNvSpPr>
            <p:nvPr/>
          </p:nvSpPr>
          <p:spPr bwMode="auto">
            <a:xfrm>
              <a:off x="2171700" y="23213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128</a:t>
              </a:r>
            </a:p>
          </p:txBody>
        </p:sp>
        <p:sp>
          <p:nvSpPr>
            <p:cNvPr id="87089" name="Text Box 30"/>
            <p:cNvSpPr txBox="1">
              <a:spLocks noChangeArrowheads="1"/>
            </p:cNvSpPr>
            <p:nvPr/>
          </p:nvSpPr>
          <p:spPr bwMode="auto">
            <a:xfrm>
              <a:off x="2171700" y="26533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129</a:t>
              </a:r>
            </a:p>
          </p:txBody>
        </p:sp>
        <p:sp>
          <p:nvSpPr>
            <p:cNvPr id="87090" name="Text Box 30"/>
            <p:cNvSpPr txBox="1">
              <a:spLocks noChangeArrowheads="1"/>
            </p:cNvSpPr>
            <p:nvPr/>
          </p:nvSpPr>
          <p:spPr bwMode="auto">
            <a:xfrm>
              <a:off x="2171700" y="29853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130</a:t>
              </a:r>
            </a:p>
          </p:txBody>
        </p:sp>
        <p:sp>
          <p:nvSpPr>
            <p:cNvPr id="87091" name="Text Box 30"/>
            <p:cNvSpPr txBox="1">
              <a:spLocks noChangeArrowheads="1"/>
            </p:cNvSpPr>
            <p:nvPr/>
          </p:nvSpPr>
          <p:spPr bwMode="auto">
            <a:xfrm>
              <a:off x="2171700" y="331740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131</a:t>
              </a:r>
            </a:p>
          </p:txBody>
        </p:sp>
        <p:sp>
          <p:nvSpPr>
            <p:cNvPr id="87092" name="Text Box 30"/>
            <p:cNvSpPr txBox="1">
              <a:spLocks noChangeArrowheads="1"/>
            </p:cNvSpPr>
            <p:nvPr/>
          </p:nvSpPr>
          <p:spPr bwMode="auto">
            <a:xfrm>
              <a:off x="2171700" y="364941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132</a:t>
              </a:r>
            </a:p>
          </p:txBody>
        </p:sp>
        <p:sp>
          <p:nvSpPr>
            <p:cNvPr id="87093" name="Text Box 30"/>
            <p:cNvSpPr txBox="1">
              <a:spLocks noChangeArrowheads="1"/>
            </p:cNvSpPr>
            <p:nvPr/>
          </p:nvSpPr>
          <p:spPr bwMode="auto">
            <a:xfrm>
              <a:off x="2171700" y="398142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133</a:t>
              </a:r>
            </a:p>
          </p:txBody>
        </p:sp>
        <p:sp>
          <p:nvSpPr>
            <p:cNvPr id="87094" name="Text Box 30"/>
            <p:cNvSpPr txBox="1">
              <a:spLocks noChangeArrowheads="1"/>
            </p:cNvSpPr>
            <p:nvPr/>
          </p:nvSpPr>
          <p:spPr bwMode="auto">
            <a:xfrm>
              <a:off x="2171700" y="431343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134</a:t>
              </a:r>
            </a:p>
          </p:txBody>
        </p:sp>
        <p:sp>
          <p:nvSpPr>
            <p:cNvPr id="87095" name="Text Box 30"/>
            <p:cNvSpPr txBox="1">
              <a:spLocks noChangeArrowheads="1"/>
            </p:cNvSpPr>
            <p:nvPr/>
          </p:nvSpPr>
          <p:spPr bwMode="auto">
            <a:xfrm>
              <a:off x="2171700" y="497745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136</a:t>
              </a:r>
            </a:p>
          </p:txBody>
        </p:sp>
        <p:sp>
          <p:nvSpPr>
            <p:cNvPr id="87096" name="Text Box 30"/>
            <p:cNvSpPr txBox="1">
              <a:spLocks noChangeArrowheads="1"/>
            </p:cNvSpPr>
            <p:nvPr/>
          </p:nvSpPr>
          <p:spPr bwMode="auto">
            <a:xfrm>
              <a:off x="2171700" y="564147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138</a:t>
              </a:r>
            </a:p>
          </p:txBody>
        </p:sp>
        <p:sp>
          <p:nvSpPr>
            <p:cNvPr id="87097" name="Text Box 30"/>
            <p:cNvSpPr txBox="1">
              <a:spLocks noChangeArrowheads="1"/>
            </p:cNvSpPr>
            <p:nvPr/>
          </p:nvSpPr>
          <p:spPr bwMode="auto">
            <a:xfrm>
              <a:off x="2171700" y="630549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140</a:t>
              </a:r>
            </a:p>
          </p:txBody>
        </p:sp>
        <p:sp>
          <p:nvSpPr>
            <p:cNvPr id="87098" name="Text Box 30"/>
            <p:cNvSpPr txBox="1">
              <a:spLocks noChangeArrowheads="1"/>
            </p:cNvSpPr>
            <p:nvPr/>
          </p:nvSpPr>
          <p:spPr bwMode="auto">
            <a:xfrm>
              <a:off x="2171700" y="464544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135</a:t>
              </a:r>
            </a:p>
          </p:txBody>
        </p:sp>
        <p:sp>
          <p:nvSpPr>
            <p:cNvPr id="87099" name="Text Box 30"/>
            <p:cNvSpPr txBox="1">
              <a:spLocks noChangeArrowheads="1"/>
            </p:cNvSpPr>
            <p:nvPr/>
          </p:nvSpPr>
          <p:spPr bwMode="auto">
            <a:xfrm>
              <a:off x="2171700" y="530946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137</a:t>
              </a:r>
            </a:p>
          </p:txBody>
        </p:sp>
        <p:sp>
          <p:nvSpPr>
            <p:cNvPr id="87100" name="Text Box 30"/>
            <p:cNvSpPr txBox="1">
              <a:spLocks noChangeArrowheads="1"/>
            </p:cNvSpPr>
            <p:nvPr/>
          </p:nvSpPr>
          <p:spPr bwMode="auto">
            <a:xfrm>
              <a:off x="2171700" y="5973480"/>
              <a:ext cx="1295400" cy="46166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139</a:t>
              </a:r>
            </a:p>
          </p:txBody>
        </p:sp>
      </p:grpSp>
      <p:sp>
        <p:nvSpPr>
          <p:cNvPr id="87048" name="Text Box 30"/>
          <p:cNvSpPr txBox="1">
            <a:spLocks noChangeArrowheads="1"/>
          </p:cNvSpPr>
          <p:nvPr/>
        </p:nvSpPr>
        <p:spPr bwMode="auto">
          <a:xfrm>
            <a:off x="5765800" y="16573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15</a:t>
            </a:r>
          </a:p>
        </p:txBody>
      </p:sp>
      <p:sp>
        <p:nvSpPr>
          <p:cNvPr id="87049" name="Text Box 30"/>
          <p:cNvSpPr txBox="1">
            <a:spLocks noChangeArrowheads="1"/>
          </p:cNvSpPr>
          <p:nvPr/>
        </p:nvSpPr>
        <p:spPr bwMode="auto">
          <a:xfrm>
            <a:off x="5765800" y="1989138"/>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14</a:t>
            </a:r>
          </a:p>
        </p:txBody>
      </p:sp>
      <p:sp>
        <p:nvSpPr>
          <p:cNvPr id="87050" name="Text Box 30"/>
          <p:cNvSpPr txBox="1">
            <a:spLocks noChangeArrowheads="1"/>
          </p:cNvSpPr>
          <p:nvPr/>
        </p:nvSpPr>
        <p:spPr bwMode="auto">
          <a:xfrm>
            <a:off x="5765800" y="232092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13</a:t>
            </a:r>
          </a:p>
        </p:txBody>
      </p:sp>
      <p:sp>
        <p:nvSpPr>
          <p:cNvPr id="87051" name="Text Box 30"/>
          <p:cNvSpPr txBox="1">
            <a:spLocks noChangeArrowheads="1"/>
          </p:cNvSpPr>
          <p:nvPr/>
        </p:nvSpPr>
        <p:spPr bwMode="auto">
          <a:xfrm>
            <a:off x="5765800" y="265271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12</a:t>
            </a:r>
          </a:p>
        </p:txBody>
      </p:sp>
      <p:sp>
        <p:nvSpPr>
          <p:cNvPr id="87052" name="Text Box 30"/>
          <p:cNvSpPr txBox="1">
            <a:spLocks noChangeArrowheads="1"/>
          </p:cNvSpPr>
          <p:nvPr/>
        </p:nvSpPr>
        <p:spPr bwMode="auto">
          <a:xfrm>
            <a:off x="5765800" y="2986088"/>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11</a:t>
            </a:r>
          </a:p>
        </p:txBody>
      </p:sp>
      <p:sp>
        <p:nvSpPr>
          <p:cNvPr id="87053" name="Text Box 30"/>
          <p:cNvSpPr txBox="1">
            <a:spLocks noChangeArrowheads="1"/>
          </p:cNvSpPr>
          <p:nvPr/>
        </p:nvSpPr>
        <p:spPr bwMode="auto">
          <a:xfrm>
            <a:off x="5765800" y="331787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10</a:t>
            </a:r>
          </a:p>
        </p:txBody>
      </p:sp>
      <p:sp>
        <p:nvSpPr>
          <p:cNvPr id="87054" name="Text Box 30"/>
          <p:cNvSpPr txBox="1">
            <a:spLocks noChangeArrowheads="1"/>
          </p:cNvSpPr>
          <p:nvPr/>
        </p:nvSpPr>
        <p:spPr bwMode="auto">
          <a:xfrm>
            <a:off x="5765800" y="364966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9</a:t>
            </a:r>
          </a:p>
        </p:txBody>
      </p:sp>
      <p:sp>
        <p:nvSpPr>
          <p:cNvPr id="87055" name="Text Box 30"/>
          <p:cNvSpPr txBox="1">
            <a:spLocks noChangeArrowheads="1"/>
          </p:cNvSpPr>
          <p:nvPr/>
        </p:nvSpPr>
        <p:spPr bwMode="auto">
          <a:xfrm>
            <a:off x="5765800" y="39814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8</a:t>
            </a:r>
          </a:p>
        </p:txBody>
      </p:sp>
      <p:sp>
        <p:nvSpPr>
          <p:cNvPr id="87056" name="Text Box 30"/>
          <p:cNvSpPr txBox="1">
            <a:spLocks noChangeArrowheads="1"/>
          </p:cNvSpPr>
          <p:nvPr/>
        </p:nvSpPr>
        <p:spPr bwMode="auto">
          <a:xfrm>
            <a:off x="5765800" y="4313238"/>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7</a:t>
            </a:r>
          </a:p>
        </p:txBody>
      </p:sp>
      <p:sp>
        <p:nvSpPr>
          <p:cNvPr id="87057" name="Text Box 30"/>
          <p:cNvSpPr txBox="1">
            <a:spLocks noChangeArrowheads="1"/>
          </p:cNvSpPr>
          <p:nvPr/>
        </p:nvSpPr>
        <p:spPr bwMode="auto">
          <a:xfrm>
            <a:off x="5765800" y="497681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5</a:t>
            </a:r>
          </a:p>
        </p:txBody>
      </p:sp>
      <p:sp>
        <p:nvSpPr>
          <p:cNvPr id="87058" name="Text Box 30"/>
          <p:cNvSpPr txBox="1">
            <a:spLocks noChangeArrowheads="1"/>
          </p:cNvSpPr>
          <p:nvPr/>
        </p:nvSpPr>
        <p:spPr bwMode="auto">
          <a:xfrm>
            <a:off x="5765800" y="5641975"/>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3</a:t>
            </a:r>
          </a:p>
        </p:txBody>
      </p:sp>
      <p:sp>
        <p:nvSpPr>
          <p:cNvPr id="87059" name="Text Box 30"/>
          <p:cNvSpPr txBox="1">
            <a:spLocks noChangeArrowheads="1"/>
          </p:cNvSpPr>
          <p:nvPr/>
        </p:nvSpPr>
        <p:spPr bwMode="auto">
          <a:xfrm>
            <a:off x="5765800" y="6305550"/>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1</a:t>
            </a:r>
          </a:p>
        </p:txBody>
      </p:sp>
      <p:sp>
        <p:nvSpPr>
          <p:cNvPr id="87060" name="Text Box 30"/>
          <p:cNvSpPr txBox="1">
            <a:spLocks noChangeArrowheads="1"/>
          </p:cNvSpPr>
          <p:nvPr/>
        </p:nvSpPr>
        <p:spPr bwMode="auto">
          <a:xfrm>
            <a:off x="5765800" y="4645025"/>
            <a:ext cx="1295400" cy="461963"/>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6</a:t>
            </a:r>
          </a:p>
        </p:txBody>
      </p:sp>
      <p:sp>
        <p:nvSpPr>
          <p:cNvPr id="87061" name="Text Box 30"/>
          <p:cNvSpPr txBox="1">
            <a:spLocks noChangeArrowheads="1"/>
          </p:cNvSpPr>
          <p:nvPr/>
        </p:nvSpPr>
        <p:spPr bwMode="auto">
          <a:xfrm>
            <a:off x="5765800" y="5310188"/>
            <a:ext cx="1295400" cy="460375"/>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4</a:t>
            </a:r>
          </a:p>
        </p:txBody>
      </p:sp>
      <p:sp>
        <p:nvSpPr>
          <p:cNvPr id="87062" name="Text Box 30"/>
          <p:cNvSpPr txBox="1">
            <a:spLocks noChangeArrowheads="1"/>
          </p:cNvSpPr>
          <p:nvPr/>
        </p:nvSpPr>
        <p:spPr bwMode="auto">
          <a:xfrm>
            <a:off x="5765800" y="5973763"/>
            <a:ext cx="1295400" cy="461962"/>
          </a:xfrm>
          <a:prstGeom prst="rect">
            <a:avLst/>
          </a:prstGeom>
          <a:noFill/>
          <a:ln w="12700">
            <a:noFill/>
            <a:miter lim="800000"/>
            <a:headEnd type="none" w="sm" len="sm"/>
            <a:tailEnd type="none" w="sm" len="sm"/>
          </a:ln>
        </p:spPr>
        <p:txBody>
          <a:bodyPr>
            <a:spAutoFit/>
          </a:bodyPr>
          <a:lstStyle/>
          <a:p>
            <a:pPr algn="ctr" eaLnBrk="0" hangingPunct="0">
              <a:spcBef>
                <a:spcPct val="50000"/>
              </a:spcBef>
            </a:pPr>
            <a:r>
              <a:rPr lang="en-US" b="1">
                <a:solidFill>
                  <a:srgbClr val="000000"/>
                </a:solidFill>
              </a:rPr>
              <a:t>2</a:t>
            </a:r>
          </a:p>
        </p:txBody>
      </p:sp>
      <p:grpSp>
        <p:nvGrpSpPr>
          <p:cNvPr id="5" name="Group 75"/>
          <p:cNvGrpSpPr>
            <a:grpSpLocks/>
          </p:cNvGrpSpPr>
          <p:nvPr/>
        </p:nvGrpSpPr>
        <p:grpSpPr bwMode="auto">
          <a:xfrm>
            <a:off x="1774825" y="2043113"/>
            <a:ext cx="1965325" cy="4316412"/>
            <a:chOff x="1774208" y="2043752"/>
            <a:chExt cx="1966486" cy="4316104"/>
          </a:xfrm>
        </p:grpSpPr>
        <p:sp>
          <p:nvSpPr>
            <p:cNvPr id="87071" name="Line 31"/>
            <p:cNvSpPr>
              <a:spLocks noChangeShapeType="1"/>
            </p:cNvSpPr>
            <p:nvPr/>
          </p:nvSpPr>
          <p:spPr bwMode="auto">
            <a:xfrm>
              <a:off x="1774208" y="2043752"/>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72" name="Line 31"/>
            <p:cNvSpPr>
              <a:spLocks noChangeShapeType="1"/>
            </p:cNvSpPr>
            <p:nvPr/>
          </p:nvSpPr>
          <p:spPr bwMode="auto">
            <a:xfrm>
              <a:off x="1774208" y="2375760"/>
              <a:ext cx="1966486"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73" name="Line 31"/>
            <p:cNvSpPr>
              <a:spLocks noChangeShapeType="1"/>
            </p:cNvSpPr>
            <p:nvPr/>
          </p:nvSpPr>
          <p:spPr bwMode="auto">
            <a:xfrm>
              <a:off x="1814369" y="2707768"/>
              <a:ext cx="18745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74" name="Line 31"/>
            <p:cNvSpPr>
              <a:spLocks noChangeShapeType="1"/>
            </p:cNvSpPr>
            <p:nvPr/>
          </p:nvSpPr>
          <p:spPr bwMode="auto">
            <a:xfrm>
              <a:off x="1858194" y="3039776"/>
              <a:ext cx="17830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75" name="Line 31"/>
            <p:cNvSpPr>
              <a:spLocks noChangeShapeType="1"/>
            </p:cNvSpPr>
            <p:nvPr/>
          </p:nvSpPr>
          <p:spPr bwMode="auto">
            <a:xfrm>
              <a:off x="1882146" y="3371784"/>
              <a:ext cx="173736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76" name="Line 31"/>
            <p:cNvSpPr>
              <a:spLocks noChangeShapeType="1"/>
            </p:cNvSpPr>
            <p:nvPr/>
          </p:nvSpPr>
          <p:spPr bwMode="auto">
            <a:xfrm>
              <a:off x="1912509" y="3703792"/>
              <a:ext cx="167335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77" name="Line 31"/>
            <p:cNvSpPr>
              <a:spLocks noChangeShapeType="1"/>
            </p:cNvSpPr>
            <p:nvPr/>
          </p:nvSpPr>
          <p:spPr bwMode="auto">
            <a:xfrm>
              <a:off x="1943865" y="4035800"/>
              <a:ext cx="1609344"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78" name="Line 31"/>
            <p:cNvSpPr>
              <a:spLocks noChangeShapeType="1"/>
            </p:cNvSpPr>
            <p:nvPr/>
          </p:nvSpPr>
          <p:spPr bwMode="auto">
            <a:xfrm>
              <a:off x="2007546" y="4367808"/>
              <a:ext cx="148132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79" name="Line 31"/>
            <p:cNvSpPr>
              <a:spLocks noChangeShapeType="1"/>
            </p:cNvSpPr>
            <p:nvPr/>
          </p:nvSpPr>
          <p:spPr bwMode="auto">
            <a:xfrm>
              <a:off x="2041074" y="4699816"/>
              <a:ext cx="141732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80" name="Line 31"/>
            <p:cNvSpPr>
              <a:spLocks noChangeShapeType="1"/>
            </p:cNvSpPr>
            <p:nvPr/>
          </p:nvSpPr>
          <p:spPr bwMode="auto">
            <a:xfrm>
              <a:off x="2062842" y="5031824"/>
              <a:ext cx="137160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81" name="Line 31"/>
            <p:cNvSpPr>
              <a:spLocks noChangeShapeType="1"/>
            </p:cNvSpPr>
            <p:nvPr/>
          </p:nvSpPr>
          <p:spPr bwMode="auto">
            <a:xfrm>
              <a:off x="2084073" y="5363832"/>
              <a:ext cx="1325880"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82" name="Line 31"/>
            <p:cNvSpPr>
              <a:spLocks noChangeShapeType="1"/>
            </p:cNvSpPr>
            <p:nvPr/>
          </p:nvSpPr>
          <p:spPr bwMode="auto">
            <a:xfrm>
              <a:off x="2118150" y="5695840"/>
              <a:ext cx="1261872"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83" name="Line 31"/>
            <p:cNvSpPr>
              <a:spLocks noChangeShapeType="1"/>
            </p:cNvSpPr>
            <p:nvPr/>
          </p:nvSpPr>
          <p:spPr bwMode="auto">
            <a:xfrm>
              <a:off x="2170071" y="6027848"/>
              <a:ext cx="1161288" cy="0"/>
            </a:xfrm>
            <a:prstGeom prst="line">
              <a:avLst/>
            </a:prstGeom>
            <a:noFill/>
            <a:ln w="38100">
              <a:solidFill>
                <a:srgbClr val="000000"/>
              </a:solidFill>
              <a:round/>
              <a:headEnd type="none" w="sm" len="sm"/>
              <a:tailEnd type="none" w="sm" len="sm"/>
            </a:ln>
          </p:spPr>
          <p:txBody>
            <a:bodyPr wrap="none" anchor="ctr"/>
            <a:lstStyle/>
            <a:p>
              <a:endParaRPr lang="en-US"/>
            </a:p>
          </p:txBody>
        </p:sp>
        <p:sp>
          <p:nvSpPr>
            <p:cNvPr id="87084" name="Line 31"/>
            <p:cNvSpPr>
              <a:spLocks noChangeShapeType="1"/>
            </p:cNvSpPr>
            <p:nvPr/>
          </p:nvSpPr>
          <p:spPr bwMode="auto">
            <a:xfrm>
              <a:off x="2192113" y="6359856"/>
              <a:ext cx="1115568" cy="0"/>
            </a:xfrm>
            <a:prstGeom prst="line">
              <a:avLst/>
            </a:prstGeom>
            <a:noFill/>
            <a:ln w="38100">
              <a:solidFill>
                <a:srgbClr val="000000"/>
              </a:solidFill>
              <a:round/>
              <a:headEnd type="none" w="sm" len="sm"/>
              <a:tailEnd type="none" w="sm" len="sm"/>
            </a:ln>
          </p:spPr>
          <p:txBody>
            <a:bodyPr wrap="none" anchor="ctr"/>
            <a:lstStyle/>
            <a:p>
              <a:endParaRPr lang="en-US"/>
            </a:p>
          </p:txBody>
        </p:sp>
      </p:grpSp>
      <p:sp>
        <p:nvSpPr>
          <p:cNvPr id="93" name="Rectangle 92"/>
          <p:cNvSpPr/>
          <p:nvPr/>
        </p:nvSpPr>
        <p:spPr>
          <a:xfrm>
            <a:off x="5883275" y="1708150"/>
            <a:ext cx="1066800" cy="654050"/>
          </a:xfrm>
          <a:prstGeom prst="rect">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7" name="AutoShape 17"/>
          <p:cNvSpPr>
            <a:spLocks noChangeArrowheads="1"/>
          </p:cNvSpPr>
          <p:nvPr/>
        </p:nvSpPr>
        <p:spPr bwMode="auto">
          <a:xfrm>
            <a:off x="4032250" y="2393950"/>
            <a:ext cx="1447800" cy="304800"/>
          </a:xfrm>
          <a:prstGeom prst="leftRightArrow">
            <a:avLst>
              <a:gd name="adj1" fmla="val 50000"/>
              <a:gd name="adj2" fmla="val 95000"/>
            </a:avLst>
          </a:prstGeom>
          <a:ln>
            <a:headEnd type="none" w="sm" len="sm"/>
            <a:tailEnd type="none" w="sm" len="sm"/>
          </a:ln>
        </p:spPr>
        <p:style>
          <a:lnRef idx="2">
            <a:schemeClr val="dk1">
              <a:shade val="50000"/>
            </a:schemeClr>
          </a:lnRef>
          <a:fillRef idx="1">
            <a:schemeClr val="dk1"/>
          </a:fillRef>
          <a:effectRef idx="0">
            <a:schemeClr val="dk1"/>
          </a:effectRef>
          <a:fontRef idx="minor">
            <a:schemeClr val="lt1"/>
          </a:fontRef>
        </p:style>
        <p:txBody>
          <a:bodyPr wrap="none" anchor="ctr"/>
          <a:lstStyle/>
          <a:p>
            <a:pPr algn="ctr" eaLnBrk="0" hangingPunct="0">
              <a:lnSpc>
                <a:spcPct val="70000"/>
              </a:lnSpc>
              <a:spcBef>
                <a:spcPct val="50000"/>
              </a:spcBef>
              <a:defRPr/>
            </a:pPr>
            <a:endParaRPr lang="en-US" sz="3600" b="1" dirty="0">
              <a:cs typeface="Arial" pitchFamily="34" charset="0"/>
            </a:endParaRPr>
          </a:p>
        </p:txBody>
      </p:sp>
      <p:sp>
        <p:nvSpPr>
          <p:cNvPr id="98" name="AutoShape 17"/>
          <p:cNvSpPr>
            <a:spLocks noChangeArrowheads="1"/>
          </p:cNvSpPr>
          <p:nvPr/>
        </p:nvSpPr>
        <p:spPr bwMode="auto">
          <a:xfrm>
            <a:off x="4006850" y="2743200"/>
            <a:ext cx="1447800" cy="304800"/>
          </a:xfrm>
          <a:prstGeom prst="leftRightArrow">
            <a:avLst>
              <a:gd name="adj1" fmla="val 50000"/>
              <a:gd name="adj2" fmla="val 95000"/>
            </a:avLst>
          </a:prstGeom>
          <a:ln>
            <a:headEnd type="none" w="sm" len="sm"/>
            <a:tailEnd type="none" w="sm" len="sm"/>
          </a:ln>
        </p:spPr>
        <p:style>
          <a:lnRef idx="2">
            <a:schemeClr val="dk1">
              <a:shade val="50000"/>
            </a:schemeClr>
          </a:lnRef>
          <a:fillRef idx="1">
            <a:schemeClr val="dk1"/>
          </a:fillRef>
          <a:effectRef idx="0">
            <a:schemeClr val="dk1"/>
          </a:effectRef>
          <a:fontRef idx="minor">
            <a:schemeClr val="lt1"/>
          </a:fontRef>
        </p:style>
        <p:txBody>
          <a:bodyPr wrap="none" anchor="ctr"/>
          <a:lstStyle/>
          <a:p>
            <a:pPr algn="ctr" eaLnBrk="0" hangingPunct="0">
              <a:lnSpc>
                <a:spcPct val="70000"/>
              </a:lnSpc>
              <a:spcBef>
                <a:spcPct val="50000"/>
              </a:spcBef>
              <a:defRPr/>
            </a:pPr>
            <a:endParaRPr lang="en-US" sz="3600" b="1" dirty="0">
              <a:cs typeface="Arial" pitchFamily="34" charset="0"/>
            </a:endParaRPr>
          </a:p>
        </p:txBody>
      </p:sp>
      <p:sp>
        <p:nvSpPr>
          <p:cNvPr id="104" name="Rectangle 103"/>
          <p:cNvSpPr/>
          <p:nvPr/>
        </p:nvSpPr>
        <p:spPr>
          <a:xfrm>
            <a:off x="5883275" y="1676400"/>
            <a:ext cx="1066800" cy="990600"/>
          </a:xfrm>
          <a:prstGeom prst="rect">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05" name="Rectangle 58"/>
          <p:cNvSpPr>
            <a:spLocks noChangeArrowheads="1"/>
          </p:cNvSpPr>
          <p:nvPr/>
        </p:nvSpPr>
        <p:spPr bwMode="auto">
          <a:xfrm>
            <a:off x="5394325" y="2679700"/>
            <a:ext cx="2057400" cy="4025900"/>
          </a:xfrm>
          <a:prstGeom prst="rect">
            <a:avLst/>
          </a:prstGeom>
          <a:noFill/>
          <a:ln w="38100">
            <a:solidFill>
              <a:srgbClr val="FF0000"/>
            </a:solidFill>
            <a:miter lim="800000"/>
            <a:headEnd type="none" w="sm" len="sm"/>
            <a:tailEnd type="none" w="sm" len="sm"/>
          </a:ln>
        </p:spPr>
        <p:txBody>
          <a:bodyPr wrap="none" anchor="ctr"/>
          <a:lstStyle/>
          <a:p>
            <a:pPr algn="ctr" eaLnBrk="0" hangingPunct="0">
              <a:lnSpc>
                <a:spcPct val="70000"/>
              </a:lnSpc>
              <a:spcBef>
                <a:spcPct val="50000"/>
              </a:spcBef>
            </a:pPr>
            <a:endParaRPr lang="en-US" sz="3600" b="1">
              <a:solidFill>
                <a:srgbClr val="000000"/>
              </a:solidFill>
            </a:endParaRPr>
          </a:p>
        </p:txBody>
      </p:sp>
      <p:sp>
        <p:nvSpPr>
          <p:cNvPr id="106" name="Rectangle 58"/>
          <p:cNvSpPr>
            <a:spLocks noChangeArrowheads="1"/>
          </p:cNvSpPr>
          <p:nvPr/>
        </p:nvSpPr>
        <p:spPr bwMode="auto">
          <a:xfrm>
            <a:off x="5399088" y="2678113"/>
            <a:ext cx="2057400" cy="382587"/>
          </a:xfrm>
          <a:prstGeom prst="rect">
            <a:avLst/>
          </a:prstGeom>
          <a:noFill/>
          <a:ln w="38100">
            <a:solidFill>
              <a:srgbClr val="FF0000"/>
            </a:solidFill>
            <a:miter lim="800000"/>
            <a:headEnd type="none" w="sm" len="sm"/>
            <a:tailEnd type="none" w="sm" len="sm"/>
          </a:ln>
        </p:spPr>
        <p:txBody>
          <a:bodyPr wrap="none" anchor="ctr"/>
          <a:lstStyle/>
          <a:p>
            <a:pPr algn="ctr" eaLnBrk="0" hangingPunct="0">
              <a:lnSpc>
                <a:spcPct val="70000"/>
              </a:lnSpc>
              <a:spcBef>
                <a:spcPct val="50000"/>
              </a:spcBef>
            </a:pPr>
            <a:endParaRPr lang="en-US" sz="3600" b="1">
              <a:solidFill>
                <a:srgbClr val="000000"/>
              </a:solidFill>
            </a:endParaRPr>
          </a:p>
        </p:txBody>
      </p:sp>
      <p:sp>
        <p:nvSpPr>
          <p:cNvPr id="109" name="AutoShape 14"/>
          <p:cNvSpPr>
            <a:spLocks noChangeArrowheads="1"/>
          </p:cNvSpPr>
          <p:nvPr/>
        </p:nvSpPr>
        <p:spPr bwMode="auto">
          <a:xfrm rot="10800000">
            <a:off x="5383213" y="1676400"/>
            <a:ext cx="2057400" cy="4983163"/>
          </a:xfrm>
          <a:custGeom>
            <a:avLst/>
            <a:gdLst>
              <a:gd name="T0" fmla="*/ 1800225 w 21600"/>
              <a:gd name="T1" fmla="*/ 2491740 h 21600"/>
              <a:gd name="T2" fmla="*/ 1028700 w 21600"/>
              <a:gd name="T3" fmla="*/ 4983480 h 21600"/>
              <a:gd name="T4" fmla="*/ 257175 w 21600"/>
              <a:gd name="T5" fmla="*/ 2491740 h 21600"/>
              <a:gd name="T6" fmla="*/ 10287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0000"/>
          </a:solidFill>
          <a:ln w="57150">
            <a:solidFill>
              <a:schemeClr val="tx1"/>
            </a:solidFill>
            <a:miter lim="800000"/>
            <a:headEnd/>
            <a:tailEnd/>
          </a:ln>
        </p:spPr>
        <p:txBody>
          <a:bodyPr wrap="none" anchor="ctr"/>
          <a:lstStyle/>
          <a:p>
            <a:endParaRPr lang="en-US"/>
          </a:p>
        </p:txBody>
      </p:sp>
    </p:spTree>
    <p:extLst>
      <p:ext uri="{BB962C8B-B14F-4D97-AF65-F5344CB8AC3E}">
        <p14:creationId xmlns:p14="http://schemas.microsoft.com/office/powerpoint/2010/main" val="23493402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9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97"/>
                                        </p:tgtEl>
                                        <p:attrNameLst>
                                          <p:attrName>style.visibility</p:attrName>
                                        </p:attrNameLst>
                                      </p:cBhvr>
                                      <p:to>
                                        <p:strVal val="hidden"/>
                                      </p:to>
                                    </p:set>
                                  </p:childTnLst>
                                </p:cTn>
                              </p:par>
                              <p:par>
                                <p:cTn id="9" presetID="1" presetClass="exit" presetSubtype="0" fill="hold" grpId="1" nodeType="withEffect">
                                  <p:stCondLst>
                                    <p:cond delay="0"/>
                                  </p:stCondLst>
                                  <p:childTnLst>
                                    <p:set>
                                      <p:cBhvr>
                                        <p:cTn id="10" dur="1" fill="hold">
                                          <p:stCondLst>
                                            <p:cond delay="0"/>
                                          </p:stCondLst>
                                        </p:cTn>
                                        <p:tgtEl>
                                          <p:spTgt spid="97"/>
                                        </p:tgtEl>
                                        <p:attrNameLst>
                                          <p:attrName>style.visibility</p:attrName>
                                        </p:attrNameLst>
                                      </p:cBhvr>
                                      <p:to>
                                        <p:strVal val="hidden"/>
                                      </p:to>
                                    </p:set>
                                  </p:childTnLst>
                                </p:cTn>
                              </p:par>
                              <p:par>
                                <p:cTn id="11" presetID="1" presetClass="exit" presetSubtype="0" fill="hold" grpId="1" nodeType="withEffect">
                                  <p:stCondLst>
                                    <p:cond delay="0"/>
                                  </p:stCondLst>
                                  <p:childTnLst>
                                    <p:set>
                                      <p:cBhvr>
                                        <p:cTn id="12" dur="1" fill="hold">
                                          <p:stCondLst>
                                            <p:cond delay="0"/>
                                          </p:stCondLst>
                                        </p:cTn>
                                        <p:tgtEl>
                                          <p:spTgt spid="93"/>
                                        </p:tgtEl>
                                        <p:attrNameLst>
                                          <p:attrName>style.visibility</p:attrName>
                                        </p:attrNameLst>
                                      </p:cBhvr>
                                      <p:to>
                                        <p:strVal val="hidden"/>
                                      </p:to>
                                    </p:set>
                                  </p:childTnLst>
                                </p:cTn>
                              </p:par>
                              <p:par>
                                <p:cTn id="13" presetID="1" presetClass="entr" presetSubtype="0" fill="hold" grpId="0" nodeType="withEffect">
                                  <p:stCondLst>
                                    <p:cond delay="0"/>
                                  </p:stCondLst>
                                  <p:childTnLst>
                                    <p:set>
                                      <p:cBhvr>
                                        <p:cTn id="14" dur="1" fill="hold">
                                          <p:stCondLst>
                                            <p:cond delay="0"/>
                                          </p:stCondLst>
                                        </p:cTn>
                                        <p:tgtEl>
                                          <p:spTgt spid="9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6"/>
                                        </p:tgtEl>
                                        <p:attrNameLst>
                                          <p:attrName>style.visibility</p:attrName>
                                        </p:attrNameLst>
                                      </p:cBhvr>
                                      <p:to>
                                        <p:strVal val="visible"/>
                                      </p:to>
                                    </p:set>
                                  </p:childTnLst>
                                </p:cTn>
                              </p:par>
                              <p:par>
                                <p:cTn id="21" presetID="4" presetClass="entr" presetSubtype="16" fill="hold" grpId="0" nodeType="withEffect">
                                  <p:stCondLst>
                                    <p:cond delay="0"/>
                                  </p:stCondLst>
                                  <p:childTnLst>
                                    <p:set>
                                      <p:cBhvr>
                                        <p:cTn id="22" dur="1" fill="hold">
                                          <p:stCondLst>
                                            <p:cond delay="0"/>
                                          </p:stCondLst>
                                        </p:cTn>
                                        <p:tgtEl>
                                          <p:spTgt spid="105"/>
                                        </p:tgtEl>
                                        <p:attrNameLst>
                                          <p:attrName>style.visibility</p:attrName>
                                        </p:attrNameLst>
                                      </p:cBhvr>
                                      <p:to>
                                        <p:strVal val="visible"/>
                                      </p:to>
                                    </p:set>
                                    <p:animEffect transition="in" filter="box(in)">
                                      <p:cBhvr>
                                        <p:cTn id="23" dur="500"/>
                                        <p:tgtEl>
                                          <p:spTgt spid="105"/>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105"/>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106"/>
                                        </p:tgtEl>
                                        <p:attrNameLst>
                                          <p:attrName>style.visibility</p:attrName>
                                        </p:attrNameLst>
                                      </p:cBhvr>
                                      <p:to>
                                        <p:strVal val="hidden"/>
                                      </p:to>
                                    </p:set>
                                  </p:childTnLst>
                                </p:cTn>
                              </p:par>
                              <p:par>
                                <p:cTn id="30" presetID="1" presetClass="exit" presetSubtype="0" fill="hold" grpId="1" nodeType="withEffect">
                                  <p:stCondLst>
                                    <p:cond delay="0"/>
                                  </p:stCondLst>
                                  <p:childTnLst>
                                    <p:set>
                                      <p:cBhvr>
                                        <p:cTn id="31" dur="1" fill="hold">
                                          <p:stCondLst>
                                            <p:cond delay="0"/>
                                          </p:stCondLst>
                                        </p:cTn>
                                        <p:tgtEl>
                                          <p:spTgt spid="98"/>
                                        </p:tgtEl>
                                        <p:attrNameLst>
                                          <p:attrName>style.visibility</p:attrName>
                                        </p:attrNameLst>
                                      </p:cBhvr>
                                      <p:to>
                                        <p:strVal val="hidden"/>
                                      </p:to>
                                    </p:set>
                                  </p:childTnLst>
                                </p:cTn>
                              </p:par>
                              <p:par>
                                <p:cTn id="32" presetID="1" presetClass="entr" presetSubtype="0" fill="hold" grpId="0" nodeType="withEffect">
                                  <p:stCondLst>
                                    <p:cond delay="0"/>
                                  </p:stCondLst>
                                  <p:childTnLst>
                                    <p:set>
                                      <p:cBhvr>
                                        <p:cTn id="33" dur="1" fill="hold">
                                          <p:stCondLst>
                                            <p:cond delay="0"/>
                                          </p:stCondLst>
                                        </p:cTn>
                                        <p:tgtEl>
                                          <p:spTgt spid="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3" grpId="1" animBg="1"/>
      <p:bldP spid="97" grpId="0" animBg="1"/>
      <p:bldP spid="97" grpId="1" animBg="1"/>
      <p:bldP spid="98" grpId="0" animBg="1"/>
      <p:bldP spid="98" grpId="1" animBg="1"/>
      <p:bldP spid="104" grpId="0" animBg="1"/>
      <p:bldP spid="105" grpId="0" animBg="1"/>
      <p:bldP spid="105" grpId="1" animBg="1"/>
      <p:bldP spid="106" grpId="0" animBg="1"/>
      <p:bldP spid="106" grpId="1" animBg="1"/>
      <p:bldP spid="109"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2"/>
          <p:cNvSpPr txBox="1">
            <a:spLocks noChangeArrowheads="1"/>
          </p:cNvSpPr>
          <p:nvPr/>
        </p:nvSpPr>
        <p:spPr bwMode="auto">
          <a:xfrm>
            <a:off x="457200" y="1247775"/>
            <a:ext cx="8229600" cy="831850"/>
          </a:xfrm>
          <a:prstGeom prst="rect">
            <a:avLst/>
          </a:prstGeom>
          <a:noFill/>
          <a:ln w="9525">
            <a:noFill/>
            <a:miter lim="800000"/>
            <a:headEnd/>
            <a:tailEnd/>
          </a:ln>
        </p:spPr>
        <p:txBody>
          <a:bodyPr>
            <a:spAutoFit/>
          </a:bodyPr>
          <a:lstStyle/>
          <a:p>
            <a:pPr algn="ctr"/>
            <a:r>
              <a:rPr lang="en-US" b="1"/>
              <a:t>The BZ Officers selected for early promotion are then administratively moved to the top of the I/AZ OML </a:t>
            </a:r>
          </a:p>
        </p:txBody>
      </p:sp>
      <p:sp>
        <p:nvSpPr>
          <p:cNvPr id="88067" name="Rectangle 5"/>
          <p:cNvSpPr>
            <a:spLocks noChangeArrowheads="1"/>
          </p:cNvSpPr>
          <p:nvPr/>
        </p:nvSpPr>
        <p:spPr bwMode="auto">
          <a:xfrm>
            <a:off x="3359150" y="607536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68" name="Rectangle 6"/>
          <p:cNvSpPr>
            <a:spLocks noChangeArrowheads="1"/>
          </p:cNvSpPr>
          <p:nvPr/>
        </p:nvSpPr>
        <p:spPr bwMode="auto">
          <a:xfrm>
            <a:off x="3359150" y="607536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69" name="Rectangle 7"/>
          <p:cNvSpPr>
            <a:spLocks noChangeArrowheads="1"/>
          </p:cNvSpPr>
          <p:nvPr/>
        </p:nvSpPr>
        <p:spPr bwMode="auto">
          <a:xfrm>
            <a:off x="3359150" y="607536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70" name="Rectangle 8"/>
          <p:cNvSpPr>
            <a:spLocks noChangeArrowheads="1"/>
          </p:cNvSpPr>
          <p:nvPr/>
        </p:nvSpPr>
        <p:spPr bwMode="auto">
          <a:xfrm>
            <a:off x="3359150" y="607536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71" name="Rectangle 9"/>
          <p:cNvSpPr>
            <a:spLocks noChangeArrowheads="1"/>
          </p:cNvSpPr>
          <p:nvPr/>
        </p:nvSpPr>
        <p:spPr bwMode="auto">
          <a:xfrm>
            <a:off x="3359150" y="607536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72" name="Rectangle 10"/>
          <p:cNvSpPr>
            <a:spLocks noChangeArrowheads="1"/>
          </p:cNvSpPr>
          <p:nvPr/>
        </p:nvSpPr>
        <p:spPr bwMode="auto">
          <a:xfrm>
            <a:off x="3359150" y="6075363"/>
            <a:ext cx="28956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73" name="Rectangle 11"/>
          <p:cNvSpPr>
            <a:spLocks noChangeArrowheads="1"/>
          </p:cNvSpPr>
          <p:nvPr/>
        </p:nvSpPr>
        <p:spPr bwMode="auto">
          <a:xfrm>
            <a:off x="2978150" y="3014663"/>
            <a:ext cx="1981200" cy="831850"/>
          </a:xfrm>
          <a:prstGeom prst="rect">
            <a:avLst/>
          </a:prstGeom>
          <a:noFill/>
          <a:ln w="9525">
            <a:noFill/>
            <a:miter lim="800000"/>
            <a:headEnd/>
            <a:tailEnd/>
          </a:ln>
        </p:spPr>
        <p:txBody>
          <a:bodyPr lIns="92075" tIns="46038" rIns="92075" bIns="46038">
            <a:spAutoFit/>
          </a:bodyPr>
          <a:lstStyle/>
          <a:p>
            <a:pPr algn="ctr"/>
            <a:r>
              <a:rPr lang="en-US" b="1">
                <a:solidFill>
                  <a:srgbClr val="000000"/>
                </a:solidFill>
              </a:rPr>
              <a:t>		</a:t>
            </a:r>
          </a:p>
        </p:txBody>
      </p:sp>
      <p:sp>
        <p:nvSpPr>
          <p:cNvPr id="88074" name="AutoShape 12"/>
          <p:cNvSpPr>
            <a:spLocks noChangeArrowheads="1"/>
          </p:cNvSpPr>
          <p:nvPr/>
        </p:nvSpPr>
        <p:spPr bwMode="auto">
          <a:xfrm rot="10800000">
            <a:off x="3295650" y="2509838"/>
            <a:ext cx="2520950" cy="352901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7FFF00"/>
          </a:solidFill>
          <a:ln w="57150">
            <a:solidFill>
              <a:srgbClr val="292929"/>
            </a:solidFill>
            <a:miter lim="800000"/>
            <a:headEnd/>
            <a:tailEnd/>
          </a:ln>
        </p:spPr>
        <p:txBody>
          <a:bodyPr wrap="none" anchor="ctr"/>
          <a:lstStyle/>
          <a:p>
            <a:endParaRPr lang="en-US"/>
          </a:p>
        </p:txBody>
      </p:sp>
      <p:sp>
        <p:nvSpPr>
          <p:cNvPr id="88075" name="Text Box 13"/>
          <p:cNvSpPr txBox="1">
            <a:spLocks noChangeArrowheads="1"/>
          </p:cNvSpPr>
          <p:nvPr/>
        </p:nvSpPr>
        <p:spPr bwMode="auto">
          <a:xfrm>
            <a:off x="3717925" y="2671763"/>
            <a:ext cx="1676400" cy="708025"/>
          </a:xfrm>
          <a:prstGeom prst="rect">
            <a:avLst/>
          </a:prstGeom>
          <a:noFill/>
          <a:ln w="9525">
            <a:noFill/>
            <a:miter lim="800000"/>
            <a:headEnd/>
            <a:tailEnd/>
          </a:ln>
        </p:spPr>
        <p:txBody>
          <a:bodyPr>
            <a:spAutoFit/>
          </a:bodyPr>
          <a:lstStyle/>
          <a:p>
            <a:pPr algn="ctr">
              <a:spcBef>
                <a:spcPct val="50000"/>
              </a:spcBef>
            </a:pPr>
            <a:r>
              <a:rPr lang="en-US" sz="4000" b="1">
                <a:solidFill>
                  <a:srgbClr val="000000"/>
                </a:solidFill>
              </a:rPr>
              <a:t>BZ 15</a:t>
            </a:r>
          </a:p>
        </p:txBody>
      </p:sp>
      <p:sp>
        <p:nvSpPr>
          <p:cNvPr id="88076" name="Line 14"/>
          <p:cNvSpPr>
            <a:spLocks noChangeShapeType="1"/>
          </p:cNvSpPr>
          <p:nvPr/>
        </p:nvSpPr>
        <p:spPr bwMode="auto">
          <a:xfrm rot="10800000">
            <a:off x="3729038" y="3446463"/>
            <a:ext cx="1655762" cy="0"/>
          </a:xfrm>
          <a:prstGeom prst="line">
            <a:avLst/>
          </a:prstGeom>
          <a:noFill/>
          <a:ln w="76200">
            <a:solidFill>
              <a:srgbClr val="000000"/>
            </a:solidFill>
            <a:round/>
            <a:headEnd type="none" w="sm" len="sm"/>
            <a:tailEnd type="none" w="sm" len="sm"/>
          </a:ln>
        </p:spPr>
        <p:txBody>
          <a:bodyPr wrap="none" anchor="ctr"/>
          <a:lstStyle/>
          <a:p>
            <a:endParaRPr lang="en-US"/>
          </a:p>
        </p:txBody>
      </p:sp>
      <p:sp>
        <p:nvSpPr>
          <p:cNvPr id="88077" name="Text Box 15"/>
          <p:cNvSpPr txBox="1">
            <a:spLocks noChangeArrowheads="1"/>
          </p:cNvSpPr>
          <p:nvPr/>
        </p:nvSpPr>
        <p:spPr bwMode="auto">
          <a:xfrm>
            <a:off x="3800475" y="3446463"/>
            <a:ext cx="1512888" cy="701675"/>
          </a:xfrm>
          <a:prstGeom prst="rect">
            <a:avLst/>
          </a:prstGeom>
          <a:noFill/>
          <a:ln w="9525">
            <a:noFill/>
            <a:miter lim="800000"/>
            <a:headEnd/>
            <a:tailEnd/>
          </a:ln>
        </p:spPr>
        <p:txBody>
          <a:bodyPr>
            <a:spAutoFit/>
          </a:bodyPr>
          <a:lstStyle/>
          <a:p>
            <a:pPr algn="ctr">
              <a:spcBef>
                <a:spcPct val="50000"/>
              </a:spcBef>
            </a:pPr>
            <a:r>
              <a:rPr lang="en-US" sz="4000" b="1">
                <a:solidFill>
                  <a:srgbClr val="000000"/>
                </a:solidFill>
              </a:rPr>
              <a:t>IAZ 1</a:t>
            </a:r>
          </a:p>
        </p:txBody>
      </p:sp>
      <p:sp>
        <p:nvSpPr>
          <p:cNvPr id="88078" name="Text Box 16"/>
          <p:cNvSpPr txBox="1">
            <a:spLocks noChangeArrowheads="1"/>
          </p:cNvSpPr>
          <p:nvPr/>
        </p:nvSpPr>
        <p:spPr bwMode="auto">
          <a:xfrm>
            <a:off x="3373438" y="5268913"/>
            <a:ext cx="2362200" cy="708025"/>
          </a:xfrm>
          <a:prstGeom prst="rect">
            <a:avLst/>
          </a:prstGeom>
          <a:noFill/>
          <a:ln w="9525">
            <a:noFill/>
            <a:miter lim="800000"/>
            <a:headEnd/>
            <a:tailEnd/>
          </a:ln>
        </p:spPr>
        <p:txBody>
          <a:bodyPr>
            <a:spAutoFit/>
          </a:bodyPr>
          <a:lstStyle/>
          <a:p>
            <a:pPr algn="ctr">
              <a:spcBef>
                <a:spcPct val="50000"/>
              </a:spcBef>
            </a:pPr>
            <a:r>
              <a:rPr lang="en-US" sz="4000" b="1">
                <a:solidFill>
                  <a:srgbClr val="000000"/>
                </a:solidFill>
              </a:rPr>
              <a:t>IAZ 140</a:t>
            </a:r>
          </a:p>
        </p:txBody>
      </p:sp>
      <p:sp>
        <p:nvSpPr>
          <p:cNvPr id="88079" name="Line 17"/>
          <p:cNvSpPr>
            <a:spLocks noChangeShapeType="1"/>
          </p:cNvSpPr>
          <p:nvPr/>
        </p:nvSpPr>
        <p:spPr bwMode="auto">
          <a:xfrm rot="10800000" flipH="1">
            <a:off x="4556125" y="4094163"/>
            <a:ext cx="0" cy="1295400"/>
          </a:xfrm>
          <a:prstGeom prst="line">
            <a:avLst/>
          </a:prstGeom>
          <a:noFill/>
          <a:ln w="76200">
            <a:solidFill>
              <a:srgbClr val="000000"/>
            </a:solidFill>
            <a:round/>
            <a:headEnd type="triangle" w="med" len="med"/>
            <a:tailEnd type="triangle" w="med" len="med"/>
          </a:ln>
        </p:spPr>
        <p:txBody>
          <a:bodyPr wrap="none" anchor="ctr"/>
          <a:lstStyle/>
          <a:p>
            <a:endParaRPr lang="en-US"/>
          </a:p>
        </p:txBody>
      </p:sp>
      <p:grpSp>
        <p:nvGrpSpPr>
          <p:cNvPr id="2" name="Group 32"/>
          <p:cNvGrpSpPr>
            <a:grpSpLocks/>
          </p:cNvGrpSpPr>
          <p:nvPr/>
        </p:nvGrpSpPr>
        <p:grpSpPr bwMode="auto">
          <a:xfrm>
            <a:off x="6040438" y="2635250"/>
            <a:ext cx="1150937" cy="3765550"/>
            <a:chOff x="3636" y="2173"/>
            <a:chExt cx="725" cy="2372"/>
          </a:xfrm>
        </p:grpSpPr>
        <p:sp>
          <p:nvSpPr>
            <p:cNvPr id="88095" name="Text Box 18"/>
            <p:cNvSpPr txBox="1">
              <a:spLocks noChangeArrowheads="1"/>
            </p:cNvSpPr>
            <p:nvPr/>
          </p:nvSpPr>
          <p:spPr bwMode="auto">
            <a:xfrm>
              <a:off x="3828" y="2173"/>
              <a:ext cx="324" cy="404"/>
            </a:xfrm>
            <a:prstGeom prst="rect">
              <a:avLst/>
            </a:prstGeom>
            <a:noFill/>
            <a:ln w="9525">
              <a:noFill/>
              <a:miter lim="800000"/>
              <a:headEnd/>
              <a:tailEnd/>
            </a:ln>
          </p:spPr>
          <p:txBody>
            <a:bodyPr>
              <a:spAutoFit/>
            </a:bodyPr>
            <a:lstStyle/>
            <a:p>
              <a:pPr>
                <a:spcBef>
                  <a:spcPct val="50000"/>
                </a:spcBef>
              </a:pPr>
              <a:r>
                <a:rPr lang="en-US" sz="3600" b="1"/>
                <a:t>1</a:t>
              </a:r>
            </a:p>
          </p:txBody>
        </p:sp>
        <p:sp>
          <p:nvSpPr>
            <p:cNvPr id="88096" name="Text Box 19"/>
            <p:cNvSpPr txBox="1">
              <a:spLocks noChangeArrowheads="1"/>
            </p:cNvSpPr>
            <p:nvPr/>
          </p:nvSpPr>
          <p:spPr bwMode="auto">
            <a:xfrm>
              <a:off x="3636" y="3711"/>
              <a:ext cx="725" cy="834"/>
            </a:xfrm>
            <a:prstGeom prst="rect">
              <a:avLst/>
            </a:prstGeom>
            <a:noFill/>
            <a:ln w="9525">
              <a:noFill/>
              <a:miter lim="800000"/>
              <a:headEnd/>
              <a:tailEnd/>
            </a:ln>
          </p:spPr>
          <p:txBody>
            <a:bodyPr>
              <a:spAutoFit/>
            </a:bodyPr>
            <a:lstStyle/>
            <a:p>
              <a:pPr>
                <a:spcBef>
                  <a:spcPct val="50000"/>
                </a:spcBef>
              </a:pPr>
              <a:r>
                <a:rPr lang="en-US" sz="4000" b="1">
                  <a:solidFill>
                    <a:srgbClr val="FFFFFF"/>
                  </a:solidFill>
                </a:rPr>
                <a:t> </a:t>
              </a:r>
              <a:r>
                <a:rPr lang="en-US" sz="4000" b="1"/>
                <a:t>155</a:t>
              </a:r>
            </a:p>
          </p:txBody>
        </p:sp>
        <p:sp>
          <p:nvSpPr>
            <p:cNvPr id="88097" name="Line 20"/>
            <p:cNvSpPr>
              <a:spLocks noChangeShapeType="1"/>
            </p:cNvSpPr>
            <p:nvPr/>
          </p:nvSpPr>
          <p:spPr bwMode="auto">
            <a:xfrm rot="10800000" flipH="1">
              <a:off x="3955" y="2520"/>
              <a:ext cx="27" cy="910"/>
            </a:xfrm>
            <a:prstGeom prst="line">
              <a:avLst/>
            </a:prstGeom>
            <a:noFill/>
            <a:ln w="76200">
              <a:noFill/>
              <a:round/>
              <a:headEnd type="triangle" w="med" len="med"/>
              <a:tailEnd type="triangle" w="med" len="med"/>
            </a:ln>
          </p:spPr>
          <p:txBody>
            <a:bodyPr wrap="none" anchor="ctr"/>
            <a:lstStyle/>
            <a:p>
              <a:endParaRPr lang="en-US"/>
            </a:p>
          </p:txBody>
        </p:sp>
      </p:grpSp>
      <p:sp>
        <p:nvSpPr>
          <p:cNvPr id="88081" name="Rectangle 21"/>
          <p:cNvSpPr>
            <a:spLocks noChangeArrowheads="1"/>
          </p:cNvSpPr>
          <p:nvPr/>
        </p:nvSpPr>
        <p:spPr bwMode="auto">
          <a:xfrm>
            <a:off x="2146300" y="5791200"/>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82" name="Rectangle 22"/>
          <p:cNvSpPr>
            <a:spLocks noChangeArrowheads="1"/>
          </p:cNvSpPr>
          <p:nvPr/>
        </p:nvSpPr>
        <p:spPr bwMode="auto">
          <a:xfrm>
            <a:off x="2146300" y="5791200"/>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83" name="Rectangle 23"/>
          <p:cNvSpPr>
            <a:spLocks noChangeArrowheads="1"/>
          </p:cNvSpPr>
          <p:nvPr/>
        </p:nvSpPr>
        <p:spPr bwMode="auto">
          <a:xfrm>
            <a:off x="2146300" y="5791200"/>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84" name="Rectangle 24"/>
          <p:cNvSpPr>
            <a:spLocks noChangeArrowheads="1"/>
          </p:cNvSpPr>
          <p:nvPr/>
        </p:nvSpPr>
        <p:spPr bwMode="auto">
          <a:xfrm>
            <a:off x="2146300" y="5791200"/>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85" name="Rectangle 25"/>
          <p:cNvSpPr>
            <a:spLocks noChangeArrowheads="1"/>
          </p:cNvSpPr>
          <p:nvPr/>
        </p:nvSpPr>
        <p:spPr bwMode="auto">
          <a:xfrm>
            <a:off x="2146300" y="5791200"/>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86" name="Rectangle 26"/>
          <p:cNvSpPr>
            <a:spLocks noChangeArrowheads="1"/>
          </p:cNvSpPr>
          <p:nvPr/>
        </p:nvSpPr>
        <p:spPr bwMode="auto">
          <a:xfrm>
            <a:off x="2146300" y="5791200"/>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87" name="Rectangle 27"/>
          <p:cNvSpPr>
            <a:spLocks noChangeArrowheads="1"/>
          </p:cNvSpPr>
          <p:nvPr/>
        </p:nvSpPr>
        <p:spPr bwMode="auto">
          <a:xfrm>
            <a:off x="2146300" y="5791200"/>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88" name="Rectangle 28"/>
          <p:cNvSpPr>
            <a:spLocks noChangeArrowheads="1"/>
          </p:cNvSpPr>
          <p:nvPr/>
        </p:nvSpPr>
        <p:spPr bwMode="auto">
          <a:xfrm>
            <a:off x="2146300" y="5791200"/>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89" name="Rectangle 29"/>
          <p:cNvSpPr>
            <a:spLocks noChangeArrowheads="1"/>
          </p:cNvSpPr>
          <p:nvPr/>
        </p:nvSpPr>
        <p:spPr bwMode="auto">
          <a:xfrm>
            <a:off x="2146300" y="5791200"/>
            <a:ext cx="1905000" cy="457200"/>
          </a:xfrm>
          <a:prstGeom prst="rect">
            <a:avLst/>
          </a:prstGeom>
          <a:noFill/>
          <a:ln w="12700">
            <a:noFill/>
            <a:miter lim="800000"/>
            <a:headEnd/>
            <a:tailEnd/>
          </a:ln>
        </p:spPr>
        <p:txBody>
          <a:bodyPr wrap="none" anchor="ctr"/>
          <a:lstStyle/>
          <a:p>
            <a:endParaRPr lang="en-US">
              <a:solidFill>
                <a:srgbClr val="000000"/>
              </a:solidFill>
            </a:endParaRPr>
          </a:p>
        </p:txBody>
      </p:sp>
      <p:sp>
        <p:nvSpPr>
          <p:cNvPr id="88090" name="Line 36"/>
          <p:cNvSpPr>
            <a:spLocks noChangeShapeType="1"/>
          </p:cNvSpPr>
          <p:nvPr/>
        </p:nvSpPr>
        <p:spPr bwMode="auto">
          <a:xfrm>
            <a:off x="6586538" y="3309938"/>
            <a:ext cx="0" cy="1828800"/>
          </a:xfrm>
          <a:prstGeom prst="line">
            <a:avLst/>
          </a:prstGeom>
          <a:noFill/>
          <a:ln w="57150">
            <a:solidFill>
              <a:schemeClr val="tx1"/>
            </a:solidFill>
            <a:round/>
            <a:headEnd type="triangle" w="med" len="med"/>
            <a:tailEnd type="triangle" w="med" len="med"/>
          </a:ln>
        </p:spPr>
        <p:txBody>
          <a:bodyPr/>
          <a:lstStyle/>
          <a:p>
            <a:endParaRPr lang="en-US"/>
          </a:p>
        </p:txBody>
      </p:sp>
      <p:sp>
        <p:nvSpPr>
          <p:cNvPr id="88091" name="TextBox 32"/>
          <p:cNvSpPr txBox="1">
            <a:spLocks noChangeArrowheads="1"/>
          </p:cNvSpPr>
          <p:nvPr/>
        </p:nvSpPr>
        <p:spPr bwMode="auto">
          <a:xfrm>
            <a:off x="0" y="-95250"/>
            <a:ext cx="9144000" cy="1092607"/>
          </a:xfrm>
          <a:prstGeom prst="rect">
            <a:avLst/>
          </a:prstGeom>
          <a:noFill/>
          <a:ln w="9525">
            <a:noFill/>
            <a:miter lim="800000"/>
            <a:headEnd/>
            <a:tailEnd/>
          </a:ln>
        </p:spPr>
        <p:txBody>
          <a:bodyPr>
            <a:spAutoFit/>
          </a:bodyPr>
          <a:lstStyle/>
          <a:p>
            <a:pPr algn="ctr"/>
            <a:r>
              <a:rPr lang="en-US" sz="3600" b="1" dirty="0"/>
              <a:t>PHASE III</a:t>
            </a:r>
          </a:p>
          <a:p>
            <a:pPr algn="ctr"/>
            <a:r>
              <a:rPr lang="en-US" sz="2900" b="1" dirty="0"/>
              <a:t>IDENTIFY BEST QUALIFIED OFFICERS</a:t>
            </a:r>
          </a:p>
        </p:txBody>
      </p:sp>
      <p:grpSp>
        <p:nvGrpSpPr>
          <p:cNvPr id="3" name="Group 32"/>
          <p:cNvGrpSpPr>
            <a:grpSpLocks/>
          </p:cNvGrpSpPr>
          <p:nvPr/>
        </p:nvGrpSpPr>
        <p:grpSpPr bwMode="auto">
          <a:xfrm>
            <a:off x="1887538" y="5715000"/>
            <a:ext cx="3995737" cy="579438"/>
            <a:chOff x="468313" y="5784850"/>
            <a:chExt cx="3995737" cy="579438"/>
          </a:xfrm>
        </p:grpSpPr>
        <p:sp>
          <p:nvSpPr>
            <p:cNvPr id="88093" name="Rectangle 34"/>
            <p:cNvSpPr>
              <a:spLocks noChangeArrowheads="1"/>
            </p:cNvSpPr>
            <p:nvPr/>
          </p:nvSpPr>
          <p:spPr bwMode="auto">
            <a:xfrm>
              <a:off x="468313" y="5784850"/>
              <a:ext cx="1146175" cy="579438"/>
            </a:xfrm>
            <a:prstGeom prst="rect">
              <a:avLst/>
            </a:prstGeom>
            <a:noFill/>
            <a:ln w="12700">
              <a:noFill/>
              <a:miter lim="800000"/>
              <a:headEnd type="none" w="sm" len="sm"/>
              <a:tailEnd type="none" w="sm" len="sm"/>
            </a:ln>
          </p:spPr>
          <p:txBody>
            <a:bodyPr>
              <a:spAutoFit/>
            </a:bodyPr>
            <a:lstStyle/>
            <a:p>
              <a:pPr algn="ctr" eaLnBrk="0" hangingPunct="0"/>
              <a:r>
                <a:rPr lang="en-US" sz="3200" b="1"/>
                <a:t>TBQ</a:t>
              </a:r>
            </a:p>
          </p:txBody>
        </p:sp>
        <p:sp>
          <p:nvSpPr>
            <p:cNvPr id="37" name="Line 35"/>
            <p:cNvSpPr>
              <a:spLocks noChangeShapeType="1"/>
            </p:cNvSpPr>
            <p:nvPr/>
          </p:nvSpPr>
          <p:spPr bwMode="auto">
            <a:xfrm>
              <a:off x="1720850" y="6183313"/>
              <a:ext cx="2743200" cy="1587"/>
            </a:xfrm>
            <a:prstGeom prst="line">
              <a:avLst/>
            </a:prstGeom>
            <a:noFill/>
            <a:ln w="50800">
              <a:solidFill>
                <a:srgbClr val="009900"/>
              </a:solidFill>
              <a:prstDash val="dash"/>
              <a:round/>
              <a:headEnd/>
              <a:tailEnd/>
            </a:ln>
            <a:effectLst>
              <a:outerShdw dist="35921" dir="2700000" algn="ctr" rotWithShape="0">
                <a:schemeClr val="tx1"/>
              </a:outerShdw>
            </a:effectLst>
          </p:spPr>
          <p:txBody>
            <a:bodyPr wrap="none" anchor="ctr"/>
            <a:lstStyle/>
            <a:p>
              <a:pPr algn="ctr" eaLnBrk="0" hangingPunct="0">
                <a:lnSpc>
                  <a:spcPct val="70000"/>
                </a:lnSpc>
                <a:spcBef>
                  <a:spcPct val="50000"/>
                </a:spcBef>
                <a:defRPr/>
              </a:pPr>
              <a:endParaRPr lang="en-US" sz="3600" b="1" dirty="0">
                <a:solidFill>
                  <a:srgbClr val="FFFFFF"/>
                </a:solidFill>
                <a:latin typeface="Arial" pitchFamily="34" charset="0"/>
                <a:cs typeface="Arial" pitchFamily="34" charset="0"/>
              </a:endParaRPr>
            </a:p>
          </p:txBody>
        </p:sp>
      </p:grpSp>
    </p:spTree>
    <p:extLst>
      <p:ext uri="{BB962C8B-B14F-4D97-AF65-F5344CB8AC3E}">
        <p14:creationId xmlns:p14="http://schemas.microsoft.com/office/powerpoint/2010/main" val="2446933901"/>
      </p:ext>
    </p:extLst>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extBox 28"/>
          <p:cNvSpPr txBox="1">
            <a:spLocks noChangeArrowheads="1"/>
          </p:cNvSpPr>
          <p:nvPr/>
        </p:nvSpPr>
        <p:spPr bwMode="auto">
          <a:xfrm>
            <a:off x="0" y="0"/>
            <a:ext cx="9101468" cy="1200329"/>
          </a:xfrm>
          <a:prstGeom prst="rect">
            <a:avLst/>
          </a:prstGeom>
          <a:solidFill>
            <a:schemeClr val="bg1"/>
          </a:solidFill>
          <a:ln w="9525">
            <a:noFill/>
            <a:miter lim="800000"/>
            <a:headEnd/>
            <a:tailEnd/>
          </a:ln>
        </p:spPr>
        <p:txBody>
          <a:bodyPr wrap="square">
            <a:spAutoFit/>
          </a:bodyPr>
          <a:lstStyle/>
          <a:p>
            <a:pPr algn="ctr"/>
            <a:r>
              <a:rPr lang="en-US" sz="3600" b="1" dirty="0"/>
              <a:t>ORDER OF MERIT LIST</a:t>
            </a:r>
          </a:p>
          <a:p>
            <a:pPr algn="ctr"/>
            <a:endParaRPr lang="en-US" sz="3600" b="1" dirty="0"/>
          </a:p>
        </p:txBody>
      </p:sp>
      <p:graphicFrame>
        <p:nvGraphicFramePr>
          <p:cNvPr id="1247401" name="Group 169"/>
          <p:cNvGraphicFramePr>
            <a:graphicFrameLocks noGrp="1"/>
          </p:cNvGraphicFramePr>
          <p:nvPr>
            <p:ph idx="4294967295"/>
          </p:nvPr>
        </p:nvGraphicFramePr>
        <p:xfrm>
          <a:off x="3959225" y="722313"/>
          <a:ext cx="5184775" cy="6105208"/>
        </p:xfrm>
        <a:graphic>
          <a:graphicData uri="http://schemas.openxmlformats.org/drawingml/2006/table">
            <a:tbl>
              <a:tblPr/>
              <a:tblGrid>
                <a:gridCol w="1368425"/>
                <a:gridCol w="1008063"/>
                <a:gridCol w="1081087"/>
                <a:gridCol w="935038"/>
                <a:gridCol w="792162"/>
              </a:tblGrid>
              <a:tr h="3889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NAME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RANK</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BRANCH</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SCORE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OML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SMITH</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72+9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JAMES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70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JOHN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DOE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64-1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57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SCHMOE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64-4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9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KELLY</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63+9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GIBSON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62+8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JACOBS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62+7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STEWART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61+10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BARRETT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ANDERSON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59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5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HARVEY</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58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57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COX</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57-2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MICHAELS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56+10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MAYO</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54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4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pitchFamily="34" charset="0"/>
                          <a:cs typeface="Arial" pitchFamily="34" charset="0"/>
                        </a:rPr>
                        <a:t>FRITZ</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pitchFamily="34" charset="0"/>
                          <a:cs typeface="Arial" pitchFamily="34" charset="0"/>
                        </a:rPr>
                        <a:t>LTC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pitchFamily="34" charset="0"/>
                          <a:cs typeface="Arial" pitchFamily="34" charset="0"/>
                        </a:rPr>
                        <a:t>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pitchFamily="34" charset="0"/>
                          <a:cs typeface="Arial" pitchFamily="34" charset="0"/>
                        </a:rPr>
                        <a:t>50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pitchFamily="34" charset="0"/>
                          <a:cs typeface="Arial" pitchFamily="34" charset="0"/>
                        </a:rPr>
                        <a:t>17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47378" name="Line 146"/>
          <p:cNvSpPr>
            <a:spLocks noChangeShapeType="1"/>
          </p:cNvSpPr>
          <p:nvPr/>
        </p:nvSpPr>
        <p:spPr bwMode="auto">
          <a:xfrm>
            <a:off x="2895600" y="5876925"/>
            <a:ext cx="6248400" cy="0"/>
          </a:xfrm>
          <a:prstGeom prst="line">
            <a:avLst/>
          </a:prstGeom>
          <a:noFill/>
          <a:ln w="57150">
            <a:solidFill>
              <a:srgbClr val="FF0000"/>
            </a:solidFill>
            <a:round/>
            <a:headEnd type="none" w="sm" len="sm"/>
            <a:tailEnd type="none" w="sm" len="sm"/>
          </a:ln>
        </p:spPr>
        <p:txBody>
          <a:bodyPr wrap="none" anchor="ctr"/>
          <a:lstStyle/>
          <a:p>
            <a:endParaRPr lang="en-US"/>
          </a:p>
        </p:txBody>
      </p:sp>
      <p:sp>
        <p:nvSpPr>
          <p:cNvPr id="1247379" name="Rectangle 147"/>
          <p:cNvSpPr>
            <a:spLocks noChangeArrowheads="1"/>
          </p:cNvSpPr>
          <p:nvPr/>
        </p:nvSpPr>
        <p:spPr bwMode="auto">
          <a:xfrm>
            <a:off x="0" y="5707063"/>
            <a:ext cx="2700338" cy="1323975"/>
          </a:xfrm>
          <a:prstGeom prst="rect">
            <a:avLst/>
          </a:prstGeom>
          <a:noFill/>
          <a:ln w="9525">
            <a:noFill/>
            <a:miter lim="800000"/>
            <a:headEnd/>
            <a:tailEnd/>
          </a:ln>
        </p:spPr>
        <p:txBody>
          <a:bodyPr lIns="92075" tIns="46038" rIns="92075" bIns="46038">
            <a:spAutoFit/>
          </a:bodyPr>
          <a:lstStyle/>
          <a:p>
            <a:pPr algn="ctr" eaLnBrk="0" hangingPunct="0"/>
            <a:r>
              <a:rPr lang="en-US" sz="2000" b="1"/>
              <a:t>Phase I: Fully </a:t>
            </a:r>
          </a:p>
          <a:p>
            <a:pPr algn="ctr" eaLnBrk="0" hangingPunct="0"/>
            <a:r>
              <a:rPr lang="en-US" sz="2000" b="1"/>
              <a:t>Qualified Line</a:t>
            </a:r>
          </a:p>
          <a:p>
            <a:pPr algn="ctr" eaLnBrk="0" hangingPunct="0"/>
            <a:r>
              <a:rPr lang="en-US" sz="2000" b="1"/>
              <a:t>Example - 57</a:t>
            </a:r>
          </a:p>
          <a:p>
            <a:pPr algn="ctr" eaLnBrk="0" hangingPunct="0"/>
            <a:endParaRPr lang="en-US" sz="2000" b="1">
              <a:solidFill>
                <a:srgbClr val="FFFFFF"/>
              </a:solidFill>
            </a:endParaRPr>
          </a:p>
        </p:txBody>
      </p:sp>
      <p:sp>
        <p:nvSpPr>
          <p:cNvPr id="1247381" name="Rectangle 149"/>
          <p:cNvSpPr>
            <a:spLocks noChangeArrowheads="1"/>
          </p:cNvSpPr>
          <p:nvPr/>
        </p:nvSpPr>
        <p:spPr bwMode="auto">
          <a:xfrm>
            <a:off x="365125" y="4286250"/>
            <a:ext cx="2203450" cy="1016000"/>
          </a:xfrm>
          <a:prstGeom prst="rect">
            <a:avLst/>
          </a:prstGeom>
          <a:noFill/>
          <a:ln w="9525">
            <a:noFill/>
            <a:miter lim="800000"/>
            <a:headEnd/>
            <a:tailEnd/>
          </a:ln>
        </p:spPr>
        <p:txBody>
          <a:bodyPr wrap="none" lIns="92075" tIns="46038" rIns="92075" bIns="46038">
            <a:spAutoFit/>
          </a:bodyPr>
          <a:lstStyle/>
          <a:p>
            <a:pPr algn="ctr" eaLnBrk="0" hangingPunct="0"/>
            <a:r>
              <a:rPr lang="en-US" sz="2000" b="1"/>
              <a:t>Phase III:</a:t>
            </a:r>
          </a:p>
          <a:p>
            <a:pPr algn="ctr" eaLnBrk="0" hangingPunct="0"/>
            <a:r>
              <a:rPr lang="en-US" sz="2000" b="1"/>
              <a:t>Tentatively Best </a:t>
            </a:r>
          </a:p>
          <a:p>
            <a:pPr algn="ctr" eaLnBrk="0" hangingPunct="0"/>
            <a:r>
              <a:rPr lang="en-US" sz="2000" b="1"/>
              <a:t>Qualified Line</a:t>
            </a:r>
          </a:p>
        </p:txBody>
      </p:sp>
      <p:sp>
        <p:nvSpPr>
          <p:cNvPr id="89216" name="Rectangle 150"/>
          <p:cNvSpPr>
            <a:spLocks noChangeArrowheads="1"/>
          </p:cNvSpPr>
          <p:nvPr/>
        </p:nvSpPr>
        <p:spPr bwMode="auto">
          <a:xfrm>
            <a:off x="0" y="1066800"/>
            <a:ext cx="2578100" cy="3170238"/>
          </a:xfrm>
          <a:prstGeom prst="rect">
            <a:avLst/>
          </a:prstGeom>
          <a:noFill/>
          <a:ln w="9525">
            <a:noFill/>
            <a:miter lim="800000"/>
            <a:headEnd/>
            <a:tailEnd/>
          </a:ln>
        </p:spPr>
        <p:txBody>
          <a:bodyPr wrap="none" lIns="92075" tIns="46038" rIns="92075" bIns="46038">
            <a:spAutoFit/>
          </a:bodyPr>
          <a:lstStyle/>
          <a:p>
            <a:pPr eaLnBrk="0" hangingPunct="0"/>
            <a:r>
              <a:rPr lang="en-US" sz="2000" b="1" u="sng"/>
              <a:t>Requirements:</a:t>
            </a:r>
            <a:endParaRPr lang="en-US" sz="2000" b="1"/>
          </a:p>
          <a:p>
            <a:pPr eaLnBrk="0" hangingPunct="0"/>
            <a:r>
              <a:rPr lang="en-US" sz="2000" b="1"/>
              <a:t>Optimum =  9</a:t>
            </a:r>
          </a:p>
          <a:p>
            <a:r>
              <a:rPr lang="en-US" sz="2000" b="1"/>
              <a:t>Max = 11</a:t>
            </a:r>
          </a:p>
          <a:p>
            <a:r>
              <a:rPr lang="en-US" sz="2000" b="1"/>
              <a:t>Max BZ = 2</a:t>
            </a:r>
          </a:p>
          <a:p>
            <a:pPr eaLnBrk="0" hangingPunct="0"/>
            <a:endParaRPr lang="en-US" sz="2000" b="1">
              <a:solidFill>
                <a:srgbClr val="FFFFFF"/>
              </a:solidFill>
            </a:endParaRPr>
          </a:p>
          <a:p>
            <a:pPr eaLnBrk="0" hangingPunct="0"/>
            <a:r>
              <a:rPr lang="en-US" sz="2000" b="1"/>
              <a:t>Skill Requirements:</a:t>
            </a:r>
          </a:p>
          <a:p>
            <a:pPr eaLnBrk="0" hangingPunct="0"/>
            <a:r>
              <a:rPr lang="en-US" sz="2000" b="1"/>
              <a:t>A=3</a:t>
            </a:r>
          </a:p>
          <a:p>
            <a:pPr eaLnBrk="0" hangingPunct="0"/>
            <a:r>
              <a:rPr lang="en-US" sz="2000" b="1"/>
              <a:t>B=3</a:t>
            </a:r>
          </a:p>
          <a:p>
            <a:pPr eaLnBrk="0" hangingPunct="0"/>
            <a:r>
              <a:rPr lang="en-US" sz="2000" b="1"/>
              <a:t>C=3</a:t>
            </a:r>
          </a:p>
          <a:p>
            <a:pPr eaLnBrk="0" hangingPunct="0"/>
            <a:r>
              <a:rPr lang="en-US" sz="2000" b="1"/>
              <a:t>At Large Selects=2</a:t>
            </a:r>
          </a:p>
        </p:txBody>
      </p:sp>
      <p:sp>
        <p:nvSpPr>
          <p:cNvPr id="1247383" name="Text Box 151"/>
          <p:cNvSpPr txBox="1">
            <a:spLocks noChangeArrowheads="1"/>
          </p:cNvSpPr>
          <p:nvPr/>
        </p:nvSpPr>
        <p:spPr bwMode="auto">
          <a:xfrm>
            <a:off x="3203575" y="1557338"/>
            <a:ext cx="463550" cy="366712"/>
          </a:xfrm>
          <a:prstGeom prst="rect">
            <a:avLst/>
          </a:prstGeom>
          <a:noFill/>
          <a:ln w="9525" algn="ctr">
            <a:noFill/>
            <a:miter lim="800000"/>
            <a:headEnd/>
            <a:tailEnd/>
          </a:ln>
        </p:spPr>
        <p:txBody>
          <a:bodyPr wrap="none">
            <a:spAutoFit/>
          </a:bodyPr>
          <a:lstStyle/>
          <a:p>
            <a:pPr eaLnBrk="0" hangingPunct="0"/>
            <a:r>
              <a:rPr lang="en-US" b="1">
                <a:solidFill>
                  <a:srgbClr val="CC3300"/>
                </a:solidFill>
              </a:rPr>
              <a:t>P1</a:t>
            </a:r>
          </a:p>
        </p:txBody>
      </p:sp>
      <p:sp>
        <p:nvSpPr>
          <p:cNvPr id="1247384" name="Text Box 152"/>
          <p:cNvSpPr txBox="1">
            <a:spLocks noChangeArrowheads="1"/>
          </p:cNvSpPr>
          <p:nvPr/>
        </p:nvSpPr>
        <p:spPr bwMode="auto">
          <a:xfrm>
            <a:off x="3203575" y="1916113"/>
            <a:ext cx="463550" cy="366712"/>
          </a:xfrm>
          <a:prstGeom prst="rect">
            <a:avLst/>
          </a:prstGeom>
          <a:noFill/>
          <a:ln w="9525" algn="ctr">
            <a:noFill/>
            <a:miter lim="800000"/>
            <a:headEnd/>
            <a:tailEnd/>
          </a:ln>
        </p:spPr>
        <p:txBody>
          <a:bodyPr wrap="none">
            <a:spAutoFit/>
          </a:bodyPr>
          <a:lstStyle/>
          <a:p>
            <a:pPr eaLnBrk="0" hangingPunct="0"/>
            <a:r>
              <a:rPr lang="en-US" b="1">
                <a:solidFill>
                  <a:srgbClr val="CC3300"/>
                </a:solidFill>
              </a:rPr>
              <a:t>P2</a:t>
            </a:r>
          </a:p>
        </p:txBody>
      </p:sp>
      <p:sp>
        <p:nvSpPr>
          <p:cNvPr id="1247385" name="Text Box 153"/>
          <p:cNvSpPr txBox="1">
            <a:spLocks noChangeArrowheads="1"/>
          </p:cNvSpPr>
          <p:nvPr/>
        </p:nvSpPr>
        <p:spPr bwMode="auto">
          <a:xfrm>
            <a:off x="3203575" y="3084513"/>
            <a:ext cx="463550" cy="366712"/>
          </a:xfrm>
          <a:prstGeom prst="rect">
            <a:avLst/>
          </a:prstGeom>
          <a:noFill/>
          <a:ln w="9525" algn="ctr">
            <a:noFill/>
            <a:miter lim="800000"/>
            <a:headEnd/>
            <a:tailEnd/>
          </a:ln>
        </p:spPr>
        <p:txBody>
          <a:bodyPr>
            <a:spAutoFit/>
          </a:bodyPr>
          <a:lstStyle/>
          <a:p>
            <a:pPr eaLnBrk="0" hangingPunct="0"/>
            <a:r>
              <a:rPr lang="en-US" b="1">
                <a:solidFill>
                  <a:srgbClr val="CC3300"/>
                </a:solidFill>
              </a:rPr>
              <a:t>P3</a:t>
            </a:r>
          </a:p>
        </p:txBody>
      </p:sp>
      <p:sp>
        <p:nvSpPr>
          <p:cNvPr id="1247386" name="Text Box 154"/>
          <p:cNvSpPr txBox="1">
            <a:spLocks noChangeArrowheads="1"/>
          </p:cNvSpPr>
          <p:nvPr/>
        </p:nvSpPr>
        <p:spPr bwMode="auto">
          <a:xfrm>
            <a:off x="3203575" y="2492375"/>
            <a:ext cx="463550" cy="366713"/>
          </a:xfrm>
          <a:prstGeom prst="rect">
            <a:avLst/>
          </a:prstGeom>
          <a:solidFill>
            <a:srgbClr val="FFC000"/>
          </a:solidFill>
          <a:ln w="9525" algn="ctr">
            <a:noFill/>
            <a:miter lim="800000"/>
            <a:headEnd/>
            <a:tailEnd/>
          </a:ln>
        </p:spPr>
        <p:txBody>
          <a:bodyPr wrap="none">
            <a:spAutoFit/>
          </a:bodyPr>
          <a:lstStyle/>
          <a:p>
            <a:pPr eaLnBrk="0" hangingPunct="0"/>
            <a:r>
              <a:rPr lang="en-US" b="1">
                <a:solidFill>
                  <a:srgbClr val="FFFF00"/>
                </a:solidFill>
              </a:rPr>
              <a:t>P1</a:t>
            </a:r>
          </a:p>
        </p:txBody>
      </p:sp>
      <p:sp>
        <p:nvSpPr>
          <p:cNvPr id="1247387" name="Text Box 155"/>
          <p:cNvSpPr txBox="1">
            <a:spLocks noChangeArrowheads="1"/>
          </p:cNvSpPr>
          <p:nvPr/>
        </p:nvSpPr>
        <p:spPr bwMode="auto">
          <a:xfrm>
            <a:off x="3203575" y="4292600"/>
            <a:ext cx="463550" cy="366713"/>
          </a:xfrm>
          <a:prstGeom prst="rect">
            <a:avLst/>
          </a:prstGeom>
          <a:solidFill>
            <a:srgbClr val="FFC000"/>
          </a:solidFill>
          <a:ln w="9525" algn="ctr">
            <a:noFill/>
            <a:miter lim="800000"/>
            <a:headEnd/>
            <a:tailEnd/>
          </a:ln>
        </p:spPr>
        <p:txBody>
          <a:bodyPr wrap="none">
            <a:spAutoFit/>
          </a:bodyPr>
          <a:lstStyle/>
          <a:p>
            <a:pPr eaLnBrk="0" hangingPunct="0"/>
            <a:r>
              <a:rPr lang="en-US" b="1">
                <a:solidFill>
                  <a:srgbClr val="FFFF00"/>
                </a:solidFill>
              </a:rPr>
              <a:t>P2</a:t>
            </a:r>
          </a:p>
        </p:txBody>
      </p:sp>
      <p:sp>
        <p:nvSpPr>
          <p:cNvPr id="1247388" name="Text Box 156"/>
          <p:cNvSpPr txBox="1">
            <a:spLocks noChangeArrowheads="1"/>
          </p:cNvSpPr>
          <p:nvPr/>
        </p:nvSpPr>
        <p:spPr bwMode="auto">
          <a:xfrm>
            <a:off x="3203575" y="5294313"/>
            <a:ext cx="463550" cy="366712"/>
          </a:xfrm>
          <a:prstGeom prst="rect">
            <a:avLst/>
          </a:prstGeom>
          <a:solidFill>
            <a:srgbClr val="FFC000"/>
          </a:solidFill>
          <a:ln w="9525" algn="ctr">
            <a:noFill/>
            <a:miter lim="800000"/>
            <a:headEnd/>
            <a:tailEnd/>
          </a:ln>
        </p:spPr>
        <p:txBody>
          <a:bodyPr wrap="none">
            <a:spAutoFit/>
          </a:bodyPr>
          <a:lstStyle/>
          <a:p>
            <a:pPr eaLnBrk="0" hangingPunct="0"/>
            <a:r>
              <a:rPr lang="en-US" b="1">
                <a:solidFill>
                  <a:srgbClr val="FFFF00"/>
                </a:solidFill>
              </a:rPr>
              <a:t>P3</a:t>
            </a:r>
          </a:p>
        </p:txBody>
      </p:sp>
      <p:sp>
        <p:nvSpPr>
          <p:cNvPr id="1247389" name="Text Box 157"/>
          <p:cNvSpPr txBox="1">
            <a:spLocks noChangeArrowheads="1"/>
          </p:cNvSpPr>
          <p:nvPr/>
        </p:nvSpPr>
        <p:spPr bwMode="auto">
          <a:xfrm>
            <a:off x="3203575" y="1268413"/>
            <a:ext cx="463550" cy="366712"/>
          </a:xfrm>
          <a:prstGeom prst="rect">
            <a:avLst/>
          </a:prstGeom>
          <a:noFill/>
          <a:ln w="9525" algn="ctr">
            <a:noFill/>
            <a:miter lim="800000"/>
            <a:headEnd/>
            <a:tailEnd/>
          </a:ln>
        </p:spPr>
        <p:txBody>
          <a:bodyPr wrap="none">
            <a:spAutoFit/>
          </a:bodyPr>
          <a:lstStyle/>
          <a:p>
            <a:pPr eaLnBrk="0" hangingPunct="0"/>
            <a:r>
              <a:rPr lang="en-US" b="1">
                <a:solidFill>
                  <a:srgbClr val="009900"/>
                </a:solidFill>
              </a:rPr>
              <a:t>P1</a:t>
            </a:r>
          </a:p>
        </p:txBody>
      </p:sp>
      <p:sp>
        <p:nvSpPr>
          <p:cNvPr id="1247390" name="Text Box 158"/>
          <p:cNvSpPr txBox="1">
            <a:spLocks noChangeArrowheads="1"/>
          </p:cNvSpPr>
          <p:nvPr/>
        </p:nvSpPr>
        <p:spPr bwMode="auto">
          <a:xfrm>
            <a:off x="3203575" y="2205038"/>
            <a:ext cx="463550" cy="366712"/>
          </a:xfrm>
          <a:prstGeom prst="rect">
            <a:avLst/>
          </a:prstGeom>
          <a:noFill/>
          <a:ln w="9525" algn="ctr">
            <a:noFill/>
            <a:miter lim="800000"/>
            <a:headEnd/>
            <a:tailEnd/>
          </a:ln>
        </p:spPr>
        <p:txBody>
          <a:bodyPr wrap="none">
            <a:spAutoFit/>
          </a:bodyPr>
          <a:lstStyle/>
          <a:p>
            <a:pPr eaLnBrk="0" hangingPunct="0"/>
            <a:r>
              <a:rPr lang="en-US" b="1">
                <a:solidFill>
                  <a:srgbClr val="009900"/>
                </a:solidFill>
              </a:rPr>
              <a:t>P2</a:t>
            </a:r>
          </a:p>
        </p:txBody>
      </p:sp>
      <p:sp>
        <p:nvSpPr>
          <p:cNvPr id="1247391" name="Text Box 159"/>
          <p:cNvSpPr txBox="1">
            <a:spLocks noChangeArrowheads="1"/>
          </p:cNvSpPr>
          <p:nvPr/>
        </p:nvSpPr>
        <p:spPr bwMode="auto">
          <a:xfrm>
            <a:off x="3203575" y="3429000"/>
            <a:ext cx="463550" cy="366713"/>
          </a:xfrm>
          <a:prstGeom prst="rect">
            <a:avLst/>
          </a:prstGeom>
          <a:noFill/>
          <a:ln w="9525" algn="ctr">
            <a:noFill/>
            <a:miter lim="800000"/>
            <a:headEnd/>
            <a:tailEnd/>
          </a:ln>
        </p:spPr>
        <p:txBody>
          <a:bodyPr wrap="none">
            <a:spAutoFit/>
          </a:bodyPr>
          <a:lstStyle/>
          <a:p>
            <a:pPr eaLnBrk="0" hangingPunct="0"/>
            <a:r>
              <a:rPr lang="en-US" b="1">
                <a:solidFill>
                  <a:srgbClr val="009900"/>
                </a:solidFill>
              </a:rPr>
              <a:t>P3</a:t>
            </a:r>
          </a:p>
        </p:txBody>
      </p:sp>
      <p:sp>
        <p:nvSpPr>
          <p:cNvPr id="1247392" name="Text Box 160"/>
          <p:cNvSpPr txBox="1">
            <a:spLocks noChangeArrowheads="1"/>
          </p:cNvSpPr>
          <p:nvPr/>
        </p:nvSpPr>
        <p:spPr bwMode="auto">
          <a:xfrm>
            <a:off x="3132138" y="2781300"/>
            <a:ext cx="590550" cy="366713"/>
          </a:xfrm>
          <a:prstGeom prst="rect">
            <a:avLst/>
          </a:prstGeom>
          <a:noFill/>
          <a:ln w="9525" algn="ctr">
            <a:noFill/>
            <a:miter lim="800000"/>
            <a:headEnd/>
            <a:tailEnd/>
          </a:ln>
        </p:spPr>
        <p:txBody>
          <a:bodyPr wrap="none">
            <a:spAutoFit/>
          </a:bodyPr>
          <a:lstStyle/>
          <a:p>
            <a:pPr eaLnBrk="0" hangingPunct="0"/>
            <a:r>
              <a:rPr lang="en-US" b="1"/>
              <a:t>P10</a:t>
            </a:r>
          </a:p>
        </p:txBody>
      </p:sp>
      <p:sp>
        <p:nvSpPr>
          <p:cNvPr id="1247393" name="Text Box 161"/>
          <p:cNvSpPr txBox="1">
            <a:spLocks noChangeArrowheads="1"/>
          </p:cNvSpPr>
          <p:nvPr/>
        </p:nvSpPr>
        <p:spPr bwMode="auto">
          <a:xfrm>
            <a:off x="3132138" y="3716338"/>
            <a:ext cx="590550" cy="366712"/>
          </a:xfrm>
          <a:prstGeom prst="rect">
            <a:avLst/>
          </a:prstGeom>
          <a:noFill/>
          <a:ln w="9525" algn="ctr">
            <a:noFill/>
            <a:miter lim="800000"/>
            <a:headEnd/>
            <a:tailEnd/>
          </a:ln>
        </p:spPr>
        <p:txBody>
          <a:bodyPr wrap="none">
            <a:spAutoFit/>
          </a:bodyPr>
          <a:lstStyle/>
          <a:p>
            <a:pPr eaLnBrk="0" hangingPunct="0"/>
            <a:r>
              <a:rPr lang="en-US" b="1"/>
              <a:t>P11</a:t>
            </a:r>
          </a:p>
        </p:txBody>
      </p:sp>
      <p:grpSp>
        <p:nvGrpSpPr>
          <p:cNvPr id="2" name="Group 162"/>
          <p:cNvGrpSpPr>
            <a:grpSpLocks/>
          </p:cNvGrpSpPr>
          <p:nvPr/>
        </p:nvGrpSpPr>
        <p:grpSpPr bwMode="auto">
          <a:xfrm>
            <a:off x="3962400" y="5867400"/>
            <a:ext cx="5184775" cy="906463"/>
            <a:chOff x="-1780" y="2664"/>
            <a:chExt cx="3266" cy="363"/>
          </a:xfrm>
        </p:grpSpPr>
        <p:sp>
          <p:nvSpPr>
            <p:cNvPr id="89235" name="Rectangle 163"/>
            <p:cNvSpPr>
              <a:spLocks noChangeArrowheads="1"/>
            </p:cNvSpPr>
            <p:nvPr/>
          </p:nvSpPr>
          <p:spPr bwMode="auto">
            <a:xfrm>
              <a:off x="-1780" y="2664"/>
              <a:ext cx="3266" cy="363"/>
            </a:xfrm>
            <a:prstGeom prst="rect">
              <a:avLst/>
            </a:prstGeom>
            <a:solidFill>
              <a:srgbClr val="CC3300"/>
            </a:solidFill>
            <a:ln w="9525" algn="ctr">
              <a:noFill/>
              <a:miter lim="800000"/>
              <a:headEnd/>
              <a:tailEnd/>
            </a:ln>
          </p:spPr>
          <p:txBody>
            <a:bodyPr wrap="none" anchor="ctr"/>
            <a:lstStyle/>
            <a:p>
              <a:pPr algn="ctr" eaLnBrk="0" hangingPunct="0"/>
              <a:endParaRPr lang="en-US">
                <a:solidFill>
                  <a:srgbClr val="FFFFFF"/>
                </a:solidFill>
              </a:endParaRPr>
            </a:p>
          </p:txBody>
        </p:sp>
        <p:sp>
          <p:nvSpPr>
            <p:cNvPr id="89236" name="Text Box 164"/>
            <p:cNvSpPr txBox="1">
              <a:spLocks noChangeArrowheads="1"/>
            </p:cNvSpPr>
            <p:nvPr/>
          </p:nvSpPr>
          <p:spPr bwMode="auto">
            <a:xfrm>
              <a:off x="-1257" y="2801"/>
              <a:ext cx="1740" cy="147"/>
            </a:xfrm>
            <a:prstGeom prst="rect">
              <a:avLst/>
            </a:prstGeom>
            <a:noFill/>
            <a:ln w="9525" algn="ctr">
              <a:noFill/>
              <a:miter lim="800000"/>
              <a:headEnd/>
              <a:tailEnd/>
            </a:ln>
          </p:spPr>
          <p:txBody>
            <a:bodyPr>
              <a:spAutoFit/>
            </a:bodyPr>
            <a:lstStyle/>
            <a:p>
              <a:pPr eaLnBrk="0" hangingPunct="0"/>
              <a:r>
                <a:rPr lang="en-US" b="1"/>
                <a:t>NOT FULLY QUALIFIED</a:t>
              </a:r>
            </a:p>
          </p:txBody>
        </p:sp>
      </p:grpSp>
      <p:sp>
        <p:nvSpPr>
          <p:cNvPr id="1247397" name="Rectangle 165"/>
          <p:cNvSpPr>
            <a:spLocks noChangeArrowheads="1"/>
          </p:cNvSpPr>
          <p:nvPr/>
        </p:nvSpPr>
        <p:spPr bwMode="auto">
          <a:xfrm>
            <a:off x="5327650" y="4038600"/>
            <a:ext cx="3816350" cy="327025"/>
          </a:xfrm>
          <a:prstGeom prst="rect">
            <a:avLst/>
          </a:prstGeom>
          <a:solidFill>
            <a:srgbClr val="CC3300"/>
          </a:solidFill>
          <a:ln w="9525" algn="ctr">
            <a:solidFill>
              <a:schemeClr val="tx1"/>
            </a:solidFill>
            <a:miter lim="800000"/>
            <a:headEnd/>
            <a:tailEnd/>
          </a:ln>
        </p:spPr>
        <p:txBody>
          <a:bodyPr wrap="none" anchor="ctr"/>
          <a:lstStyle/>
          <a:p>
            <a:pPr algn="ctr" eaLnBrk="0" hangingPunct="0"/>
            <a:r>
              <a:rPr lang="en-US" sz="1000" b="1">
                <a:solidFill>
                  <a:srgbClr val="000000"/>
                </a:solidFill>
              </a:rPr>
              <a:t>NOT BEST QUALIFIED TO MEET THE NEEDS OF THE ARMY</a:t>
            </a:r>
          </a:p>
        </p:txBody>
      </p:sp>
      <p:sp>
        <p:nvSpPr>
          <p:cNvPr id="1247399" name="Rectangle 167"/>
          <p:cNvSpPr>
            <a:spLocks noChangeArrowheads="1"/>
          </p:cNvSpPr>
          <p:nvPr/>
        </p:nvSpPr>
        <p:spPr bwMode="auto">
          <a:xfrm>
            <a:off x="5327650" y="4700588"/>
            <a:ext cx="3816350" cy="327025"/>
          </a:xfrm>
          <a:prstGeom prst="rect">
            <a:avLst/>
          </a:prstGeom>
          <a:solidFill>
            <a:srgbClr val="CC3300"/>
          </a:solidFill>
          <a:ln w="9525" algn="ctr">
            <a:solidFill>
              <a:schemeClr val="tx1"/>
            </a:solidFill>
            <a:miter lim="800000"/>
            <a:headEnd/>
            <a:tailEnd/>
          </a:ln>
        </p:spPr>
        <p:txBody>
          <a:bodyPr wrap="none" anchor="ctr"/>
          <a:lstStyle/>
          <a:p>
            <a:pPr algn="ctr" eaLnBrk="0" hangingPunct="0"/>
            <a:r>
              <a:rPr lang="en-US" sz="1000" b="1">
                <a:solidFill>
                  <a:srgbClr val="000000"/>
                </a:solidFill>
              </a:rPr>
              <a:t>NOT BEST QUALIFIED TO MEET THE NEEDS OF THE ARMY</a:t>
            </a:r>
          </a:p>
        </p:txBody>
      </p:sp>
      <p:sp>
        <p:nvSpPr>
          <p:cNvPr id="1247400" name="Rectangle 168"/>
          <p:cNvSpPr>
            <a:spLocks noChangeArrowheads="1"/>
          </p:cNvSpPr>
          <p:nvPr/>
        </p:nvSpPr>
        <p:spPr bwMode="auto">
          <a:xfrm>
            <a:off x="5327650" y="5021263"/>
            <a:ext cx="3816350" cy="327025"/>
          </a:xfrm>
          <a:prstGeom prst="rect">
            <a:avLst/>
          </a:prstGeom>
          <a:solidFill>
            <a:srgbClr val="CC3300"/>
          </a:solidFill>
          <a:ln w="9525" algn="ctr">
            <a:solidFill>
              <a:schemeClr val="tx1"/>
            </a:solidFill>
            <a:miter lim="800000"/>
            <a:headEnd/>
            <a:tailEnd/>
          </a:ln>
        </p:spPr>
        <p:txBody>
          <a:bodyPr wrap="none" anchor="ctr"/>
          <a:lstStyle/>
          <a:p>
            <a:pPr algn="ctr" eaLnBrk="0" hangingPunct="0"/>
            <a:r>
              <a:rPr lang="en-US" sz="1000" b="1">
                <a:solidFill>
                  <a:srgbClr val="000000"/>
                </a:solidFill>
              </a:rPr>
              <a:t>NOT BEST QUALIFIED TO MEET THE NEEDS OF THE ARMY</a:t>
            </a:r>
          </a:p>
        </p:txBody>
      </p:sp>
      <p:sp>
        <p:nvSpPr>
          <p:cNvPr id="1247402" name="Rectangle 170"/>
          <p:cNvSpPr>
            <a:spLocks noChangeArrowheads="1"/>
          </p:cNvSpPr>
          <p:nvPr/>
        </p:nvSpPr>
        <p:spPr bwMode="auto">
          <a:xfrm>
            <a:off x="3963988" y="1268413"/>
            <a:ext cx="5256212" cy="647700"/>
          </a:xfrm>
          <a:prstGeom prst="rect">
            <a:avLst/>
          </a:prstGeom>
          <a:solidFill>
            <a:srgbClr val="FFFF00"/>
          </a:solidFill>
          <a:ln w="12700">
            <a:noFill/>
            <a:miter lim="800000"/>
            <a:headEnd type="none" w="sm" len="sm"/>
            <a:tailEnd type="none" w="sm" len="sm"/>
          </a:ln>
        </p:spPr>
        <p:txBody>
          <a:bodyPr wrap="none"/>
          <a:lstStyle/>
          <a:p>
            <a:pPr eaLnBrk="0" hangingPunct="0"/>
            <a:r>
              <a:rPr lang="en-US" sz="1400" b="1">
                <a:solidFill>
                  <a:srgbClr val="000000"/>
                </a:solidFill>
              </a:rPr>
              <a:t>JANSON	              LTC                 C</a:t>
            </a:r>
            <a:r>
              <a:rPr lang="en-US" sz="1400">
                <a:solidFill>
                  <a:srgbClr val="000000"/>
                </a:solidFill>
              </a:rPr>
              <a:t>   </a:t>
            </a:r>
            <a:endParaRPr lang="en-US" sz="800">
              <a:solidFill>
                <a:srgbClr val="000000"/>
              </a:solidFill>
            </a:endParaRPr>
          </a:p>
          <a:p>
            <a:pPr eaLnBrk="0" hangingPunct="0"/>
            <a:r>
              <a:rPr lang="en-US" sz="800" b="1">
                <a:solidFill>
                  <a:srgbClr val="000000"/>
                </a:solidFill>
              </a:rPr>
              <a:t>     </a:t>
            </a:r>
          </a:p>
          <a:p>
            <a:pPr eaLnBrk="0" hangingPunct="0"/>
            <a:r>
              <a:rPr lang="en-US" sz="1400" b="1">
                <a:solidFill>
                  <a:srgbClr val="000000"/>
                </a:solidFill>
              </a:rPr>
              <a:t>ADAMS	              LTC                 A</a:t>
            </a:r>
            <a:r>
              <a:rPr lang="en-US" sz="1400">
                <a:solidFill>
                  <a:srgbClr val="000000"/>
                </a:solidFill>
              </a:rPr>
              <a:t>         </a:t>
            </a:r>
          </a:p>
        </p:txBody>
      </p:sp>
      <p:sp>
        <p:nvSpPr>
          <p:cNvPr id="1247403" name="Line 171"/>
          <p:cNvSpPr>
            <a:spLocks noChangeShapeType="1"/>
          </p:cNvSpPr>
          <p:nvPr/>
        </p:nvSpPr>
        <p:spPr bwMode="auto">
          <a:xfrm>
            <a:off x="2879725" y="4648200"/>
            <a:ext cx="6264275" cy="0"/>
          </a:xfrm>
          <a:prstGeom prst="line">
            <a:avLst/>
          </a:prstGeom>
          <a:noFill/>
          <a:ln w="50800">
            <a:solidFill>
              <a:srgbClr val="00FF00"/>
            </a:solidFill>
            <a:prstDash val="lgDash"/>
            <a:round/>
            <a:headEnd/>
            <a:tailEnd/>
          </a:ln>
        </p:spPr>
        <p:txBody>
          <a:bodyPr wrap="none" anchor="ctr"/>
          <a:lstStyle/>
          <a:p>
            <a:endParaRPr lang="en-US"/>
          </a:p>
        </p:txBody>
      </p:sp>
      <p:sp>
        <p:nvSpPr>
          <p:cNvPr id="28" name="Rectangle 168"/>
          <p:cNvSpPr>
            <a:spLocks noChangeArrowheads="1"/>
          </p:cNvSpPr>
          <p:nvPr/>
        </p:nvSpPr>
        <p:spPr bwMode="auto">
          <a:xfrm>
            <a:off x="5327650" y="5559425"/>
            <a:ext cx="3816350" cy="327025"/>
          </a:xfrm>
          <a:prstGeom prst="rect">
            <a:avLst/>
          </a:prstGeom>
          <a:solidFill>
            <a:srgbClr val="CC3300"/>
          </a:solidFill>
          <a:ln w="9525" algn="ctr">
            <a:solidFill>
              <a:schemeClr val="tx1"/>
            </a:solidFill>
            <a:miter lim="800000"/>
            <a:headEnd/>
            <a:tailEnd/>
          </a:ln>
        </p:spPr>
        <p:txBody>
          <a:bodyPr wrap="none" anchor="ctr"/>
          <a:lstStyle/>
          <a:p>
            <a:pPr algn="ctr" eaLnBrk="0" hangingPunct="0"/>
            <a:r>
              <a:rPr lang="en-US" sz="1000" b="1">
                <a:solidFill>
                  <a:srgbClr val="000000"/>
                </a:solidFill>
              </a:rPr>
              <a:t>NOT BEST QUALIFIED TO MEET THE NEEDS OF THE ARMY</a:t>
            </a:r>
          </a:p>
        </p:txBody>
      </p:sp>
    </p:spTree>
    <p:extLst>
      <p:ext uri="{BB962C8B-B14F-4D97-AF65-F5344CB8AC3E}">
        <p14:creationId xmlns:p14="http://schemas.microsoft.com/office/powerpoint/2010/main" val="21045665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1247379"/>
                                        </p:tgtEl>
                                        <p:attrNameLst>
                                          <p:attrName>style.visibility</p:attrName>
                                        </p:attrNameLst>
                                      </p:cBhvr>
                                      <p:to>
                                        <p:strVal val="visible"/>
                                      </p:to>
                                    </p:set>
                                    <p:anim calcmode="lin" valueType="num">
                                      <p:cBhvr additive="base">
                                        <p:cTn id="7" dur="500" fill="hold"/>
                                        <p:tgtEl>
                                          <p:spTgt spid="1247379"/>
                                        </p:tgtEl>
                                        <p:attrNameLst>
                                          <p:attrName>ppt_x</p:attrName>
                                        </p:attrNameLst>
                                      </p:cBhvr>
                                      <p:tavLst>
                                        <p:tav tm="0">
                                          <p:val>
                                            <p:strVal val="0-#ppt_w/2"/>
                                          </p:val>
                                        </p:tav>
                                        <p:tav tm="100000">
                                          <p:val>
                                            <p:strVal val="#ppt_x"/>
                                          </p:val>
                                        </p:tav>
                                      </p:tavLst>
                                    </p:anim>
                                    <p:anim calcmode="lin" valueType="num">
                                      <p:cBhvr additive="base">
                                        <p:cTn id="8" dur="500" fill="hold"/>
                                        <p:tgtEl>
                                          <p:spTgt spid="1247379"/>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1247378"/>
                                        </p:tgtEl>
                                        <p:attrNameLst>
                                          <p:attrName>style.visibility</p:attrName>
                                        </p:attrNameLst>
                                      </p:cBhvr>
                                      <p:to>
                                        <p:strVal val="visible"/>
                                      </p:to>
                                    </p:set>
                                    <p:anim calcmode="lin" valueType="num">
                                      <p:cBhvr additive="base">
                                        <p:cTn id="11" dur="500" fill="hold"/>
                                        <p:tgtEl>
                                          <p:spTgt spid="1247378"/>
                                        </p:tgtEl>
                                        <p:attrNameLst>
                                          <p:attrName>ppt_x</p:attrName>
                                        </p:attrNameLst>
                                      </p:cBhvr>
                                      <p:tavLst>
                                        <p:tav tm="0">
                                          <p:val>
                                            <p:strVal val="0-#ppt_w/2"/>
                                          </p:val>
                                        </p:tav>
                                        <p:tav tm="100000">
                                          <p:val>
                                            <p:strVal val="#ppt_x"/>
                                          </p:val>
                                        </p:tav>
                                      </p:tavLst>
                                    </p:anim>
                                    <p:anim calcmode="lin" valueType="num">
                                      <p:cBhvr additive="base">
                                        <p:cTn id="12" dur="500" fill="hold"/>
                                        <p:tgtEl>
                                          <p:spTgt spid="124737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2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247403"/>
                                        </p:tgtEl>
                                        <p:attrNameLst>
                                          <p:attrName>style.visibility</p:attrName>
                                        </p:attrNameLst>
                                      </p:cBhvr>
                                      <p:to>
                                        <p:strVal val="visible"/>
                                      </p:to>
                                    </p:set>
                                    <p:anim calcmode="lin" valueType="num">
                                      <p:cBhvr additive="base">
                                        <p:cTn id="22" dur="500" fill="hold"/>
                                        <p:tgtEl>
                                          <p:spTgt spid="1247403"/>
                                        </p:tgtEl>
                                        <p:attrNameLst>
                                          <p:attrName>ppt_x</p:attrName>
                                        </p:attrNameLst>
                                      </p:cBhvr>
                                      <p:tavLst>
                                        <p:tav tm="0">
                                          <p:val>
                                            <p:strVal val="#ppt_x"/>
                                          </p:val>
                                        </p:tav>
                                        <p:tav tm="100000">
                                          <p:val>
                                            <p:strVal val="#ppt_x"/>
                                          </p:val>
                                        </p:tav>
                                      </p:tavLst>
                                    </p:anim>
                                    <p:anim calcmode="lin" valueType="num">
                                      <p:cBhvr additive="base">
                                        <p:cTn id="23" dur="500" fill="hold"/>
                                        <p:tgtEl>
                                          <p:spTgt spid="124740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47381"/>
                                        </p:tgtEl>
                                        <p:attrNameLst>
                                          <p:attrName>style.visibility</p:attrName>
                                        </p:attrNameLst>
                                      </p:cBhvr>
                                      <p:to>
                                        <p:strVal val="visible"/>
                                      </p:to>
                                    </p:set>
                                    <p:anim calcmode="lin" valueType="num">
                                      <p:cBhvr additive="base">
                                        <p:cTn id="26" dur="500" fill="hold"/>
                                        <p:tgtEl>
                                          <p:spTgt spid="1247381"/>
                                        </p:tgtEl>
                                        <p:attrNameLst>
                                          <p:attrName>ppt_x</p:attrName>
                                        </p:attrNameLst>
                                      </p:cBhvr>
                                      <p:tavLst>
                                        <p:tav tm="0">
                                          <p:val>
                                            <p:strVal val="#ppt_x"/>
                                          </p:val>
                                        </p:tav>
                                        <p:tav tm="100000">
                                          <p:val>
                                            <p:strVal val="#ppt_x"/>
                                          </p:val>
                                        </p:tav>
                                      </p:tavLst>
                                    </p:anim>
                                    <p:anim calcmode="lin" valueType="num">
                                      <p:cBhvr additive="base">
                                        <p:cTn id="27" dur="500" fill="hold"/>
                                        <p:tgtEl>
                                          <p:spTgt spid="124738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247402"/>
                                        </p:tgtEl>
                                        <p:attrNameLst>
                                          <p:attrName>style.visibility</p:attrName>
                                        </p:attrNameLst>
                                      </p:cBhvr>
                                      <p:to>
                                        <p:strVal val="visible"/>
                                      </p:to>
                                    </p:set>
                                    <p:animEffect transition="in" filter="wipe(down)">
                                      <p:cBhvr>
                                        <p:cTn id="32" dur="500"/>
                                        <p:tgtEl>
                                          <p:spTgt spid="1247402"/>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47383"/>
                                        </p:tgtEl>
                                        <p:attrNameLst>
                                          <p:attrName>style.visibility</p:attrName>
                                        </p:attrNameLst>
                                      </p:cBhvr>
                                      <p:to>
                                        <p:strVal val="visible"/>
                                      </p:to>
                                    </p:set>
                                    <p:anim calcmode="lin" valueType="num">
                                      <p:cBhvr additive="base">
                                        <p:cTn id="37" dur="500" fill="hold"/>
                                        <p:tgtEl>
                                          <p:spTgt spid="1247383"/>
                                        </p:tgtEl>
                                        <p:attrNameLst>
                                          <p:attrName>ppt_x</p:attrName>
                                        </p:attrNameLst>
                                      </p:cBhvr>
                                      <p:tavLst>
                                        <p:tav tm="0">
                                          <p:val>
                                            <p:strVal val="#ppt_x"/>
                                          </p:val>
                                        </p:tav>
                                        <p:tav tm="100000">
                                          <p:val>
                                            <p:strVal val="#ppt_x"/>
                                          </p:val>
                                        </p:tav>
                                      </p:tavLst>
                                    </p:anim>
                                    <p:anim calcmode="lin" valueType="num">
                                      <p:cBhvr additive="base">
                                        <p:cTn id="38" dur="500" fill="hold"/>
                                        <p:tgtEl>
                                          <p:spTgt spid="1247383"/>
                                        </p:tgtEl>
                                        <p:attrNameLst>
                                          <p:attrName>ppt_y</p:attrName>
                                        </p:attrNameLst>
                                      </p:cBhvr>
                                      <p:tavLst>
                                        <p:tav tm="0">
                                          <p:val>
                                            <p:strVal val="1+#ppt_h/2"/>
                                          </p:val>
                                        </p:tav>
                                        <p:tav tm="100000">
                                          <p:val>
                                            <p:strVal val="#ppt_y"/>
                                          </p:val>
                                        </p:tav>
                                      </p:tavLst>
                                    </p:anim>
                                  </p:childTnLst>
                                </p:cTn>
                              </p:par>
                            </p:childTnLst>
                          </p:cTn>
                        </p:par>
                        <p:par>
                          <p:cTn id="39" fill="hold">
                            <p:stCondLst>
                              <p:cond delay="500"/>
                            </p:stCondLst>
                            <p:childTnLst>
                              <p:par>
                                <p:cTn id="40" presetID="2" presetClass="entr" presetSubtype="4" fill="hold" grpId="0" nodeType="afterEffect">
                                  <p:stCondLst>
                                    <p:cond delay="0"/>
                                  </p:stCondLst>
                                  <p:childTnLst>
                                    <p:set>
                                      <p:cBhvr>
                                        <p:cTn id="41" dur="1" fill="hold">
                                          <p:stCondLst>
                                            <p:cond delay="0"/>
                                          </p:stCondLst>
                                        </p:cTn>
                                        <p:tgtEl>
                                          <p:spTgt spid="1247384"/>
                                        </p:tgtEl>
                                        <p:attrNameLst>
                                          <p:attrName>style.visibility</p:attrName>
                                        </p:attrNameLst>
                                      </p:cBhvr>
                                      <p:to>
                                        <p:strVal val="visible"/>
                                      </p:to>
                                    </p:set>
                                    <p:anim calcmode="lin" valueType="num">
                                      <p:cBhvr additive="base">
                                        <p:cTn id="42" dur="500" fill="hold"/>
                                        <p:tgtEl>
                                          <p:spTgt spid="1247384"/>
                                        </p:tgtEl>
                                        <p:attrNameLst>
                                          <p:attrName>ppt_x</p:attrName>
                                        </p:attrNameLst>
                                      </p:cBhvr>
                                      <p:tavLst>
                                        <p:tav tm="0">
                                          <p:val>
                                            <p:strVal val="#ppt_x"/>
                                          </p:val>
                                        </p:tav>
                                        <p:tav tm="100000">
                                          <p:val>
                                            <p:strVal val="#ppt_x"/>
                                          </p:val>
                                        </p:tav>
                                      </p:tavLst>
                                    </p:anim>
                                    <p:anim calcmode="lin" valueType="num">
                                      <p:cBhvr additive="base">
                                        <p:cTn id="43" dur="500" fill="hold"/>
                                        <p:tgtEl>
                                          <p:spTgt spid="1247384"/>
                                        </p:tgtEl>
                                        <p:attrNameLst>
                                          <p:attrName>ppt_y</p:attrName>
                                        </p:attrNameLst>
                                      </p:cBhvr>
                                      <p:tavLst>
                                        <p:tav tm="0">
                                          <p:val>
                                            <p:strVal val="1+#ppt_h/2"/>
                                          </p:val>
                                        </p:tav>
                                        <p:tav tm="100000">
                                          <p:val>
                                            <p:strVal val="#ppt_y"/>
                                          </p:val>
                                        </p:tav>
                                      </p:tavLst>
                                    </p:anim>
                                  </p:childTnLst>
                                </p:cTn>
                              </p:par>
                            </p:childTnLst>
                          </p:cTn>
                        </p:par>
                        <p:par>
                          <p:cTn id="44" fill="hold">
                            <p:stCondLst>
                              <p:cond delay="1000"/>
                            </p:stCondLst>
                            <p:childTnLst>
                              <p:par>
                                <p:cTn id="45" presetID="2" presetClass="entr" presetSubtype="4" fill="hold" grpId="0" nodeType="afterEffect">
                                  <p:stCondLst>
                                    <p:cond delay="0"/>
                                  </p:stCondLst>
                                  <p:childTnLst>
                                    <p:set>
                                      <p:cBhvr>
                                        <p:cTn id="46" dur="1" fill="hold">
                                          <p:stCondLst>
                                            <p:cond delay="0"/>
                                          </p:stCondLst>
                                        </p:cTn>
                                        <p:tgtEl>
                                          <p:spTgt spid="1247385"/>
                                        </p:tgtEl>
                                        <p:attrNameLst>
                                          <p:attrName>style.visibility</p:attrName>
                                        </p:attrNameLst>
                                      </p:cBhvr>
                                      <p:to>
                                        <p:strVal val="visible"/>
                                      </p:to>
                                    </p:set>
                                    <p:anim calcmode="lin" valueType="num">
                                      <p:cBhvr additive="base">
                                        <p:cTn id="47" dur="500" fill="hold"/>
                                        <p:tgtEl>
                                          <p:spTgt spid="1247385"/>
                                        </p:tgtEl>
                                        <p:attrNameLst>
                                          <p:attrName>ppt_x</p:attrName>
                                        </p:attrNameLst>
                                      </p:cBhvr>
                                      <p:tavLst>
                                        <p:tav tm="0">
                                          <p:val>
                                            <p:strVal val="#ppt_x"/>
                                          </p:val>
                                        </p:tav>
                                        <p:tav tm="100000">
                                          <p:val>
                                            <p:strVal val="#ppt_x"/>
                                          </p:val>
                                        </p:tav>
                                      </p:tavLst>
                                    </p:anim>
                                    <p:anim calcmode="lin" valueType="num">
                                      <p:cBhvr additive="base">
                                        <p:cTn id="48" dur="500" fill="hold"/>
                                        <p:tgtEl>
                                          <p:spTgt spid="1247385"/>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247386"/>
                                        </p:tgtEl>
                                        <p:attrNameLst>
                                          <p:attrName>style.visibility</p:attrName>
                                        </p:attrNameLst>
                                      </p:cBhvr>
                                      <p:to>
                                        <p:strVal val="visible"/>
                                      </p:to>
                                    </p:set>
                                    <p:anim calcmode="lin" valueType="num">
                                      <p:cBhvr additive="base">
                                        <p:cTn id="53" dur="500" fill="hold"/>
                                        <p:tgtEl>
                                          <p:spTgt spid="1247386"/>
                                        </p:tgtEl>
                                        <p:attrNameLst>
                                          <p:attrName>ppt_x</p:attrName>
                                        </p:attrNameLst>
                                      </p:cBhvr>
                                      <p:tavLst>
                                        <p:tav tm="0">
                                          <p:val>
                                            <p:strVal val="#ppt_x"/>
                                          </p:val>
                                        </p:tav>
                                        <p:tav tm="100000">
                                          <p:val>
                                            <p:strVal val="#ppt_x"/>
                                          </p:val>
                                        </p:tav>
                                      </p:tavLst>
                                    </p:anim>
                                    <p:anim calcmode="lin" valueType="num">
                                      <p:cBhvr additive="base">
                                        <p:cTn id="54" dur="500" fill="hold"/>
                                        <p:tgtEl>
                                          <p:spTgt spid="1247386"/>
                                        </p:tgtEl>
                                        <p:attrNameLst>
                                          <p:attrName>ppt_y</p:attrName>
                                        </p:attrNameLst>
                                      </p:cBhvr>
                                      <p:tavLst>
                                        <p:tav tm="0">
                                          <p:val>
                                            <p:strVal val="1+#ppt_h/2"/>
                                          </p:val>
                                        </p:tav>
                                        <p:tav tm="100000">
                                          <p:val>
                                            <p:strVal val="#ppt_y"/>
                                          </p:val>
                                        </p:tav>
                                      </p:tavLst>
                                    </p:anim>
                                  </p:childTnLst>
                                </p:cTn>
                              </p:par>
                            </p:childTnLst>
                          </p:cTn>
                        </p:par>
                        <p:par>
                          <p:cTn id="55" fill="hold">
                            <p:stCondLst>
                              <p:cond delay="500"/>
                            </p:stCondLst>
                            <p:childTnLst>
                              <p:par>
                                <p:cTn id="56" presetID="2" presetClass="entr" presetSubtype="4" fill="hold" grpId="0" nodeType="afterEffect">
                                  <p:stCondLst>
                                    <p:cond delay="0"/>
                                  </p:stCondLst>
                                  <p:childTnLst>
                                    <p:set>
                                      <p:cBhvr>
                                        <p:cTn id="57" dur="1" fill="hold">
                                          <p:stCondLst>
                                            <p:cond delay="0"/>
                                          </p:stCondLst>
                                        </p:cTn>
                                        <p:tgtEl>
                                          <p:spTgt spid="1247387"/>
                                        </p:tgtEl>
                                        <p:attrNameLst>
                                          <p:attrName>style.visibility</p:attrName>
                                        </p:attrNameLst>
                                      </p:cBhvr>
                                      <p:to>
                                        <p:strVal val="visible"/>
                                      </p:to>
                                    </p:set>
                                    <p:anim calcmode="lin" valueType="num">
                                      <p:cBhvr additive="base">
                                        <p:cTn id="58" dur="500" fill="hold"/>
                                        <p:tgtEl>
                                          <p:spTgt spid="1247387"/>
                                        </p:tgtEl>
                                        <p:attrNameLst>
                                          <p:attrName>ppt_x</p:attrName>
                                        </p:attrNameLst>
                                      </p:cBhvr>
                                      <p:tavLst>
                                        <p:tav tm="0">
                                          <p:val>
                                            <p:strVal val="#ppt_x"/>
                                          </p:val>
                                        </p:tav>
                                        <p:tav tm="100000">
                                          <p:val>
                                            <p:strVal val="#ppt_x"/>
                                          </p:val>
                                        </p:tav>
                                      </p:tavLst>
                                    </p:anim>
                                    <p:anim calcmode="lin" valueType="num">
                                      <p:cBhvr additive="base">
                                        <p:cTn id="59" dur="500" fill="hold"/>
                                        <p:tgtEl>
                                          <p:spTgt spid="1247387"/>
                                        </p:tgtEl>
                                        <p:attrNameLst>
                                          <p:attrName>ppt_y</p:attrName>
                                        </p:attrNameLst>
                                      </p:cBhvr>
                                      <p:tavLst>
                                        <p:tav tm="0">
                                          <p:val>
                                            <p:strVal val="1+#ppt_h/2"/>
                                          </p:val>
                                        </p:tav>
                                        <p:tav tm="100000">
                                          <p:val>
                                            <p:strVal val="#ppt_y"/>
                                          </p:val>
                                        </p:tav>
                                      </p:tavLst>
                                    </p:anim>
                                  </p:childTnLst>
                                </p:cTn>
                              </p:par>
                            </p:childTnLst>
                          </p:cTn>
                        </p:par>
                        <p:par>
                          <p:cTn id="60" fill="hold">
                            <p:stCondLst>
                              <p:cond delay="1000"/>
                            </p:stCondLst>
                            <p:childTnLst>
                              <p:par>
                                <p:cTn id="61" presetID="2" presetClass="entr" presetSubtype="4" fill="hold" grpId="0" nodeType="afterEffect">
                                  <p:stCondLst>
                                    <p:cond delay="0"/>
                                  </p:stCondLst>
                                  <p:childTnLst>
                                    <p:set>
                                      <p:cBhvr>
                                        <p:cTn id="62" dur="1" fill="hold">
                                          <p:stCondLst>
                                            <p:cond delay="0"/>
                                          </p:stCondLst>
                                        </p:cTn>
                                        <p:tgtEl>
                                          <p:spTgt spid="1247388"/>
                                        </p:tgtEl>
                                        <p:attrNameLst>
                                          <p:attrName>style.visibility</p:attrName>
                                        </p:attrNameLst>
                                      </p:cBhvr>
                                      <p:to>
                                        <p:strVal val="visible"/>
                                      </p:to>
                                    </p:set>
                                    <p:anim calcmode="lin" valueType="num">
                                      <p:cBhvr additive="base">
                                        <p:cTn id="63" dur="500" fill="hold"/>
                                        <p:tgtEl>
                                          <p:spTgt spid="1247388"/>
                                        </p:tgtEl>
                                        <p:attrNameLst>
                                          <p:attrName>ppt_x</p:attrName>
                                        </p:attrNameLst>
                                      </p:cBhvr>
                                      <p:tavLst>
                                        <p:tav tm="0">
                                          <p:val>
                                            <p:strVal val="#ppt_x"/>
                                          </p:val>
                                        </p:tav>
                                        <p:tav tm="100000">
                                          <p:val>
                                            <p:strVal val="#ppt_x"/>
                                          </p:val>
                                        </p:tav>
                                      </p:tavLst>
                                    </p:anim>
                                    <p:anim calcmode="lin" valueType="num">
                                      <p:cBhvr additive="base">
                                        <p:cTn id="64" dur="500" fill="hold"/>
                                        <p:tgtEl>
                                          <p:spTgt spid="1247388"/>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1247389"/>
                                        </p:tgtEl>
                                        <p:attrNameLst>
                                          <p:attrName>style.visibility</p:attrName>
                                        </p:attrNameLst>
                                      </p:cBhvr>
                                      <p:to>
                                        <p:strVal val="visible"/>
                                      </p:to>
                                    </p:set>
                                    <p:anim calcmode="lin" valueType="num">
                                      <p:cBhvr additive="base">
                                        <p:cTn id="69" dur="500" fill="hold"/>
                                        <p:tgtEl>
                                          <p:spTgt spid="1247389"/>
                                        </p:tgtEl>
                                        <p:attrNameLst>
                                          <p:attrName>ppt_x</p:attrName>
                                        </p:attrNameLst>
                                      </p:cBhvr>
                                      <p:tavLst>
                                        <p:tav tm="0">
                                          <p:val>
                                            <p:strVal val="#ppt_x"/>
                                          </p:val>
                                        </p:tav>
                                        <p:tav tm="100000">
                                          <p:val>
                                            <p:strVal val="#ppt_x"/>
                                          </p:val>
                                        </p:tav>
                                      </p:tavLst>
                                    </p:anim>
                                    <p:anim calcmode="lin" valueType="num">
                                      <p:cBhvr additive="base">
                                        <p:cTn id="70" dur="500" fill="hold"/>
                                        <p:tgtEl>
                                          <p:spTgt spid="1247389"/>
                                        </p:tgtEl>
                                        <p:attrNameLst>
                                          <p:attrName>ppt_y</p:attrName>
                                        </p:attrNameLst>
                                      </p:cBhvr>
                                      <p:tavLst>
                                        <p:tav tm="0">
                                          <p:val>
                                            <p:strVal val="1+#ppt_h/2"/>
                                          </p:val>
                                        </p:tav>
                                        <p:tav tm="100000">
                                          <p:val>
                                            <p:strVal val="#ppt_y"/>
                                          </p:val>
                                        </p:tav>
                                      </p:tavLst>
                                    </p:anim>
                                  </p:childTnLst>
                                </p:cTn>
                              </p:par>
                            </p:childTnLst>
                          </p:cTn>
                        </p:par>
                        <p:par>
                          <p:cTn id="71" fill="hold">
                            <p:stCondLst>
                              <p:cond delay="500"/>
                            </p:stCondLst>
                            <p:childTnLst>
                              <p:par>
                                <p:cTn id="72" presetID="2" presetClass="entr" presetSubtype="4" fill="hold" grpId="0" nodeType="afterEffect">
                                  <p:stCondLst>
                                    <p:cond delay="0"/>
                                  </p:stCondLst>
                                  <p:childTnLst>
                                    <p:set>
                                      <p:cBhvr>
                                        <p:cTn id="73" dur="1" fill="hold">
                                          <p:stCondLst>
                                            <p:cond delay="0"/>
                                          </p:stCondLst>
                                        </p:cTn>
                                        <p:tgtEl>
                                          <p:spTgt spid="1247390"/>
                                        </p:tgtEl>
                                        <p:attrNameLst>
                                          <p:attrName>style.visibility</p:attrName>
                                        </p:attrNameLst>
                                      </p:cBhvr>
                                      <p:to>
                                        <p:strVal val="visible"/>
                                      </p:to>
                                    </p:set>
                                    <p:anim calcmode="lin" valueType="num">
                                      <p:cBhvr additive="base">
                                        <p:cTn id="74" dur="500" fill="hold"/>
                                        <p:tgtEl>
                                          <p:spTgt spid="1247390"/>
                                        </p:tgtEl>
                                        <p:attrNameLst>
                                          <p:attrName>ppt_x</p:attrName>
                                        </p:attrNameLst>
                                      </p:cBhvr>
                                      <p:tavLst>
                                        <p:tav tm="0">
                                          <p:val>
                                            <p:strVal val="#ppt_x"/>
                                          </p:val>
                                        </p:tav>
                                        <p:tav tm="100000">
                                          <p:val>
                                            <p:strVal val="#ppt_x"/>
                                          </p:val>
                                        </p:tav>
                                      </p:tavLst>
                                    </p:anim>
                                    <p:anim calcmode="lin" valueType="num">
                                      <p:cBhvr additive="base">
                                        <p:cTn id="75" dur="500" fill="hold"/>
                                        <p:tgtEl>
                                          <p:spTgt spid="1247390"/>
                                        </p:tgtEl>
                                        <p:attrNameLst>
                                          <p:attrName>ppt_y</p:attrName>
                                        </p:attrNameLst>
                                      </p:cBhvr>
                                      <p:tavLst>
                                        <p:tav tm="0">
                                          <p:val>
                                            <p:strVal val="1+#ppt_h/2"/>
                                          </p:val>
                                        </p:tav>
                                        <p:tav tm="100000">
                                          <p:val>
                                            <p:strVal val="#ppt_y"/>
                                          </p:val>
                                        </p:tav>
                                      </p:tavLst>
                                    </p:anim>
                                  </p:childTnLst>
                                </p:cTn>
                              </p:par>
                            </p:childTnLst>
                          </p:cTn>
                        </p:par>
                        <p:par>
                          <p:cTn id="76" fill="hold">
                            <p:stCondLst>
                              <p:cond delay="1000"/>
                            </p:stCondLst>
                            <p:childTnLst>
                              <p:par>
                                <p:cTn id="77" presetID="2" presetClass="entr" presetSubtype="4" fill="hold" grpId="0" nodeType="afterEffect">
                                  <p:stCondLst>
                                    <p:cond delay="0"/>
                                  </p:stCondLst>
                                  <p:childTnLst>
                                    <p:set>
                                      <p:cBhvr>
                                        <p:cTn id="78" dur="1" fill="hold">
                                          <p:stCondLst>
                                            <p:cond delay="0"/>
                                          </p:stCondLst>
                                        </p:cTn>
                                        <p:tgtEl>
                                          <p:spTgt spid="1247391"/>
                                        </p:tgtEl>
                                        <p:attrNameLst>
                                          <p:attrName>style.visibility</p:attrName>
                                        </p:attrNameLst>
                                      </p:cBhvr>
                                      <p:to>
                                        <p:strVal val="visible"/>
                                      </p:to>
                                    </p:set>
                                    <p:anim calcmode="lin" valueType="num">
                                      <p:cBhvr additive="base">
                                        <p:cTn id="79" dur="500" fill="hold"/>
                                        <p:tgtEl>
                                          <p:spTgt spid="1247391"/>
                                        </p:tgtEl>
                                        <p:attrNameLst>
                                          <p:attrName>ppt_x</p:attrName>
                                        </p:attrNameLst>
                                      </p:cBhvr>
                                      <p:tavLst>
                                        <p:tav tm="0">
                                          <p:val>
                                            <p:strVal val="#ppt_x"/>
                                          </p:val>
                                        </p:tav>
                                        <p:tav tm="100000">
                                          <p:val>
                                            <p:strVal val="#ppt_x"/>
                                          </p:val>
                                        </p:tav>
                                      </p:tavLst>
                                    </p:anim>
                                    <p:anim calcmode="lin" valueType="num">
                                      <p:cBhvr additive="base">
                                        <p:cTn id="80" dur="500" fill="hold"/>
                                        <p:tgtEl>
                                          <p:spTgt spid="1247391"/>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247392"/>
                                        </p:tgtEl>
                                        <p:attrNameLst>
                                          <p:attrName>style.visibility</p:attrName>
                                        </p:attrNameLst>
                                      </p:cBhvr>
                                      <p:to>
                                        <p:strVal val="visible"/>
                                      </p:to>
                                    </p:set>
                                    <p:anim calcmode="lin" valueType="num">
                                      <p:cBhvr additive="base">
                                        <p:cTn id="85" dur="500" fill="hold"/>
                                        <p:tgtEl>
                                          <p:spTgt spid="1247392"/>
                                        </p:tgtEl>
                                        <p:attrNameLst>
                                          <p:attrName>ppt_x</p:attrName>
                                        </p:attrNameLst>
                                      </p:cBhvr>
                                      <p:tavLst>
                                        <p:tav tm="0">
                                          <p:val>
                                            <p:strVal val="#ppt_x"/>
                                          </p:val>
                                        </p:tav>
                                        <p:tav tm="100000">
                                          <p:val>
                                            <p:strVal val="#ppt_x"/>
                                          </p:val>
                                        </p:tav>
                                      </p:tavLst>
                                    </p:anim>
                                    <p:anim calcmode="lin" valueType="num">
                                      <p:cBhvr additive="base">
                                        <p:cTn id="86" dur="500" fill="hold"/>
                                        <p:tgtEl>
                                          <p:spTgt spid="1247392"/>
                                        </p:tgtEl>
                                        <p:attrNameLst>
                                          <p:attrName>ppt_y</p:attrName>
                                        </p:attrNameLst>
                                      </p:cBhvr>
                                      <p:tavLst>
                                        <p:tav tm="0">
                                          <p:val>
                                            <p:strVal val="1+#ppt_h/2"/>
                                          </p:val>
                                        </p:tav>
                                        <p:tav tm="100000">
                                          <p:val>
                                            <p:strVal val="#ppt_y"/>
                                          </p:val>
                                        </p:tav>
                                      </p:tavLst>
                                    </p:anim>
                                  </p:childTnLst>
                                </p:cTn>
                              </p:par>
                            </p:childTnLst>
                          </p:cTn>
                        </p:par>
                        <p:par>
                          <p:cTn id="87" fill="hold">
                            <p:stCondLst>
                              <p:cond delay="500"/>
                            </p:stCondLst>
                            <p:childTnLst>
                              <p:par>
                                <p:cTn id="88" presetID="2" presetClass="entr" presetSubtype="4" fill="hold" grpId="0" nodeType="afterEffect">
                                  <p:stCondLst>
                                    <p:cond delay="0"/>
                                  </p:stCondLst>
                                  <p:childTnLst>
                                    <p:set>
                                      <p:cBhvr>
                                        <p:cTn id="89" dur="1" fill="hold">
                                          <p:stCondLst>
                                            <p:cond delay="0"/>
                                          </p:stCondLst>
                                        </p:cTn>
                                        <p:tgtEl>
                                          <p:spTgt spid="1247393"/>
                                        </p:tgtEl>
                                        <p:attrNameLst>
                                          <p:attrName>style.visibility</p:attrName>
                                        </p:attrNameLst>
                                      </p:cBhvr>
                                      <p:to>
                                        <p:strVal val="visible"/>
                                      </p:to>
                                    </p:set>
                                    <p:anim calcmode="lin" valueType="num">
                                      <p:cBhvr additive="base">
                                        <p:cTn id="90" dur="500" fill="hold"/>
                                        <p:tgtEl>
                                          <p:spTgt spid="1247393"/>
                                        </p:tgtEl>
                                        <p:attrNameLst>
                                          <p:attrName>ppt_x</p:attrName>
                                        </p:attrNameLst>
                                      </p:cBhvr>
                                      <p:tavLst>
                                        <p:tav tm="0">
                                          <p:val>
                                            <p:strVal val="#ppt_x"/>
                                          </p:val>
                                        </p:tav>
                                        <p:tav tm="100000">
                                          <p:val>
                                            <p:strVal val="#ppt_x"/>
                                          </p:val>
                                        </p:tav>
                                      </p:tavLst>
                                    </p:anim>
                                    <p:anim calcmode="lin" valueType="num">
                                      <p:cBhvr additive="base">
                                        <p:cTn id="91" dur="500" fill="hold"/>
                                        <p:tgtEl>
                                          <p:spTgt spid="1247393"/>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nodeType="clickEffect">
                                  <p:stCondLst>
                                    <p:cond delay="0"/>
                                  </p:stCondLst>
                                  <p:childTnLst>
                                    <p:set>
                                      <p:cBhvr>
                                        <p:cTn id="95" dur="1" fill="hold">
                                          <p:stCondLst>
                                            <p:cond delay="0"/>
                                          </p:stCondLst>
                                        </p:cTn>
                                        <p:tgtEl>
                                          <p:spTgt spid="1247397"/>
                                        </p:tgtEl>
                                        <p:attrNameLst>
                                          <p:attrName>style.visibility</p:attrName>
                                        </p:attrNameLst>
                                      </p:cBhvr>
                                      <p:to>
                                        <p:strVal val="visible"/>
                                      </p:to>
                                    </p:set>
                                    <p:anim calcmode="lin" valueType="num">
                                      <p:cBhvr additive="base">
                                        <p:cTn id="96" dur="500" fill="hold"/>
                                        <p:tgtEl>
                                          <p:spTgt spid="1247397"/>
                                        </p:tgtEl>
                                        <p:attrNameLst>
                                          <p:attrName>ppt_x</p:attrName>
                                        </p:attrNameLst>
                                      </p:cBhvr>
                                      <p:tavLst>
                                        <p:tav tm="0">
                                          <p:val>
                                            <p:strVal val="#ppt_x"/>
                                          </p:val>
                                        </p:tav>
                                        <p:tav tm="100000">
                                          <p:val>
                                            <p:strVal val="#ppt_x"/>
                                          </p:val>
                                        </p:tav>
                                      </p:tavLst>
                                    </p:anim>
                                    <p:anim calcmode="lin" valueType="num">
                                      <p:cBhvr additive="base">
                                        <p:cTn id="97" dur="500" fill="hold"/>
                                        <p:tgtEl>
                                          <p:spTgt spid="1247397"/>
                                        </p:tgtEl>
                                        <p:attrNameLst>
                                          <p:attrName>ppt_y</p:attrName>
                                        </p:attrNameLst>
                                      </p:cBhvr>
                                      <p:tavLst>
                                        <p:tav tm="0">
                                          <p:val>
                                            <p:strVal val="1+#ppt_h/2"/>
                                          </p:val>
                                        </p:tav>
                                        <p:tav tm="100000">
                                          <p:val>
                                            <p:strVal val="#ppt_y"/>
                                          </p:val>
                                        </p:tav>
                                      </p:tavLst>
                                    </p:anim>
                                  </p:childTnLst>
                                </p:cTn>
                              </p:par>
                              <p:par>
                                <p:cTn id="98" presetID="2" presetClass="entr" presetSubtype="4" fill="hold" nodeType="withEffect">
                                  <p:stCondLst>
                                    <p:cond delay="0"/>
                                  </p:stCondLst>
                                  <p:childTnLst>
                                    <p:set>
                                      <p:cBhvr>
                                        <p:cTn id="99" dur="1" fill="hold">
                                          <p:stCondLst>
                                            <p:cond delay="0"/>
                                          </p:stCondLst>
                                        </p:cTn>
                                        <p:tgtEl>
                                          <p:spTgt spid="1247399"/>
                                        </p:tgtEl>
                                        <p:attrNameLst>
                                          <p:attrName>style.visibility</p:attrName>
                                        </p:attrNameLst>
                                      </p:cBhvr>
                                      <p:to>
                                        <p:strVal val="visible"/>
                                      </p:to>
                                    </p:set>
                                    <p:anim calcmode="lin" valueType="num">
                                      <p:cBhvr additive="base">
                                        <p:cTn id="100" dur="500" fill="hold"/>
                                        <p:tgtEl>
                                          <p:spTgt spid="1247399"/>
                                        </p:tgtEl>
                                        <p:attrNameLst>
                                          <p:attrName>ppt_x</p:attrName>
                                        </p:attrNameLst>
                                      </p:cBhvr>
                                      <p:tavLst>
                                        <p:tav tm="0">
                                          <p:val>
                                            <p:strVal val="#ppt_x"/>
                                          </p:val>
                                        </p:tav>
                                        <p:tav tm="100000">
                                          <p:val>
                                            <p:strVal val="#ppt_x"/>
                                          </p:val>
                                        </p:tav>
                                      </p:tavLst>
                                    </p:anim>
                                    <p:anim calcmode="lin" valueType="num">
                                      <p:cBhvr additive="base">
                                        <p:cTn id="101" dur="500" fill="hold"/>
                                        <p:tgtEl>
                                          <p:spTgt spid="1247399"/>
                                        </p:tgtEl>
                                        <p:attrNameLst>
                                          <p:attrName>ppt_y</p:attrName>
                                        </p:attrNameLst>
                                      </p:cBhvr>
                                      <p:tavLst>
                                        <p:tav tm="0">
                                          <p:val>
                                            <p:strVal val="1+#ppt_h/2"/>
                                          </p:val>
                                        </p:tav>
                                        <p:tav tm="100000">
                                          <p:val>
                                            <p:strVal val="#ppt_y"/>
                                          </p:val>
                                        </p:tav>
                                      </p:tavLst>
                                    </p:anim>
                                  </p:childTnLst>
                                </p:cTn>
                              </p:par>
                              <p:par>
                                <p:cTn id="102" presetID="2" presetClass="entr" presetSubtype="4" fill="hold" nodeType="withEffect">
                                  <p:stCondLst>
                                    <p:cond delay="0"/>
                                  </p:stCondLst>
                                  <p:childTnLst>
                                    <p:set>
                                      <p:cBhvr>
                                        <p:cTn id="103" dur="1" fill="hold">
                                          <p:stCondLst>
                                            <p:cond delay="0"/>
                                          </p:stCondLst>
                                        </p:cTn>
                                        <p:tgtEl>
                                          <p:spTgt spid="1247400"/>
                                        </p:tgtEl>
                                        <p:attrNameLst>
                                          <p:attrName>style.visibility</p:attrName>
                                        </p:attrNameLst>
                                      </p:cBhvr>
                                      <p:to>
                                        <p:strVal val="visible"/>
                                      </p:to>
                                    </p:set>
                                    <p:anim calcmode="lin" valueType="num">
                                      <p:cBhvr additive="base">
                                        <p:cTn id="104" dur="500" fill="hold"/>
                                        <p:tgtEl>
                                          <p:spTgt spid="1247400"/>
                                        </p:tgtEl>
                                        <p:attrNameLst>
                                          <p:attrName>ppt_x</p:attrName>
                                        </p:attrNameLst>
                                      </p:cBhvr>
                                      <p:tavLst>
                                        <p:tav tm="0">
                                          <p:val>
                                            <p:strVal val="#ppt_x"/>
                                          </p:val>
                                        </p:tav>
                                        <p:tav tm="100000">
                                          <p:val>
                                            <p:strVal val="#ppt_x"/>
                                          </p:val>
                                        </p:tav>
                                      </p:tavLst>
                                    </p:anim>
                                    <p:anim calcmode="lin" valueType="num">
                                      <p:cBhvr additive="base">
                                        <p:cTn id="105" dur="500" fill="hold"/>
                                        <p:tgtEl>
                                          <p:spTgt spid="1247400"/>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28"/>
                                        </p:tgtEl>
                                        <p:attrNameLst>
                                          <p:attrName>style.visibility</p:attrName>
                                        </p:attrNameLst>
                                      </p:cBhvr>
                                      <p:to>
                                        <p:strVal val="visible"/>
                                      </p:to>
                                    </p:set>
                                    <p:anim calcmode="lin" valueType="num">
                                      <p:cBhvr additive="base">
                                        <p:cTn id="108" dur="500" fill="hold"/>
                                        <p:tgtEl>
                                          <p:spTgt spid="28"/>
                                        </p:tgtEl>
                                        <p:attrNameLst>
                                          <p:attrName>ppt_x</p:attrName>
                                        </p:attrNameLst>
                                      </p:cBhvr>
                                      <p:tavLst>
                                        <p:tav tm="0">
                                          <p:val>
                                            <p:strVal val="#ppt_x"/>
                                          </p:val>
                                        </p:tav>
                                        <p:tav tm="100000">
                                          <p:val>
                                            <p:strVal val="#ppt_x"/>
                                          </p:val>
                                        </p:tav>
                                      </p:tavLst>
                                    </p:anim>
                                    <p:anim calcmode="lin" valueType="num">
                                      <p:cBhvr additive="base">
                                        <p:cTn id="10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7378" grpId="0" animBg="1"/>
      <p:bldP spid="1247379" grpId="0"/>
      <p:bldP spid="1247381" grpId="0"/>
      <p:bldP spid="1247383" grpId="0"/>
      <p:bldP spid="1247384" grpId="0"/>
      <p:bldP spid="1247385" grpId="0"/>
      <p:bldP spid="1247386" grpId="0" animBg="1"/>
      <p:bldP spid="1247387" grpId="0" animBg="1"/>
      <p:bldP spid="1247388" grpId="0" animBg="1"/>
      <p:bldP spid="1247389" grpId="0"/>
      <p:bldP spid="1247390" grpId="0"/>
      <p:bldP spid="1247391" grpId="0"/>
      <p:bldP spid="1247392" grpId="0"/>
      <p:bldP spid="1247393" grpId="0"/>
      <p:bldP spid="1247402" grpId="0" animBg="1"/>
      <p:bldP spid="1247403"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3"/>
          <p:cNvSpPr>
            <a:spLocks noChangeArrowheads="1"/>
          </p:cNvSpPr>
          <p:nvPr/>
        </p:nvSpPr>
        <p:spPr bwMode="auto">
          <a:xfrm>
            <a:off x="0" y="1158875"/>
            <a:ext cx="9144000" cy="3108325"/>
          </a:xfrm>
          <a:prstGeom prst="rect">
            <a:avLst/>
          </a:prstGeom>
          <a:noFill/>
          <a:ln w="9525">
            <a:noFill/>
            <a:miter lim="800000"/>
            <a:headEnd/>
            <a:tailEnd/>
          </a:ln>
        </p:spPr>
        <p:txBody>
          <a:bodyPr>
            <a:spAutoFit/>
          </a:bodyPr>
          <a:lstStyle/>
          <a:p>
            <a:pPr>
              <a:spcBef>
                <a:spcPct val="50000"/>
              </a:spcBef>
              <a:buClr>
                <a:srgbClr val="FFFF00"/>
              </a:buClr>
              <a:buSzPct val="75000"/>
            </a:pPr>
            <a:r>
              <a:rPr lang="en-US" sz="2800" b="1" dirty="0"/>
              <a:t>Phase I   -  Identify “Fully Qualified” Officers</a:t>
            </a:r>
          </a:p>
          <a:p>
            <a:pPr>
              <a:spcBef>
                <a:spcPct val="50000"/>
              </a:spcBef>
              <a:buClr>
                <a:srgbClr val="FFFF00"/>
              </a:buClr>
              <a:buSzPct val="75000"/>
            </a:pPr>
            <a:r>
              <a:rPr lang="en-US" sz="2800" b="1" dirty="0"/>
              <a:t>Phase II   -  Identify Potential BZ Selects</a:t>
            </a:r>
          </a:p>
          <a:p>
            <a:pPr>
              <a:spcBef>
                <a:spcPct val="50000"/>
              </a:spcBef>
              <a:buClr>
                <a:srgbClr val="FFFF00"/>
              </a:buClr>
              <a:buSzPct val="75000"/>
            </a:pPr>
            <a:r>
              <a:rPr lang="en-US" sz="2800" b="1" dirty="0"/>
              <a:t>Phase III  -  Identify “Best Qualified” Officers</a:t>
            </a:r>
          </a:p>
          <a:p>
            <a:pPr>
              <a:spcBef>
                <a:spcPct val="50000"/>
              </a:spcBef>
              <a:buClr>
                <a:srgbClr val="FFFF00"/>
              </a:buClr>
              <a:buSzPct val="75000"/>
            </a:pPr>
            <a:r>
              <a:rPr lang="en-US" sz="2800" b="1" dirty="0"/>
              <a:t>Phase IV  -  Identify Show Cause</a:t>
            </a:r>
          </a:p>
          <a:p>
            <a:pPr>
              <a:spcBef>
                <a:spcPct val="50000"/>
              </a:spcBef>
              <a:buClr>
                <a:srgbClr val="FFFF00"/>
              </a:buClr>
              <a:buSzPct val="75000"/>
            </a:pPr>
            <a:r>
              <a:rPr lang="en-US" sz="2800" b="1" dirty="0"/>
              <a:t>  </a:t>
            </a:r>
            <a:endParaRPr lang="en-US" sz="2800" dirty="0"/>
          </a:p>
        </p:txBody>
      </p:sp>
      <p:sp>
        <p:nvSpPr>
          <p:cNvPr id="90115" name="TextBox 4"/>
          <p:cNvSpPr txBox="1">
            <a:spLocks noChangeArrowheads="1"/>
          </p:cNvSpPr>
          <p:nvPr/>
        </p:nvSpPr>
        <p:spPr bwMode="auto">
          <a:xfrm>
            <a:off x="1169573" y="304800"/>
            <a:ext cx="7176978" cy="646113"/>
          </a:xfrm>
          <a:prstGeom prst="rect">
            <a:avLst/>
          </a:prstGeom>
          <a:solidFill>
            <a:schemeClr val="bg1"/>
          </a:solidFill>
          <a:ln w="9525">
            <a:noFill/>
            <a:miter lim="800000"/>
            <a:headEnd/>
            <a:tailEnd/>
          </a:ln>
        </p:spPr>
        <p:txBody>
          <a:bodyPr wrap="square">
            <a:spAutoFit/>
          </a:bodyPr>
          <a:lstStyle/>
          <a:p>
            <a:pPr algn="ctr"/>
            <a:r>
              <a:rPr lang="en-US" sz="3600" b="1" dirty="0"/>
              <a:t>CONCEPT OF THE OPERATION</a:t>
            </a:r>
          </a:p>
        </p:txBody>
      </p:sp>
      <p:sp>
        <p:nvSpPr>
          <p:cNvPr id="90116" name="Rectangle 6"/>
          <p:cNvSpPr>
            <a:spLocks noChangeArrowheads="1"/>
          </p:cNvSpPr>
          <p:nvPr/>
        </p:nvSpPr>
        <p:spPr bwMode="auto">
          <a:xfrm>
            <a:off x="57150" y="3022600"/>
            <a:ext cx="7639050" cy="635000"/>
          </a:xfrm>
          <a:prstGeom prst="rect">
            <a:avLst/>
          </a:prstGeom>
          <a:noFill/>
          <a:ln w="28575">
            <a:solidFill>
              <a:srgbClr val="FF4A1F"/>
            </a:solidFill>
            <a:miter lim="800000"/>
            <a:headEnd/>
            <a:tailEnd/>
          </a:ln>
        </p:spPr>
        <p:txBody>
          <a:bodyPr wrap="none" anchor="ctr"/>
          <a:lstStyle/>
          <a:p>
            <a:endParaRPr lang="en-US">
              <a:solidFill>
                <a:srgbClr val="000000"/>
              </a:solidFill>
            </a:endParaRPr>
          </a:p>
        </p:txBody>
      </p:sp>
    </p:spTree>
    <p:extLst>
      <p:ext uri="{BB962C8B-B14F-4D97-AF65-F5344CB8AC3E}">
        <p14:creationId xmlns:p14="http://schemas.microsoft.com/office/powerpoint/2010/main" val="3391707365"/>
      </p:ext>
    </p:extLst>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ChangeArrowheads="1"/>
          </p:cNvSpPr>
          <p:nvPr/>
        </p:nvSpPr>
        <p:spPr bwMode="auto">
          <a:xfrm>
            <a:off x="457200" y="1485900"/>
            <a:ext cx="8229600" cy="1943100"/>
          </a:xfrm>
          <a:prstGeom prst="rect">
            <a:avLst/>
          </a:prstGeom>
          <a:noFill/>
          <a:ln w="12700">
            <a:noFill/>
            <a:miter lim="800000"/>
            <a:headEnd/>
            <a:tailEnd/>
          </a:ln>
        </p:spPr>
        <p:txBody>
          <a:bodyPr lIns="90488" tIns="44450" rIns="90488" bIns="44450">
            <a:spAutoFit/>
          </a:bodyPr>
          <a:lstStyle/>
          <a:p>
            <a:pPr>
              <a:lnSpc>
                <a:spcPct val="70000"/>
              </a:lnSpc>
              <a:spcBef>
                <a:spcPct val="50000"/>
              </a:spcBef>
              <a:buFontTx/>
              <a:buChar char="•"/>
            </a:pPr>
            <a:r>
              <a:rPr lang="en-US" sz="2800" b="1" dirty="0"/>
              <a:t>  Substandard performance of duty</a:t>
            </a:r>
          </a:p>
          <a:p>
            <a:pPr>
              <a:lnSpc>
                <a:spcPct val="70000"/>
              </a:lnSpc>
              <a:spcBef>
                <a:spcPct val="50000"/>
              </a:spcBef>
              <a:buFontTx/>
              <a:buChar char="•"/>
            </a:pPr>
            <a:r>
              <a:rPr lang="en-US" sz="2800" b="1" dirty="0"/>
              <a:t>  Misconduct</a:t>
            </a:r>
          </a:p>
          <a:p>
            <a:pPr>
              <a:lnSpc>
                <a:spcPct val="70000"/>
              </a:lnSpc>
              <a:spcBef>
                <a:spcPct val="50000"/>
              </a:spcBef>
              <a:buFontTx/>
              <a:buChar char="•"/>
            </a:pPr>
            <a:r>
              <a:rPr lang="en-US" sz="2800" b="1" dirty="0"/>
              <a:t>  Moral / Professional dereliction</a:t>
            </a:r>
          </a:p>
          <a:p>
            <a:pPr>
              <a:lnSpc>
                <a:spcPct val="70000"/>
              </a:lnSpc>
              <a:spcBef>
                <a:spcPct val="50000"/>
              </a:spcBef>
              <a:buFontTx/>
              <a:buChar char="•"/>
            </a:pPr>
            <a:r>
              <a:rPr lang="en-US" sz="2800" b="1" dirty="0"/>
              <a:t>  Actions inconsistent with national security</a:t>
            </a:r>
            <a:endParaRPr lang="en-US" sz="2600" dirty="0"/>
          </a:p>
        </p:txBody>
      </p:sp>
      <p:sp>
        <p:nvSpPr>
          <p:cNvPr id="91139" name="AutoShape 4"/>
          <p:cNvSpPr>
            <a:spLocks noChangeArrowheads="1"/>
          </p:cNvSpPr>
          <p:nvPr/>
        </p:nvSpPr>
        <p:spPr bwMode="auto">
          <a:xfrm flipV="1">
            <a:off x="685800" y="4572000"/>
            <a:ext cx="838200" cy="914400"/>
          </a:xfrm>
          <a:custGeom>
            <a:avLst/>
            <a:gdLst>
              <a:gd name="T0" fmla="*/ 586973 w 21600"/>
              <a:gd name="T1" fmla="*/ 0 h 21600"/>
              <a:gd name="T2" fmla="*/ 586973 w 21600"/>
              <a:gd name="T3" fmla="*/ 514689 h 21600"/>
              <a:gd name="T4" fmla="*/ 125614 w 21600"/>
              <a:gd name="T5" fmla="*/ 914400 h 21600"/>
              <a:gd name="T6" fmla="*/ 838200 w 21600"/>
              <a:gd name="T7" fmla="*/ 257344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tx1"/>
          </a:solidFill>
          <a:ln w="9525">
            <a:solidFill>
              <a:schemeClr val="bg2"/>
            </a:solidFill>
            <a:miter lim="800000"/>
            <a:headEnd/>
            <a:tailEnd/>
          </a:ln>
        </p:spPr>
        <p:txBody>
          <a:bodyPr wrap="none" anchor="ctr"/>
          <a:lstStyle/>
          <a:p>
            <a:endParaRPr lang="en-US"/>
          </a:p>
        </p:txBody>
      </p:sp>
      <p:grpSp>
        <p:nvGrpSpPr>
          <p:cNvPr id="2" name="Group 15"/>
          <p:cNvGrpSpPr>
            <a:grpSpLocks/>
          </p:cNvGrpSpPr>
          <p:nvPr/>
        </p:nvGrpSpPr>
        <p:grpSpPr bwMode="auto">
          <a:xfrm>
            <a:off x="1371600" y="4948238"/>
            <a:ext cx="6934200" cy="533400"/>
            <a:chOff x="1676400" y="5029200"/>
            <a:chExt cx="6934200" cy="533400"/>
          </a:xfrm>
        </p:grpSpPr>
        <p:sp>
          <p:nvSpPr>
            <p:cNvPr id="91150" name="Rectangle 3"/>
            <p:cNvSpPr>
              <a:spLocks noChangeArrowheads="1"/>
            </p:cNvSpPr>
            <p:nvPr/>
          </p:nvSpPr>
          <p:spPr bwMode="auto">
            <a:xfrm>
              <a:off x="1905000" y="5029200"/>
              <a:ext cx="6477000" cy="533400"/>
            </a:xfrm>
            <a:prstGeom prst="rect">
              <a:avLst/>
            </a:prstGeom>
            <a:solidFill>
              <a:srgbClr val="FFFF00"/>
            </a:solidFill>
            <a:ln w="38100">
              <a:solidFill>
                <a:schemeClr val="bg2"/>
              </a:solidFill>
              <a:miter lim="800000"/>
              <a:headEnd/>
              <a:tailEnd/>
            </a:ln>
          </p:spPr>
          <p:txBody>
            <a:bodyPr wrap="none" anchor="ctr"/>
            <a:lstStyle/>
            <a:p>
              <a:pPr algn="ctr"/>
              <a:endParaRPr lang="en-US"/>
            </a:p>
          </p:txBody>
        </p:sp>
        <p:sp>
          <p:nvSpPr>
            <p:cNvPr id="91151" name="Rectangle 5"/>
            <p:cNvSpPr>
              <a:spLocks noChangeArrowheads="1"/>
            </p:cNvSpPr>
            <p:nvPr/>
          </p:nvSpPr>
          <p:spPr bwMode="auto">
            <a:xfrm>
              <a:off x="1676400" y="5066350"/>
              <a:ext cx="6934200"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b="1"/>
                <a:t>Board reconsiders the records – blind vote</a:t>
              </a:r>
            </a:p>
          </p:txBody>
        </p:sp>
      </p:grpSp>
      <p:grpSp>
        <p:nvGrpSpPr>
          <p:cNvPr id="3" name="Group 16"/>
          <p:cNvGrpSpPr>
            <a:grpSpLocks/>
          </p:cNvGrpSpPr>
          <p:nvPr/>
        </p:nvGrpSpPr>
        <p:grpSpPr bwMode="auto">
          <a:xfrm>
            <a:off x="2590800" y="5943600"/>
            <a:ext cx="6464300" cy="533400"/>
            <a:chOff x="2590800" y="5943600"/>
            <a:chExt cx="6464300" cy="533400"/>
          </a:xfrm>
        </p:grpSpPr>
        <p:sp>
          <p:nvSpPr>
            <p:cNvPr id="91148" name="Rectangle 6"/>
            <p:cNvSpPr>
              <a:spLocks noChangeArrowheads="1"/>
            </p:cNvSpPr>
            <p:nvPr/>
          </p:nvSpPr>
          <p:spPr bwMode="auto">
            <a:xfrm>
              <a:off x="2747169" y="5943600"/>
              <a:ext cx="6151563" cy="533400"/>
            </a:xfrm>
            <a:prstGeom prst="rect">
              <a:avLst/>
            </a:prstGeom>
            <a:solidFill>
              <a:srgbClr val="00CC00"/>
            </a:solidFill>
            <a:ln w="38100">
              <a:solidFill>
                <a:schemeClr val="bg2"/>
              </a:solidFill>
              <a:miter lim="800000"/>
              <a:headEnd/>
              <a:tailEnd/>
            </a:ln>
          </p:spPr>
          <p:txBody>
            <a:bodyPr wrap="none" anchor="ctr"/>
            <a:lstStyle/>
            <a:p>
              <a:pPr algn="ctr"/>
              <a:endParaRPr lang="en-US"/>
            </a:p>
          </p:txBody>
        </p:sp>
        <p:sp>
          <p:nvSpPr>
            <p:cNvPr id="91149" name="Rectangle 7"/>
            <p:cNvSpPr>
              <a:spLocks noChangeArrowheads="1"/>
            </p:cNvSpPr>
            <p:nvPr/>
          </p:nvSpPr>
          <p:spPr bwMode="auto">
            <a:xfrm>
              <a:off x="2590800" y="5980750"/>
              <a:ext cx="6464300"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b="1"/>
                <a:t>Simple majority, forward recommendation</a:t>
              </a:r>
              <a:endParaRPr lang="en-US" sz="2000" b="1"/>
            </a:p>
          </p:txBody>
        </p:sp>
      </p:grpSp>
      <p:grpSp>
        <p:nvGrpSpPr>
          <p:cNvPr id="4" name="Group 14"/>
          <p:cNvGrpSpPr>
            <a:grpSpLocks/>
          </p:cNvGrpSpPr>
          <p:nvPr/>
        </p:nvGrpSpPr>
        <p:grpSpPr bwMode="auto">
          <a:xfrm>
            <a:off x="381000" y="3952875"/>
            <a:ext cx="7086600" cy="533400"/>
            <a:chOff x="381000" y="3952875"/>
            <a:chExt cx="7086600" cy="533400"/>
          </a:xfrm>
        </p:grpSpPr>
        <p:sp>
          <p:nvSpPr>
            <p:cNvPr id="91146" name="Rectangle 8"/>
            <p:cNvSpPr>
              <a:spLocks noChangeArrowheads="1"/>
            </p:cNvSpPr>
            <p:nvPr/>
          </p:nvSpPr>
          <p:spPr bwMode="auto">
            <a:xfrm>
              <a:off x="461963" y="3952875"/>
              <a:ext cx="6924675" cy="533400"/>
            </a:xfrm>
            <a:prstGeom prst="rect">
              <a:avLst/>
            </a:prstGeom>
            <a:solidFill>
              <a:srgbClr val="FF0000"/>
            </a:solidFill>
            <a:ln w="38100">
              <a:solidFill>
                <a:schemeClr val="bg2"/>
              </a:solidFill>
              <a:miter lim="800000"/>
              <a:headEnd/>
              <a:tailEnd/>
            </a:ln>
          </p:spPr>
          <p:txBody>
            <a:bodyPr wrap="none" anchor="ctr"/>
            <a:lstStyle/>
            <a:p>
              <a:pPr algn="ctr"/>
              <a:endParaRPr lang="en-US"/>
            </a:p>
          </p:txBody>
        </p:sp>
        <p:sp>
          <p:nvSpPr>
            <p:cNvPr id="91147" name="Rectangle 9"/>
            <p:cNvSpPr>
              <a:spLocks noChangeArrowheads="1"/>
            </p:cNvSpPr>
            <p:nvPr/>
          </p:nvSpPr>
          <p:spPr bwMode="auto">
            <a:xfrm>
              <a:off x="381000" y="3990025"/>
              <a:ext cx="7086600"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b="1">
                  <a:solidFill>
                    <a:schemeClr val="bg1"/>
                  </a:solidFill>
                </a:rPr>
                <a:t>Only one ‘show cause’ vote starts the process</a:t>
              </a:r>
            </a:p>
          </p:txBody>
        </p:sp>
      </p:grpSp>
      <p:sp>
        <p:nvSpPr>
          <p:cNvPr id="91143" name="AutoShape 10"/>
          <p:cNvSpPr>
            <a:spLocks noChangeArrowheads="1"/>
          </p:cNvSpPr>
          <p:nvPr/>
        </p:nvSpPr>
        <p:spPr bwMode="auto">
          <a:xfrm flipV="1">
            <a:off x="1828800" y="5562600"/>
            <a:ext cx="838200" cy="914400"/>
          </a:xfrm>
          <a:custGeom>
            <a:avLst/>
            <a:gdLst>
              <a:gd name="T0" fmla="*/ 586973 w 21600"/>
              <a:gd name="T1" fmla="*/ 0 h 21600"/>
              <a:gd name="T2" fmla="*/ 586973 w 21600"/>
              <a:gd name="T3" fmla="*/ 514689 h 21600"/>
              <a:gd name="T4" fmla="*/ 125614 w 21600"/>
              <a:gd name="T5" fmla="*/ 914400 h 21600"/>
              <a:gd name="T6" fmla="*/ 838200 w 21600"/>
              <a:gd name="T7" fmla="*/ 257344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tx1"/>
          </a:solidFill>
          <a:ln w="9525">
            <a:solidFill>
              <a:schemeClr val="bg2"/>
            </a:solidFill>
            <a:miter lim="800000"/>
            <a:headEnd/>
            <a:tailEnd/>
          </a:ln>
        </p:spPr>
        <p:txBody>
          <a:bodyPr wrap="none" anchor="ctr"/>
          <a:lstStyle/>
          <a:p>
            <a:endParaRPr lang="en-US"/>
          </a:p>
        </p:txBody>
      </p:sp>
      <p:sp>
        <p:nvSpPr>
          <p:cNvPr id="91144" name="Text Box 11"/>
          <p:cNvSpPr txBox="1">
            <a:spLocks noChangeArrowheads="1"/>
          </p:cNvSpPr>
          <p:nvPr/>
        </p:nvSpPr>
        <p:spPr bwMode="auto">
          <a:xfrm>
            <a:off x="3209925" y="1047750"/>
            <a:ext cx="2724150" cy="366713"/>
          </a:xfrm>
          <a:prstGeom prst="rect">
            <a:avLst/>
          </a:prstGeom>
          <a:noFill/>
          <a:ln w="12700">
            <a:noFill/>
            <a:miter lim="800000"/>
            <a:headEnd type="none" w="sm" len="sm"/>
            <a:tailEnd type="none" w="sm" len="sm"/>
          </a:ln>
        </p:spPr>
        <p:txBody>
          <a:bodyPr wrap="none">
            <a:spAutoFit/>
          </a:bodyPr>
          <a:lstStyle/>
          <a:p>
            <a:pPr algn="ctr"/>
            <a:r>
              <a:rPr lang="en-US"/>
              <a:t>IAW 600-8-24, Chapter 4</a:t>
            </a:r>
          </a:p>
        </p:txBody>
      </p:sp>
      <p:sp>
        <p:nvSpPr>
          <p:cNvPr id="91145" name="TextBox 12"/>
          <p:cNvSpPr txBox="1">
            <a:spLocks noChangeArrowheads="1"/>
          </p:cNvSpPr>
          <p:nvPr/>
        </p:nvSpPr>
        <p:spPr bwMode="auto">
          <a:xfrm>
            <a:off x="21266" y="-95250"/>
            <a:ext cx="9144000" cy="1092607"/>
          </a:xfrm>
          <a:prstGeom prst="rect">
            <a:avLst/>
          </a:prstGeom>
          <a:noFill/>
          <a:ln w="9525">
            <a:noFill/>
            <a:miter lim="800000"/>
            <a:headEnd/>
            <a:tailEnd/>
          </a:ln>
        </p:spPr>
        <p:txBody>
          <a:bodyPr>
            <a:spAutoFit/>
          </a:bodyPr>
          <a:lstStyle/>
          <a:p>
            <a:pPr algn="ctr"/>
            <a:r>
              <a:rPr lang="en-US" sz="3600" b="1" dirty="0"/>
              <a:t>PHASE IV</a:t>
            </a:r>
          </a:p>
          <a:p>
            <a:pPr algn="ctr"/>
            <a:r>
              <a:rPr lang="en-US" sz="2900" b="1" dirty="0"/>
              <a:t>IDENTIFY OFFICERS TO SHOW CAUSE</a:t>
            </a:r>
          </a:p>
        </p:txBody>
      </p:sp>
    </p:spTree>
    <p:extLst>
      <p:ext uri="{BB962C8B-B14F-4D97-AF65-F5344CB8AC3E}">
        <p14:creationId xmlns:p14="http://schemas.microsoft.com/office/powerpoint/2010/main" val="922573360"/>
      </p:ext>
    </p:extLst>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 Box 3"/>
          <p:cNvSpPr txBox="1">
            <a:spLocks noChangeArrowheads="1"/>
          </p:cNvSpPr>
          <p:nvPr/>
        </p:nvSpPr>
        <p:spPr bwMode="auto">
          <a:xfrm>
            <a:off x="0" y="1190625"/>
            <a:ext cx="9144000" cy="4524375"/>
          </a:xfrm>
          <a:prstGeom prst="rect">
            <a:avLst/>
          </a:prstGeom>
          <a:noFill/>
          <a:ln w="9525">
            <a:noFill/>
            <a:miter lim="800000"/>
            <a:headEnd/>
            <a:tailEnd/>
          </a:ln>
        </p:spPr>
        <p:txBody>
          <a:bodyPr>
            <a:spAutoFit/>
          </a:bodyPr>
          <a:lstStyle/>
          <a:p>
            <a:pPr eaLnBrk="0" hangingPunct="0"/>
            <a:r>
              <a:rPr lang="en-US" b="1">
                <a:solidFill>
                  <a:srgbClr val="FFFFFF"/>
                </a:solidFill>
              </a:rPr>
              <a:t> </a:t>
            </a:r>
            <a:r>
              <a:rPr lang="en-US" b="1"/>
              <a:t>Best Qualified Board</a:t>
            </a:r>
          </a:p>
          <a:p>
            <a:pPr lvl="1" eaLnBrk="0" hangingPunct="0">
              <a:buFont typeface="Arial" charset="0"/>
              <a:buChar char="•"/>
            </a:pPr>
            <a:r>
              <a:rPr lang="en-US" b="1"/>
              <a:t> Phase I    -  Identify “Fully Qualified” Officers</a:t>
            </a:r>
          </a:p>
          <a:p>
            <a:pPr lvl="1" eaLnBrk="0" hangingPunct="0">
              <a:buFont typeface="Arial" charset="0"/>
              <a:buChar char="•"/>
            </a:pPr>
            <a:r>
              <a:rPr lang="en-US" b="1"/>
              <a:t> Phase II   -  Identify Potential BZ Selects</a:t>
            </a:r>
          </a:p>
          <a:p>
            <a:pPr lvl="1" eaLnBrk="0" hangingPunct="0">
              <a:buFont typeface="Arial" charset="0"/>
              <a:buChar char="•"/>
            </a:pPr>
            <a:r>
              <a:rPr lang="en-US" b="1"/>
              <a:t> Phase III  -  Identify “Best Qualified” Officers</a:t>
            </a:r>
          </a:p>
          <a:p>
            <a:pPr lvl="1" eaLnBrk="0" hangingPunct="0">
              <a:buFont typeface="Arial" charset="0"/>
              <a:buChar char="•"/>
            </a:pPr>
            <a:r>
              <a:rPr lang="en-US" b="1"/>
              <a:t> Phase IV  -  Identify Show Cause</a:t>
            </a:r>
          </a:p>
          <a:p>
            <a:pPr lvl="1" eaLnBrk="0" hangingPunct="0"/>
            <a:r>
              <a:rPr lang="en-US" b="1"/>
              <a:t> </a:t>
            </a:r>
            <a:endParaRPr lang="en-US" b="1">
              <a:solidFill>
                <a:srgbClr val="FFFFFF"/>
              </a:solidFill>
            </a:endParaRPr>
          </a:p>
          <a:p>
            <a:pPr eaLnBrk="0" hangingPunct="0">
              <a:buFont typeface="Arial" charset="0"/>
              <a:buChar char="•"/>
            </a:pPr>
            <a:r>
              <a:rPr lang="en-US" b="1">
                <a:solidFill>
                  <a:srgbClr val="FFFFFF"/>
                </a:solidFill>
              </a:rPr>
              <a:t> </a:t>
            </a:r>
            <a:r>
              <a:rPr lang="en-US" b="1"/>
              <a:t>Four Missions</a:t>
            </a:r>
          </a:p>
          <a:p>
            <a:pPr lvl="1" eaLnBrk="0" hangingPunct="0">
              <a:buFont typeface="Arial" charset="0"/>
              <a:buChar char="•"/>
            </a:pPr>
            <a:r>
              <a:rPr lang="en-US" b="1"/>
              <a:t> Select Best Qualified Officers for Promotion to COL</a:t>
            </a:r>
          </a:p>
          <a:p>
            <a:pPr lvl="1" eaLnBrk="0" hangingPunct="0">
              <a:buFont typeface="Arial" charset="0"/>
              <a:buChar char="•"/>
            </a:pPr>
            <a:r>
              <a:rPr lang="en-US" b="1"/>
              <a:t> Show Cause</a:t>
            </a:r>
          </a:p>
          <a:p>
            <a:pPr lvl="1" eaLnBrk="0" hangingPunct="0">
              <a:buFont typeface="Arial" charset="0"/>
              <a:buChar char="•"/>
            </a:pPr>
            <a:r>
              <a:rPr lang="en-US" b="1"/>
              <a:t> Selective Continuation Board</a:t>
            </a:r>
          </a:p>
          <a:p>
            <a:pPr lvl="1" eaLnBrk="0" hangingPunct="0">
              <a:buFont typeface="Arial" charset="0"/>
              <a:buChar char="•"/>
            </a:pPr>
            <a:r>
              <a:rPr lang="en-US" b="1"/>
              <a:t> Special Boards</a:t>
            </a:r>
          </a:p>
          <a:p>
            <a:pPr eaLnBrk="0" hangingPunct="0">
              <a:buClr>
                <a:srgbClr val="FFFF00"/>
              </a:buClr>
            </a:pPr>
            <a:endParaRPr lang="en-US" b="1">
              <a:solidFill>
                <a:srgbClr val="FFFFFF"/>
              </a:solidFill>
            </a:endParaRPr>
          </a:p>
        </p:txBody>
      </p:sp>
      <p:sp>
        <p:nvSpPr>
          <p:cNvPr id="92163" name="TextBox 3"/>
          <p:cNvSpPr txBox="1">
            <a:spLocks noChangeArrowheads="1"/>
          </p:cNvSpPr>
          <p:nvPr/>
        </p:nvSpPr>
        <p:spPr bwMode="auto">
          <a:xfrm>
            <a:off x="0" y="304800"/>
            <a:ext cx="9144000" cy="646113"/>
          </a:xfrm>
          <a:prstGeom prst="rect">
            <a:avLst/>
          </a:prstGeom>
          <a:noFill/>
          <a:ln w="9525">
            <a:noFill/>
            <a:miter lim="800000"/>
            <a:headEnd/>
            <a:tailEnd/>
          </a:ln>
        </p:spPr>
        <p:txBody>
          <a:bodyPr>
            <a:spAutoFit/>
          </a:bodyPr>
          <a:lstStyle/>
          <a:p>
            <a:pPr algn="ctr"/>
            <a:r>
              <a:rPr lang="en-US" sz="3600" b="1"/>
              <a:t>SUMMARY</a:t>
            </a:r>
          </a:p>
        </p:txBody>
      </p:sp>
    </p:spTree>
    <p:extLst>
      <p:ext uri="{BB962C8B-B14F-4D97-AF65-F5344CB8AC3E}">
        <p14:creationId xmlns:p14="http://schemas.microsoft.com/office/powerpoint/2010/main" val="3681886495"/>
      </p:ext>
    </p:extLst>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Box 2"/>
          <p:cNvSpPr txBox="1">
            <a:spLocks noChangeArrowheads="1"/>
          </p:cNvSpPr>
          <p:nvPr/>
        </p:nvSpPr>
        <p:spPr bwMode="auto">
          <a:xfrm>
            <a:off x="0" y="2782888"/>
            <a:ext cx="9144000" cy="646112"/>
          </a:xfrm>
          <a:prstGeom prst="rect">
            <a:avLst/>
          </a:prstGeom>
          <a:noFill/>
          <a:ln w="9525">
            <a:noFill/>
            <a:miter lim="800000"/>
            <a:headEnd/>
            <a:tailEnd/>
          </a:ln>
        </p:spPr>
        <p:txBody>
          <a:bodyPr>
            <a:spAutoFit/>
          </a:bodyPr>
          <a:lstStyle/>
          <a:p>
            <a:pPr algn="ctr"/>
            <a:r>
              <a:rPr lang="en-US" sz="3600" b="1"/>
              <a:t>VOTER PHILOSOPHY</a:t>
            </a:r>
          </a:p>
        </p:txBody>
      </p:sp>
    </p:spTree>
    <p:extLst>
      <p:ext uri="{BB962C8B-B14F-4D97-AF65-F5344CB8AC3E}">
        <p14:creationId xmlns:p14="http://schemas.microsoft.com/office/powerpoint/2010/main" val="685915571"/>
      </p:ext>
    </p:extLst>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ChangeArrowheads="1"/>
          </p:cNvSpPr>
          <p:nvPr/>
        </p:nvSpPr>
        <p:spPr bwMode="auto">
          <a:xfrm>
            <a:off x="1014413" y="6834188"/>
            <a:ext cx="1905000" cy="457200"/>
          </a:xfrm>
          <a:prstGeom prst="rect">
            <a:avLst/>
          </a:prstGeom>
          <a:noFill/>
          <a:ln w="9525">
            <a:noFill/>
            <a:miter lim="800000"/>
            <a:headEnd/>
            <a:tailEnd/>
          </a:ln>
        </p:spPr>
        <p:txBody>
          <a:bodyPr wrap="none" anchor="ctr"/>
          <a:lstStyle/>
          <a:p>
            <a:endParaRPr lang="en-US"/>
          </a:p>
        </p:txBody>
      </p:sp>
      <p:sp>
        <p:nvSpPr>
          <p:cNvPr id="1028" name="Rectangle 3"/>
          <p:cNvSpPr>
            <a:spLocks noChangeArrowheads="1"/>
          </p:cNvSpPr>
          <p:nvPr/>
        </p:nvSpPr>
        <p:spPr bwMode="auto">
          <a:xfrm>
            <a:off x="3452813" y="6834188"/>
            <a:ext cx="2895600" cy="457200"/>
          </a:xfrm>
          <a:prstGeom prst="rect">
            <a:avLst/>
          </a:prstGeom>
          <a:noFill/>
          <a:ln w="9525">
            <a:noFill/>
            <a:miter lim="800000"/>
            <a:headEnd/>
            <a:tailEnd/>
          </a:ln>
        </p:spPr>
        <p:txBody>
          <a:bodyPr wrap="none" anchor="ctr"/>
          <a:lstStyle/>
          <a:p>
            <a:endParaRPr lang="en-US"/>
          </a:p>
        </p:txBody>
      </p:sp>
      <p:grpSp>
        <p:nvGrpSpPr>
          <p:cNvPr id="2" name="Group 5"/>
          <p:cNvGrpSpPr>
            <a:grpSpLocks/>
          </p:cNvGrpSpPr>
          <p:nvPr/>
        </p:nvGrpSpPr>
        <p:grpSpPr bwMode="auto">
          <a:xfrm>
            <a:off x="134938" y="1866900"/>
            <a:ext cx="2460625" cy="2451100"/>
            <a:chOff x="85" y="1176"/>
            <a:chExt cx="1550" cy="1544"/>
          </a:xfrm>
        </p:grpSpPr>
        <p:grpSp>
          <p:nvGrpSpPr>
            <p:cNvPr id="3" name="Group 6"/>
            <p:cNvGrpSpPr>
              <a:grpSpLocks/>
            </p:cNvGrpSpPr>
            <p:nvPr/>
          </p:nvGrpSpPr>
          <p:grpSpPr bwMode="auto">
            <a:xfrm>
              <a:off x="510" y="1176"/>
              <a:ext cx="694" cy="842"/>
              <a:chOff x="240" y="1104"/>
              <a:chExt cx="694" cy="842"/>
            </a:xfrm>
          </p:grpSpPr>
          <p:sp useBgFill="1">
            <p:nvSpPr>
              <p:cNvPr id="528391" name="Rectangle 7"/>
              <p:cNvSpPr>
                <a:spLocks noChangeArrowheads="1"/>
              </p:cNvSpPr>
              <p:nvPr/>
            </p:nvSpPr>
            <p:spPr bwMode="auto">
              <a:xfrm>
                <a:off x="240" y="1104"/>
                <a:ext cx="694" cy="842"/>
              </a:xfrm>
              <a:prstGeom prst="rect">
                <a:avLst/>
              </a:prstGeom>
              <a:ln w="47625" cmpd="thickThin">
                <a:solidFill>
                  <a:schemeClr val="tx1"/>
                </a:solidFill>
                <a:miter lim="800000"/>
                <a:headEnd/>
                <a:tailEnd/>
              </a:ln>
              <a:effectLst>
                <a:outerShdw dist="107763" dir="2700000" algn="ctr" rotWithShape="0">
                  <a:schemeClr val="folHlink">
                    <a:alpha val="50000"/>
                  </a:schemeClr>
                </a:outerShdw>
              </a:effectLst>
            </p:spPr>
            <p:txBody>
              <a:bodyPr wrap="none" anchor="ctr"/>
              <a:lstStyle/>
              <a:p>
                <a:pPr>
                  <a:defRPr/>
                </a:pPr>
                <a:endParaRPr lang="en-US"/>
              </a:p>
            </p:txBody>
          </p:sp>
          <p:sp>
            <p:nvSpPr>
              <p:cNvPr id="1056" name="Rectangle 8"/>
              <p:cNvSpPr>
                <a:spLocks noChangeArrowheads="1"/>
              </p:cNvSpPr>
              <p:nvPr/>
            </p:nvSpPr>
            <p:spPr bwMode="auto">
              <a:xfrm>
                <a:off x="289" y="1299"/>
                <a:ext cx="609" cy="308"/>
              </a:xfrm>
              <a:prstGeom prst="rect">
                <a:avLst/>
              </a:prstGeom>
              <a:noFill/>
              <a:ln w="9525">
                <a:noFill/>
                <a:miter lim="800000"/>
                <a:headEnd/>
                <a:tailEnd/>
              </a:ln>
            </p:spPr>
            <p:txBody>
              <a:bodyPr lIns="92075" tIns="46038" rIns="92075" bIns="46038">
                <a:spAutoFit/>
              </a:bodyPr>
              <a:lstStyle/>
              <a:p>
                <a:pPr algn="ctr"/>
                <a:r>
                  <a:rPr lang="en-US" sz="2600" b="1" i="1">
                    <a:solidFill>
                      <a:schemeClr val="accent2"/>
                    </a:solidFill>
                  </a:rPr>
                  <a:t>MOI</a:t>
                </a:r>
              </a:p>
            </p:txBody>
          </p:sp>
        </p:grpSp>
        <p:sp>
          <p:nvSpPr>
            <p:cNvPr id="1054" name="Rectangle 9"/>
            <p:cNvSpPr>
              <a:spLocks noChangeArrowheads="1"/>
            </p:cNvSpPr>
            <p:nvPr/>
          </p:nvSpPr>
          <p:spPr bwMode="auto">
            <a:xfrm>
              <a:off x="85" y="2086"/>
              <a:ext cx="1550" cy="634"/>
            </a:xfrm>
            <a:prstGeom prst="rect">
              <a:avLst/>
            </a:prstGeom>
            <a:noFill/>
            <a:ln w="12700">
              <a:noFill/>
              <a:miter lim="800000"/>
              <a:headEnd type="none" w="sm" len="sm"/>
              <a:tailEnd type="none" w="sm" len="sm"/>
            </a:ln>
          </p:spPr>
          <p:txBody>
            <a:bodyPr>
              <a:spAutoFit/>
            </a:bodyPr>
            <a:lstStyle/>
            <a:p>
              <a:pPr algn="ctr"/>
              <a:r>
                <a:rPr lang="en-US" sz="2000" b="1">
                  <a:solidFill>
                    <a:schemeClr val="accent2"/>
                  </a:solidFill>
                </a:rPr>
                <a:t>SEC ARMY’s MEMORANDUM OF INSTRUCTION</a:t>
              </a:r>
            </a:p>
          </p:txBody>
        </p:sp>
      </p:grpSp>
      <p:grpSp>
        <p:nvGrpSpPr>
          <p:cNvPr id="4" name="Group 10"/>
          <p:cNvGrpSpPr>
            <a:grpSpLocks/>
          </p:cNvGrpSpPr>
          <p:nvPr/>
        </p:nvGrpSpPr>
        <p:grpSpPr bwMode="auto">
          <a:xfrm>
            <a:off x="838200" y="3676650"/>
            <a:ext cx="8034338" cy="3790950"/>
            <a:chOff x="528" y="2316"/>
            <a:chExt cx="5061" cy="2388"/>
          </a:xfrm>
        </p:grpSpPr>
        <p:sp>
          <p:nvSpPr>
            <p:cNvPr id="1049" name="Oval 11"/>
            <p:cNvSpPr>
              <a:spLocks noChangeArrowheads="1"/>
            </p:cNvSpPr>
            <p:nvPr/>
          </p:nvSpPr>
          <p:spPr bwMode="auto">
            <a:xfrm>
              <a:off x="3238" y="2316"/>
              <a:ext cx="2351" cy="2388"/>
            </a:xfrm>
            <a:prstGeom prst="ellipse">
              <a:avLst/>
            </a:prstGeom>
            <a:gradFill rotWithShape="1">
              <a:gsLst>
                <a:gs pos="0">
                  <a:srgbClr val="FFFF00"/>
                </a:gs>
                <a:gs pos="100000">
                  <a:schemeClr val="bg1"/>
                </a:gs>
              </a:gsLst>
              <a:path path="shape">
                <a:fillToRect l="50000" t="50000" r="50000" b="50000"/>
              </a:path>
            </a:gradFill>
            <a:ln w="12700">
              <a:noFill/>
              <a:round/>
              <a:headEnd type="none" w="sm" len="sm"/>
              <a:tailEnd type="none" w="sm" len="sm"/>
            </a:ln>
          </p:spPr>
          <p:txBody>
            <a:bodyPr wrap="none" anchor="ctr"/>
            <a:lstStyle/>
            <a:p>
              <a:endParaRPr lang="en-US"/>
            </a:p>
          </p:txBody>
        </p:sp>
        <p:grpSp>
          <p:nvGrpSpPr>
            <p:cNvPr id="5" name="Group 12"/>
            <p:cNvGrpSpPr>
              <a:grpSpLocks/>
            </p:cNvGrpSpPr>
            <p:nvPr/>
          </p:nvGrpSpPr>
          <p:grpSpPr bwMode="auto">
            <a:xfrm>
              <a:off x="528" y="2901"/>
              <a:ext cx="4678" cy="1326"/>
              <a:chOff x="528" y="2901"/>
              <a:chExt cx="4678" cy="1326"/>
            </a:xfrm>
          </p:grpSpPr>
          <p:sp>
            <p:nvSpPr>
              <p:cNvPr id="1051" name="AutoShape 13"/>
              <p:cNvSpPr>
                <a:spLocks noChangeArrowheads="1"/>
              </p:cNvSpPr>
              <p:nvPr/>
            </p:nvSpPr>
            <p:spPr bwMode="auto">
              <a:xfrm>
                <a:off x="528" y="2901"/>
                <a:ext cx="2784" cy="1200"/>
              </a:xfrm>
              <a:prstGeom prst="rightArrow">
                <a:avLst>
                  <a:gd name="adj1" fmla="val 50000"/>
                  <a:gd name="adj2" fmla="val 58000"/>
                </a:avLst>
              </a:prstGeom>
              <a:gradFill rotWithShape="0">
                <a:gsLst>
                  <a:gs pos="0">
                    <a:srgbClr val="FFFFFF"/>
                  </a:gs>
                  <a:gs pos="100000">
                    <a:srgbClr val="FFFF00"/>
                  </a:gs>
                </a:gsLst>
                <a:lin ang="0" scaled="1"/>
              </a:gradFill>
              <a:ln w="12700">
                <a:noFill/>
                <a:miter lim="800000"/>
                <a:headEnd type="none" w="sm" len="sm"/>
                <a:tailEnd type="none" w="sm" len="sm"/>
              </a:ln>
            </p:spPr>
            <p:txBody>
              <a:bodyPr wrap="none" anchor="ctr"/>
              <a:lstStyle/>
              <a:p>
                <a:endParaRPr lang="en-US"/>
              </a:p>
            </p:txBody>
          </p:sp>
          <p:graphicFrame>
            <p:nvGraphicFramePr>
              <p:cNvPr id="1026" name="Object 14"/>
              <p:cNvGraphicFramePr>
                <a:graphicFrameLocks/>
              </p:cNvGraphicFramePr>
              <p:nvPr/>
            </p:nvGraphicFramePr>
            <p:xfrm>
              <a:off x="3648" y="2928"/>
              <a:ext cx="1558" cy="1299"/>
            </p:xfrm>
            <a:graphic>
              <a:graphicData uri="http://schemas.openxmlformats.org/presentationml/2006/ole">
                <mc:AlternateContent xmlns:mc="http://schemas.openxmlformats.org/markup-compatibility/2006">
                  <mc:Choice xmlns:v="urn:schemas-microsoft-com:vml" Requires="v">
                    <p:oleObj spid="_x0000_s363522" name="Clip" r:id="rId4" imgW="6145200" imgH="5125680" progId="">
                      <p:embed/>
                    </p:oleObj>
                  </mc:Choice>
                  <mc:Fallback>
                    <p:oleObj name="Clip" r:id="rId4" imgW="6145200" imgH="5125680" progId="">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48" y="2928"/>
                            <a:ext cx="1558" cy="1299"/>
                          </a:xfrm>
                          <a:prstGeom prst="rect">
                            <a:avLst/>
                          </a:prstGeom>
                          <a:noFill/>
                          <a:ln>
                            <a:noFill/>
                          </a:ln>
                          <a:effectLst>
                            <a:outerShdw dist="99190" dir="2388334" algn="ctr" rotWithShape="0">
                              <a:schemeClr val="tx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528399" name="Rectangle 15"/>
              <p:cNvSpPr>
                <a:spLocks noChangeArrowheads="1"/>
              </p:cNvSpPr>
              <p:nvPr/>
            </p:nvSpPr>
            <p:spPr bwMode="auto">
              <a:xfrm>
                <a:off x="912" y="3264"/>
                <a:ext cx="1727" cy="519"/>
              </a:xfrm>
              <a:prstGeom prst="rect">
                <a:avLst/>
              </a:prstGeom>
              <a:noFill/>
              <a:ln w="12700">
                <a:noFill/>
                <a:miter lim="800000"/>
                <a:headEnd type="none" w="sm" len="sm"/>
                <a:tailEnd type="none" w="sm" len="sm"/>
              </a:ln>
              <a:effectLst>
                <a:outerShdw dist="35921" dir="2700000" algn="ctr" rotWithShape="0">
                  <a:srgbClr val="DDDDDD"/>
                </a:outerShdw>
              </a:effectLst>
            </p:spPr>
            <p:txBody>
              <a:bodyPr wrap="none">
                <a:spAutoFit/>
              </a:bodyPr>
              <a:lstStyle/>
              <a:p>
                <a:pPr>
                  <a:defRPr/>
                </a:pPr>
                <a:r>
                  <a:rPr lang="en-US" sz="4800"/>
                  <a:t>=  </a:t>
                </a:r>
                <a:r>
                  <a:rPr lang="en-US" sz="4800" i="1">
                    <a:latin typeface="Arial Black" pitchFamily="34" charset="0"/>
                  </a:rPr>
                  <a:t>VOTE</a:t>
                </a:r>
              </a:p>
            </p:txBody>
          </p:sp>
        </p:grpSp>
      </p:grpSp>
      <p:grpSp>
        <p:nvGrpSpPr>
          <p:cNvPr id="6" name="Group 16"/>
          <p:cNvGrpSpPr>
            <a:grpSpLocks/>
          </p:cNvGrpSpPr>
          <p:nvPr/>
        </p:nvGrpSpPr>
        <p:grpSpPr bwMode="auto">
          <a:xfrm>
            <a:off x="4217988" y="1743075"/>
            <a:ext cx="2778125" cy="2730500"/>
            <a:chOff x="2657" y="1098"/>
            <a:chExt cx="1750" cy="1720"/>
          </a:xfrm>
        </p:grpSpPr>
        <p:pic>
          <p:nvPicPr>
            <p:cNvPr id="528401" name="Picture 17"/>
            <p:cNvPicPr>
              <a:picLocks noChangeArrowheads="1"/>
            </p:cNvPicPr>
            <p:nvPr/>
          </p:nvPicPr>
          <p:blipFill>
            <a:blip r:embed="rId6" cstate="email"/>
            <a:srcRect/>
            <a:stretch>
              <a:fillRect/>
            </a:stretch>
          </p:blipFill>
          <p:spPr bwMode="auto">
            <a:xfrm>
              <a:off x="3154" y="1437"/>
              <a:ext cx="662" cy="299"/>
            </a:xfrm>
            <a:prstGeom prst="rect">
              <a:avLst/>
            </a:prstGeom>
            <a:noFill/>
            <a:ln w="9525">
              <a:noFill/>
              <a:miter lim="800000"/>
              <a:headEnd/>
              <a:tailEnd/>
            </a:ln>
            <a:effectLst>
              <a:outerShdw dist="45791" dir="2021404" algn="ctr" rotWithShape="0">
                <a:schemeClr val="tx2"/>
              </a:outerShdw>
            </a:effectLst>
          </p:spPr>
        </p:pic>
        <p:pic>
          <p:nvPicPr>
            <p:cNvPr id="528402" name="Picture 18"/>
            <p:cNvPicPr>
              <a:picLocks noChangeArrowheads="1"/>
            </p:cNvPicPr>
            <p:nvPr/>
          </p:nvPicPr>
          <p:blipFill>
            <a:blip r:embed="rId7" cstate="email"/>
            <a:srcRect/>
            <a:stretch>
              <a:fillRect/>
            </a:stretch>
          </p:blipFill>
          <p:spPr bwMode="auto">
            <a:xfrm>
              <a:off x="3300" y="1794"/>
              <a:ext cx="376" cy="369"/>
            </a:xfrm>
            <a:prstGeom prst="rect">
              <a:avLst/>
            </a:prstGeom>
            <a:noFill/>
            <a:ln w="9525">
              <a:noFill/>
              <a:miter lim="800000"/>
              <a:headEnd/>
              <a:tailEnd/>
            </a:ln>
            <a:effectLst>
              <a:outerShdw dist="45791" dir="2021404" algn="ctr" rotWithShape="0">
                <a:schemeClr val="tx2"/>
              </a:outerShdw>
            </a:effectLst>
          </p:spPr>
        </p:pic>
        <p:sp>
          <p:nvSpPr>
            <p:cNvPr id="1046" name="Rectangle 19"/>
            <p:cNvSpPr>
              <a:spLocks noChangeArrowheads="1"/>
            </p:cNvSpPr>
            <p:nvPr/>
          </p:nvSpPr>
          <p:spPr bwMode="auto">
            <a:xfrm>
              <a:off x="2667" y="2184"/>
              <a:ext cx="1740" cy="634"/>
            </a:xfrm>
            <a:prstGeom prst="rect">
              <a:avLst/>
            </a:prstGeom>
            <a:noFill/>
            <a:ln w="12700">
              <a:noFill/>
              <a:miter lim="800000"/>
              <a:headEnd type="none" w="sm" len="sm"/>
              <a:tailEnd type="none" w="sm" len="sm"/>
            </a:ln>
          </p:spPr>
          <p:txBody>
            <a:bodyPr>
              <a:spAutoFit/>
            </a:bodyPr>
            <a:lstStyle/>
            <a:p>
              <a:pPr algn="ctr"/>
              <a:r>
                <a:rPr lang="en-US" sz="2000" b="1">
                  <a:solidFill>
                    <a:srgbClr val="008000"/>
                  </a:solidFill>
                </a:rPr>
                <a:t>BOARD MEMBER EXPERIENCE &amp; JUDGMENT</a:t>
              </a:r>
            </a:p>
          </p:txBody>
        </p:sp>
        <p:sp>
          <p:nvSpPr>
            <p:cNvPr id="528404" name="Rectangle 20"/>
            <p:cNvSpPr>
              <a:spLocks noChangeArrowheads="1"/>
            </p:cNvSpPr>
            <p:nvPr/>
          </p:nvSpPr>
          <p:spPr bwMode="auto">
            <a:xfrm>
              <a:off x="2657" y="1323"/>
              <a:ext cx="340" cy="519"/>
            </a:xfrm>
            <a:prstGeom prst="rect">
              <a:avLst/>
            </a:prstGeom>
            <a:noFill/>
            <a:ln w="12700">
              <a:noFill/>
              <a:miter lim="800000"/>
              <a:headEnd type="none" w="sm" len="sm"/>
              <a:tailEnd type="none" w="sm" len="sm"/>
            </a:ln>
            <a:effectLst>
              <a:outerShdw dist="35921" dir="2700000" algn="ctr" rotWithShape="0">
                <a:srgbClr val="DDDDDD"/>
              </a:outerShdw>
            </a:effectLst>
          </p:spPr>
          <p:txBody>
            <a:bodyPr wrap="none">
              <a:spAutoFit/>
            </a:bodyPr>
            <a:lstStyle/>
            <a:p>
              <a:pPr>
                <a:defRPr/>
              </a:pPr>
              <a:r>
                <a:rPr lang="en-US" sz="4800"/>
                <a:t>+</a:t>
              </a:r>
            </a:p>
          </p:txBody>
        </p:sp>
        <p:pic>
          <p:nvPicPr>
            <p:cNvPr id="1048" name="Picture 21" descr="stars4"/>
            <p:cNvPicPr>
              <a:picLocks noChangeAspect="1" noChangeArrowheads="1"/>
            </p:cNvPicPr>
            <p:nvPr/>
          </p:nvPicPr>
          <p:blipFill>
            <a:blip r:embed="rId8" cstate="email"/>
            <a:srcRect/>
            <a:stretch>
              <a:fillRect/>
            </a:stretch>
          </p:blipFill>
          <p:spPr bwMode="auto">
            <a:xfrm>
              <a:off x="2932" y="1098"/>
              <a:ext cx="1190" cy="288"/>
            </a:xfrm>
            <a:prstGeom prst="rect">
              <a:avLst/>
            </a:prstGeom>
            <a:noFill/>
            <a:ln w="9525">
              <a:noFill/>
              <a:miter lim="800000"/>
              <a:headEnd/>
              <a:tailEnd/>
            </a:ln>
          </p:spPr>
        </p:pic>
      </p:grpSp>
      <p:grpSp>
        <p:nvGrpSpPr>
          <p:cNvPr id="7" name="Group 22"/>
          <p:cNvGrpSpPr>
            <a:grpSpLocks/>
          </p:cNvGrpSpPr>
          <p:nvPr/>
        </p:nvGrpSpPr>
        <p:grpSpPr bwMode="auto">
          <a:xfrm>
            <a:off x="6419850" y="1943100"/>
            <a:ext cx="2224088" cy="1997075"/>
            <a:chOff x="4044" y="1224"/>
            <a:chExt cx="1401" cy="1258"/>
          </a:xfrm>
        </p:grpSpPr>
        <p:sp>
          <p:nvSpPr>
            <p:cNvPr id="1039" name="Rectangle 23"/>
            <p:cNvSpPr>
              <a:spLocks noChangeArrowheads="1"/>
            </p:cNvSpPr>
            <p:nvPr/>
          </p:nvSpPr>
          <p:spPr bwMode="auto">
            <a:xfrm>
              <a:off x="4533" y="2136"/>
              <a:ext cx="907" cy="346"/>
            </a:xfrm>
            <a:prstGeom prst="rect">
              <a:avLst/>
            </a:prstGeom>
            <a:noFill/>
            <a:ln w="12700">
              <a:noFill/>
              <a:miter lim="800000"/>
              <a:headEnd type="none" w="sm" len="sm"/>
              <a:tailEnd type="none" w="sm" len="sm"/>
            </a:ln>
          </p:spPr>
          <p:txBody>
            <a:bodyPr wrap="none">
              <a:spAutoFit/>
            </a:bodyPr>
            <a:lstStyle/>
            <a:p>
              <a:pPr>
                <a:lnSpc>
                  <a:spcPct val="75000"/>
                </a:lnSpc>
              </a:pPr>
              <a:r>
                <a:rPr lang="en-US" sz="2000" b="1"/>
                <a:t>SCORING </a:t>
              </a:r>
            </a:p>
            <a:p>
              <a:pPr>
                <a:lnSpc>
                  <a:spcPct val="75000"/>
                </a:lnSpc>
              </a:pPr>
              <a:r>
                <a:rPr lang="en-US" sz="2000" b="1"/>
                <a:t>CRITERIA</a:t>
              </a:r>
            </a:p>
          </p:txBody>
        </p:sp>
        <p:grpSp>
          <p:nvGrpSpPr>
            <p:cNvPr id="8" name="Group 24"/>
            <p:cNvGrpSpPr>
              <a:grpSpLocks/>
            </p:cNvGrpSpPr>
            <p:nvPr/>
          </p:nvGrpSpPr>
          <p:grpSpPr bwMode="auto">
            <a:xfrm>
              <a:off x="4447" y="1224"/>
              <a:ext cx="998" cy="842"/>
              <a:chOff x="4024" y="1152"/>
              <a:chExt cx="998" cy="842"/>
            </a:xfrm>
          </p:grpSpPr>
          <p:sp useBgFill="1">
            <p:nvSpPr>
              <p:cNvPr id="528409" name="Rectangle 25"/>
              <p:cNvSpPr>
                <a:spLocks noChangeArrowheads="1"/>
              </p:cNvSpPr>
              <p:nvPr/>
            </p:nvSpPr>
            <p:spPr bwMode="auto">
              <a:xfrm>
                <a:off x="4176" y="1152"/>
                <a:ext cx="694" cy="842"/>
              </a:xfrm>
              <a:prstGeom prst="rect">
                <a:avLst/>
              </a:prstGeom>
              <a:ln w="47625" cmpd="thickThin">
                <a:solidFill>
                  <a:schemeClr val="tx1"/>
                </a:solidFill>
                <a:miter lim="800000"/>
                <a:headEnd/>
                <a:tailEnd/>
              </a:ln>
              <a:effectLst>
                <a:outerShdw dist="107763" dir="2700000" algn="ctr" rotWithShape="0">
                  <a:schemeClr val="folHlink">
                    <a:alpha val="50000"/>
                  </a:schemeClr>
                </a:outerShdw>
              </a:effectLst>
            </p:spPr>
            <p:txBody>
              <a:bodyPr wrap="none" anchor="ctr"/>
              <a:lstStyle/>
              <a:p>
                <a:pPr>
                  <a:defRPr/>
                </a:pPr>
                <a:endParaRPr lang="en-US"/>
              </a:p>
            </p:txBody>
          </p:sp>
          <p:sp>
            <p:nvSpPr>
              <p:cNvPr id="1043" name="Rectangle 26"/>
              <p:cNvSpPr>
                <a:spLocks noChangeArrowheads="1"/>
              </p:cNvSpPr>
              <p:nvPr/>
            </p:nvSpPr>
            <p:spPr bwMode="auto">
              <a:xfrm>
                <a:off x="4024" y="1208"/>
                <a:ext cx="998" cy="691"/>
              </a:xfrm>
              <a:prstGeom prst="rect">
                <a:avLst/>
              </a:prstGeom>
              <a:noFill/>
              <a:ln w="9525">
                <a:noFill/>
                <a:miter lim="800000"/>
                <a:headEnd/>
                <a:tailEnd/>
              </a:ln>
            </p:spPr>
            <p:txBody>
              <a:bodyPr lIns="92075" tIns="46038" rIns="92075" bIns="46038">
                <a:spAutoFit/>
              </a:bodyPr>
              <a:lstStyle/>
              <a:p>
                <a:pPr algn="ctr"/>
                <a:r>
                  <a:rPr lang="en-US" sz="2200" b="1" i="1">
                    <a:solidFill>
                      <a:schemeClr val="tx2"/>
                    </a:solidFill>
                  </a:rPr>
                  <a:t>Word Picture</a:t>
                </a:r>
              </a:p>
              <a:p>
                <a:pPr algn="ctr"/>
                <a:r>
                  <a:rPr lang="en-US" sz="2200" b="1" i="1">
                    <a:solidFill>
                      <a:schemeClr val="tx2"/>
                    </a:solidFill>
                  </a:rPr>
                  <a:t>1 - 6+</a:t>
                </a:r>
              </a:p>
            </p:txBody>
          </p:sp>
        </p:grpSp>
        <p:sp>
          <p:nvSpPr>
            <p:cNvPr id="528411" name="Rectangle 27"/>
            <p:cNvSpPr>
              <a:spLocks noChangeArrowheads="1"/>
            </p:cNvSpPr>
            <p:nvPr/>
          </p:nvSpPr>
          <p:spPr bwMode="auto">
            <a:xfrm>
              <a:off x="4044" y="1323"/>
              <a:ext cx="340" cy="519"/>
            </a:xfrm>
            <a:prstGeom prst="rect">
              <a:avLst/>
            </a:prstGeom>
            <a:noFill/>
            <a:ln w="12700">
              <a:noFill/>
              <a:miter lim="800000"/>
              <a:headEnd type="none" w="sm" len="sm"/>
              <a:tailEnd type="none" w="sm" len="sm"/>
            </a:ln>
            <a:effectLst>
              <a:outerShdw dist="35921" dir="2700000" algn="ctr" rotWithShape="0">
                <a:srgbClr val="DDDDDD"/>
              </a:outerShdw>
            </a:effectLst>
          </p:spPr>
          <p:txBody>
            <a:bodyPr wrap="none">
              <a:spAutoFit/>
            </a:bodyPr>
            <a:lstStyle/>
            <a:p>
              <a:pPr>
                <a:defRPr/>
              </a:pPr>
              <a:r>
                <a:rPr lang="en-US" sz="4800"/>
                <a:t>+</a:t>
              </a:r>
            </a:p>
          </p:txBody>
        </p:sp>
      </p:grpSp>
      <p:grpSp>
        <p:nvGrpSpPr>
          <p:cNvPr id="9" name="Group 28"/>
          <p:cNvGrpSpPr>
            <a:grpSpLocks/>
          </p:cNvGrpSpPr>
          <p:nvPr/>
        </p:nvGrpSpPr>
        <p:grpSpPr bwMode="auto">
          <a:xfrm>
            <a:off x="2014538" y="1924050"/>
            <a:ext cx="2932112" cy="3092450"/>
            <a:chOff x="1269" y="1212"/>
            <a:chExt cx="1847" cy="1948"/>
          </a:xfrm>
        </p:grpSpPr>
        <p:sp>
          <p:nvSpPr>
            <p:cNvPr id="528413" name="Rectangle 29"/>
            <p:cNvSpPr>
              <a:spLocks noChangeArrowheads="1"/>
            </p:cNvSpPr>
            <p:nvPr/>
          </p:nvSpPr>
          <p:spPr bwMode="auto">
            <a:xfrm>
              <a:off x="1269" y="1324"/>
              <a:ext cx="340" cy="519"/>
            </a:xfrm>
            <a:prstGeom prst="rect">
              <a:avLst/>
            </a:prstGeom>
            <a:noFill/>
            <a:ln w="12700">
              <a:noFill/>
              <a:miter lim="800000"/>
              <a:headEnd type="none" w="sm" len="sm"/>
              <a:tailEnd type="none" w="sm" len="sm"/>
            </a:ln>
            <a:effectLst>
              <a:outerShdw dist="35921" dir="2700000" algn="ctr" rotWithShape="0">
                <a:srgbClr val="DDDDDD"/>
              </a:outerShdw>
            </a:effectLst>
          </p:spPr>
          <p:txBody>
            <a:bodyPr wrap="none">
              <a:spAutoFit/>
            </a:bodyPr>
            <a:lstStyle/>
            <a:p>
              <a:pPr>
                <a:defRPr/>
              </a:pPr>
              <a:r>
                <a:rPr lang="en-US" sz="4800"/>
                <a:t>+</a:t>
              </a:r>
            </a:p>
          </p:txBody>
        </p:sp>
        <p:grpSp>
          <p:nvGrpSpPr>
            <p:cNvPr id="10" name="Group 30"/>
            <p:cNvGrpSpPr>
              <a:grpSpLocks/>
            </p:cNvGrpSpPr>
            <p:nvPr/>
          </p:nvGrpSpPr>
          <p:grpSpPr bwMode="auto">
            <a:xfrm>
              <a:off x="1629" y="1212"/>
              <a:ext cx="1487" cy="1948"/>
              <a:chOff x="1605" y="1212"/>
              <a:chExt cx="1487" cy="1948"/>
            </a:xfrm>
          </p:grpSpPr>
          <p:sp>
            <p:nvSpPr>
              <p:cNvPr id="1037" name="Rectangle 31"/>
              <p:cNvSpPr>
                <a:spLocks noChangeArrowheads="1"/>
              </p:cNvSpPr>
              <p:nvPr/>
            </p:nvSpPr>
            <p:spPr bwMode="auto">
              <a:xfrm>
                <a:off x="1605" y="2106"/>
                <a:ext cx="1487" cy="1054"/>
              </a:xfrm>
              <a:prstGeom prst="rect">
                <a:avLst/>
              </a:prstGeom>
              <a:noFill/>
              <a:ln w="12700">
                <a:noFill/>
                <a:miter lim="800000"/>
                <a:headEnd type="none" w="sm" len="sm"/>
                <a:tailEnd type="none" w="sm" len="sm"/>
              </a:ln>
            </p:spPr>
            <p:txBody>
              <a:bodyPr wrap="none">
                <a:spAutoFit/>
              </a:bodyPr>
              <a:lstStyle/>
              <a:p>
                <a:r>
                  <a:rPr lang="en-US" sz="2000" b="1">
                    <a:solidFill>
                      <a:srgbClr val="CC0000"/>
                    </a:solidFill>
                  </a:rPr>
                  <a:t>BOARD FILE:</a:t>
                </a:r>
              </a:p>
              <a:p>
                <a:r>
                  <a:rPr lang="en-US" sz="1400" b="1">
                    <a:solidFill>
                      <a:srgbClr val="CC0000"/>
                    </a:solidFill>
                  </a:rPr>
                  <a:t>Official Photograph</a:t>
                </a:r>
              </a:p>
              <a:p>
                <a:r>
                  <a:rPr lang="en-US" sz="1400" b="1">
                    <a:solidFill>
                      <a:srgbClr val="CC0000"/>
                    </a:solidFill>
                  </a:rPr>
                  <a:t>Officer Record Brief</a:t>
                </a:r>
              </a:p>
              <a:p>
                <a:r>
                  <a:rPr lang="en-US" sz="1400" b="1">
                    <a:solidFill>
                      <a:srgbClr val="CC0000"/>
                    </a:solidFill>
                  </a:rPr>
                  <a:t>Official Military Personnel</a:t>
                </a:r>
              </a:p>
              <a:p>
                <a:r>
                  <a:rPr lang="en-US" sz="1400" b="1">
                    <a:solidFill>
                      <a:srgbClr val="CC0000"/>
                    </a:solidFill>
                  </a:rPr>
                  <a:t>   File (evaluation reports,</a:t>
                </a:r>
              </a:p>
              <a:p>
                <a:r>
                  <a:rPr lang="en-US" sz="1400" b="1">
                    <a:solidFill>
                      <a:srgbClr val="CC0000"/>
                    </a:solidFill>
                  </a:rPr>
                  <a:t>   awards, etc)</a:t>
                </a:r>
              </a:p>
              <a:p>
                <a:r>
                  <a:rPr lang="en-US" sz="1400" b="1">
                    <a:solidFill>
                      <a:srgbClr val="CC0000"/>
                    </a:solidFill>
                  </a:rPr>
                  <a:t>    </a:t>
                </a:r>
              </a:p>
            </p:txBody>
          </p:sp>
          <p:pic>
            <p:nvPicPr>
              <p:cNvPr id="528416" name="Picture 32"/>
              <p:cNvPicPr>
                <a:picLocks noChangeAspect="1" noChangeArrowheads="1"/>
              </p:cNvPicPr>
              <p:nvPr/>
            </p:nvPicPr>
            <p:blipFill>
              <a:blip r:embed="rId9" cstate="email"/>
              <a:srcRect/>
              <a:stretch>
                <a:fillRect/>
              </a:stretch>
            </p:blipFill>
            <p:spPr bwMode="auto">
              <a:xfrm>
                <a:off x="1612" y="1212"/>
                <a:ext cx="1031" cy="793"/>
              </a:xfrm>
              <a:prstGeom prst="rect">
                <a:avLst/>
              </a:prstGeom>
              <a:noFill/>
              <a:ln w="12700">
                <a:solidFill>
                  <a:schemeClr val="tx1"/>
                </a:solidFill>
                <a:miter lim="800000"/>
                <a:headEnd type="none" w="sm" len="sm"/>
                <a:tailEnd type="none" w="sm" len="sm"/>
              </a:ln>
              <a:effectLst>
                <a:outerShdw dist="35921" dir="2700000" algn="ctr" rotWithShape="0">
                  <a:schemeClr val="tx2"/>
                </a:outerShdw>
              </a:effectLst>
            </p:spPr>
          </p:pic>
        </p:grpSp>
      </p:grpSp>
      <p:sp>
        <p:nvSpPr>
          <p:cNvPr id="1034" name="TextBox 32"/>
          <p:cNvSpPr txBox="1">
            <a:spLocks noChangeArrowheads="1"/>
          </p:cNvSpPr>
          <p:nvPr/>
        </p:nvSpPr>
        <p:spPr bwMode="auto">
          <a:xfrm>
            <a:off x="2275367" y="304800"/>
            <a:ext cx="5305648" cy="646113"/>
          </a:xfrm>
          <a:prstGeom prst="rect">
            <a:avLst/>
          </a:prstGeom>
          <a:solidFill>
            <a:schemeClr val="bg1"/>
          </a:solidFill>
          <a:ln w="9525">
            <a:noFill/>
            <a:miter lim="800000"/>
            <a:headEnd/>
            <a:tailEnd/>
          </a:ln>
        </p:spPr>
        <p:txBody>
          <a:bodyPr wrap="square">
            <a:spAutoFit/>
          </a:bodyPr>
          <a:lstStyle/>
          <a:p>
            <a:pPr algn="ctr"/>
            <a:r>
              <a:rPr lang="en-US" sz="3600" b="1"/>
              <a:t>HOW THEY VOTE</a:t>
            </a:r>
          </a:p>
        </p:txBody>
      </p:sp>
    </p:spTree>
    <p:extLst>
      <p:ext uri="{BB962C8B-B14F-4D97-AF65-F5344CB8AC3E}">
        <p14:creationId xmlns:p14="http://schemas.microsoft.com/office/powerpoint/2010/main" val="141827588"/>
      </p:ext>
    </p:extLst>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ChangeArrowheads="1"/>
          </p:cNvSpPr>
          <p:nvPr/>
        </p:nvSpPr>
        <p:spPr bwMode="auto">
          <a:xfrm>
            <a:off x="0" y="1146175"/>
            <a:ext cx="9028113" cy="1447800"/>
          </a:xfrm>
          <a:prstGeom prst="rect">
            <a:avLst/>
          </a:prstGeom>
          <a:noFill/>
          <a:ln w="9525">
            <a:noFill/>
            <a:miter lim="800000"/>
            <a:headEnd/>
            <a:tailEnd/>
          </a:ln>
        </p:spPr>
        <p:txBody>
          <a:bodyPr lIns="92075" tIns="46038" rIns="92075" bIns="46038">
            <a:spAutoFit/>
          </a:bodyPr>
          <a:lstStyle/>
          <a:p>
            <a:pPr marL="457200" indent="-457200" algn="ctr">
              <a:spcBef>
                <a:spcPct val="50000"/>
              </a:spcBef>
            </a:pPr>
            <a:r>
              <a:rPr lang="en-US" sz="4400" b="1" i="1">
                <a:solidFill>
                  <a:srgbClr val="063DE8"/>
                </a:solidFill>
              </a:rPr>
              <a:t>How much time does the board spend reviewing my file?</a:t>
            </a:r>
          </a:p>
        </p:txBody>
      </p:sp>
      <p:sp>
        <p:nvSpPr>
          <p:cNvPr id="94211" name="Text Box 3"/>
          <p:cNvSpPr txBox="1">
            <a:spLocks noChangeArrowheads="1"/>
          </p:cNvSpPr>
          <p:nvPr/>
        </p:nvSpPr>
        <p:spPr bwMode="auto">
          <a:xfrm>
            <a:off x="295275" y="3008313"/>
            <a:ext cx="8504238" cy="2697162"/>
          </a:xfrm>
          <a:prstGeom prst="rect">
            <a:avLst/>
          </a:prstGeom>
          <a:noFill/>
          <a:ln w="12700">
            <a:solidFill>
              <a:schemeClr val="hlink"/>
            </a:solidFill>
            <a:miter lim="800000"/>
            <a:headEnd type="none" w="sm" len="sm"/>
            <a:tailEnd type="none" w="sm" len="sm"/>
          </a:ln>
        </p:spPr>
        <p:txBody>
          <a:bodyPr>
            <a:spAutoFit/>
          </a:bodyPr>
          <a:lstStyle/>
          <a:p>
            <a:pPr>
              <a:lnSpc>
                <a:spcPct val="90000"/>
              </a:lnSpc>
              <a:spcBef>
                <a:spcPct val="20000"/>
              </a:spcBef>
              <a:buClr>
                <a:srgbClr val="FFFF00"/>
              </a:buClr>
              <a:buFont typeface="Wingdings 2" pitchFamily="18" charset="2"/>
              <a:buNone/>
            </a:pPr>
            <a:r>
              <a:rPr lang="en-US">
                <a:solidFill>
                  <a:srgbClr val="FF0000"/>
                </a:solidFill>
              </a:rPr>
              <a:t>    </a:t>
            </a:r>
            <a:r>
              <a:rPr lang="en-US"/>
              <a:t>Depending on the size of the board (total population) and your zone of consideration, each board member typically spends </a:t>
            </a:r>
            <a:r>
              <a:rPr lang="en-US" b="1"/>
              <a:t>1 to 4 minutes</a:t>
            </a:r>
            <a:r>
              <a:rPr lang="en-US"/>
              <a:t> per file.  </a:t>
            </a:r>
          </a:p>
          <a:p>
            <a:pPr>
              <a:lnSpc>
                <a:spcPct val="90000"/>
              </a:lnSpc>
              <a:spcBef>
                <a:spcPct val="20000"/>
              </a:spcBef>
              <a:buClr>
                <a:srgbClr val="FFFF00"/>
              </a:buClr>
              <a:buFont typeface="Wingdings 2" pitchFamily="18" charset="2"/>
              <a:buNone/>
            </a:pPr>
            <a:endParaRPr lang="en-US"/>
          </a:p>
          <a:p>
            <a:pPr>
              <a:lnSpc>
                <a:spcPct val="90000"/>
              </a:lnSpc>
              <a:spcBef>
                <a:spcPct val="20000"/>
              </a:spcBef>
              <a:buClr>
                <a:srgbClr val="FFFF00"/>
              </a:buClr>
              <a:buFont typeface="Wingdings 2" pitchFamily="18" charset="2"/>
              <a:buNone/>
            </a:pPr>
            <a:r>
              <a:rPr lang="en-US">
                <a:solidFill>
                  <a:srgbClr val="FF0000"/>
                </a:solidFill>
              </a:rPr>
              <a:t>	I/A Zone: 	</a:t>
            </a:r>
            <a:r>
              <a:rPr lang="en-US"/>
              <a:t>2-4 minutes</a:t>
            </a:r>
          </a:p>
          <a:p>
            <a:pPr>
              <a:lnSpc>
                <a:spcPct val="90000"/>
              </a:lnSpc>
              <a:spcBef>
                <a:spcPct val="20000"/>
              </a:spcBef>
              <a:buClr>
                <a:srgbClr val="FFFF00"/>
              </a:buClr>
              <a:buFont typeface="Wingdings 2" pitchFamily="18" charset="2"/>
              <a:buNone/>
            </a:pPr>
            <a:r>
              <a:rPr lang="en-US">
                <a:solidFill>
                  <a:srgbClr val="FF0000"/>
                </a:solidFill>
              </a:rPr>
              <a:t>	BZ:		</a:t>
            </a:r>
            <a:r>
              <a:rPr lang="en-US"/>
              <a:t>30 seconds – 1 minute (screen vote), </a:t>
            </a:r>
          </a:p>
          <a:p>
            <a:pPr>
              <a:lnSpc>
                <a:spcPct val="90000"/>
              </a:lnSpc>
              <a:spcBef>
                <a:spcPct val="20000"/>
              </a:spcBef>
              <a:buClr>
                <a:srgbClr val="FFFF00"/>
              </a:buClr>
              <a:buFont typeface="Wingdings 2" pitchFamily="18" charset="2"/>
              <a:buNone/>
            </a:pPr>
            <a:r>
              <a:rPr lang="en-US"/>
              <a:t>			then 2-4 minutes (hard vote)</a:t>
            </a:r>
          </a:p>
        </p:txBody>
      </p:sp>
      <p:sp>
        <p:nvSpPr>
          <p:cNvPr id="94212" name="TextBox 6"/>
          <p:cNvSpPr txBox="1">
            <a:spLocks noChangeArrowheads="1"/>
          </p:cNvSpPr>
          <p:nvPr/>
        </p:nvSpPr>
        <p:spPr bwMode="auto">
          <a:xfrm>
            <a:off x="2286000" y="304800"/>
            <a:ext cx="5007935" cy="646113"/>
          </a:xfrm>
          <a:prstGeom prst="rect">
            <a:avLst/>
          </a:prstGeom>
          <a:solidFill>
            <a:schemeClr val="bg1"/>
          </a:solidFill>
          <a:ln w="9525">
            <a:noFill/>
            <a:miter lim="800000"/>
            <a:headEnd/>
            <a:tailEnd/>
          </a:ln>
        </p:spPr>
        <p:txBody>
          <a:bodyPr wrap="square">
            <a:spAutoFit/>
          </a:bodyPr>
          <a:lstStyle/>
          <a:p>
            <a:pPr algn="ctr"/>
            <a:r>
              <a:rPr lang="en-US" sz="3600" b="1"/>
              <a:t>HOW THEY VOTE</a:t>
            </a:r>
          </a:p>
        </p:txBody>
      </p:sp>
    </p:spTree>
    <p:extLst>
      <p:ext uri="{BB962C8B-B14F-4D97-AF65-F5344CB8AC3E}">
        <p14:creationId xmlns:p14="http://schemas.microsoft.com/office/powerpoint/2010/main" val="2608822449"/>
      </p:ext>
    </p:extLst>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7"/>
          <p:cNvSpPr>
            <a:spLocks noGrp="1"/>
          </p:cNvSpPr>
          <p:nvPr>
            <p:ph type="title" idx="4294967295"/>
          </p:nvPr>
        </p:nvSpPr>
        <p:spPr>
          <a:xfrm>
            <a:off x="685800" y="1066800"/>
            <a:ext cx="8229600" cy="1143000"/>
          </a:xfrm>
          <a:prstGeom prst="rect">
            <a:avLst/>
          </a:prstGeom>
        </p:spPr>
        <p:txBody>
          <a:bodyPr/>
          <a:lstStyle/>
          <a:p>
            <a:endParaRPr lang="en-US" dirty="0" smtClean="0">
              <a:latin typeface="Arial" charset="0"/>
              <a:cs typeface="Arial" charset="0"/>
            </a:endParaRPr>
          </a:p>
        </p:txBody>
      </p:sp>
      <p:sp>
        <p:nvSpPr>
          <p:cNvPr id="412677" name="Rectangle 5"/>
          <p:cNvSpPr>
            <a:spLocks noChangeArrowheads="1"/>
          </p:cNvSpPr>
          <p:nvPr/>
        </p:nvSpPr>
        <p:spPr bwMode="auto">
          <a:xfrm>
            <a:off x="0" y="71438"/>
            <a:ext cx="9194800" cy="461962"/>
          </a:xfrm>
          <a:prstGeom prst="rect">
            <a:avLst/>
          </a:prstGeom>
          <a:noFill/>
          <a:ln w="9525">
            <a:noFill/>
            <a:miter lim="800000"/>
            <a:headEnd/>
            <a:tailEnd/>
          </a:ln>
          <a:effectLst/>
        </p:spPr>
        <p:txBody>
          <a:bodyPr lIns="92075" tIns="46038" rIns="92075" bIns="46038">
            <a:spAutoFit/>
          </a:bodyPr>
          <a:lstStyle/>
          <a:p>
            <a:pPr algn="ctr" fontAlgn="auto">
              <a:spcBef>
                <a:spcPct val="50000"/>
              </a:spcBef>
              <a:spcAft>
                <a:spcPts val="0"/>
              </a:spcAft>
              <a:defRPr/>
            </a:pPr>
            <a:r>
              <a:rPr lang="en-US" sz="2400" b="1" dirty="0">
                <a:latin typeface="Arial" pitchFamily="34" charset="0"/>
                <a:cs typeface="Arial" pitchFamily="34" charset="0"/>
              </a:rPr>
              <a:t>Army Selection Board System</a:t>
            </a:r>
          </a:p>
        </p:txBody>
      </p:sp>
      <p:pic>
        <p:nvPicPr>
          <p:cNvPr id="48131" name="Picture 3"/>
          <p:cNvPicPr>
            <a:picLocks noChangeAspect="1" noChangeArrowheads="1"/>
          </p:cNvPicPr>
          <p:nvPr/>
        </p:nvPicPr>
        <p:blipFill>
          <a:blip r:embed="rId3" cstate="email"/>
          <a:srcRect/>
          <a:stretch>
            <a:fillRect/>
          </a:stretch>
        </p:blipFill>
        <p:spPr bwMode="auto">
          <a:xfrm>
            <a:off x="0" y="1158949"/>
            <a:ext cx="8991600" cy="5318051"/>
          </a:xfrm>
          <a:prstGeom prst="rect">
            <a:avLst/>
          </a:prstGeom>
          <a:noFill/>
          <a:ln w="9525">
            <a:noFill/>
            <a:miter lim="800000"/>
            <a:headEnd/>
            <a:tailEnd/>
          </a:ln>
        </p:spPr>
      </p:pic>
    </p:spTree>
    <p:extLst>
      <p:ext uri="{BB962C8B-B14F-4D97-AF65-F5344CB8AC3E}">
        <p14:creationId xmlns:p14="http://schemas.microsoft.com/office/powerpoint/2010/main" val="1594573988"/>
      </p:ext>
    </p:extLst>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6" name="TextBox 26"/>
          <p:cNvSpPr txBox="1">
            <a:spLocks noChangeArrowheads="1"/>
          </p:cNvSpPr>
          <p:nvPr/>
        </p:nvSpPr>
        <p:spPr bwMode="auto">
          <a:xfrm>
            <a:off x="1905000" y="107950"/>
            <a:ext cx="5181600" cy="461963"/>
          </a:xfrm>
          <a:prstGeom prst="rect">
            <a:avLst/>
          </a:prstGeom>
          <a:noFill/>
          <a:ln w="9525">
            <a:noFill/>
            <a:miter lim="800000"/>
            <a:headEnd/>
            <a:tailEnd/>
          </a:ln>
        </p:spPr>
        <p:txBody>
          <a:bodyPr>
            <a:spAutoFit/>
          </a:bodyPr>
          <a:lstStyle/>
          <a:p>
            <a:pPr algn="ctr"/>
            <a:r>
              <a:rPr lang="en-US" sz="2400" b="1" dirty="0"/>
              <a:t>Board Screenshot</a:t>
            </a:r>
          </a:p>
        </p:txBody>
      </p:sp>
      <p:pic>
        <p:nvPicPr>
          <p:cNvPr id="46085" name="Picture 5"/>
          <p:cNvPicPr>
            <a:picLocks noChangeAspect="1" noChangeArrowheads="1"/>
          </p:cNvPicPr>
          <p:nvPr/>
        </p:nvPicPr>
        <p:blipFill>
          <a:blip r:embed="rId3" cstate="email"/>
          <a:srcRect/>
          <a:stretch>
            <a:fillRect/>
          </a:stretch>
        </p:blipFill>
        <p:spPr bwMode="auto">
          <a:xfrm>
            <a:off x="265814" y="1180214"/>
            <a:ext cx="8686800" cy="5601585"/>
          </a:xfrm>
          <a:prstGeom prst="rect">
            <a:avLst/>
          </a:prstGeom>
          <a:noFill/>
          <a:ln w="9525">
            <a:noFill/>
            <a:miter lim="800000"/>
            <a:headEnd/>
            <a:tailEnd/>
          </a:ln>
        </p:spPr>
      </p:pic>
    </p:spTree>
    <p:extLst>
      <p:ext uri="{BB962C8B-B14F-4D97-AF65-F5344CB8AC3E}">
        <p14:creationId xmlns:p14="http://schemas.microsoft.com/office/powerpoint/2010/main" val="3422638144"/>
      </p:ext>
    </p:extLst>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1"/>
          <p:cNvSpPr>
            <a:spLocks noGrp="1"/>
          </p:cNvSpPr>
          <p:nvPr>
            <p:ph type="sldNum" sz="quarter" idx="4294967295"/>
          </p:nvPr>
        </p:nvSpPr>
        <p:spPr>
          <a:xfrm>
            <a:off x="0" y="6356350"/>
            <a:ext cx="2133600" cy="365125"/>
          </a:xfrm>
        </p:spPr>
        <p:txBody>
          <a:bodyPr/>
          <a:lstStyle/>
          <a:p>
            <a:pPr algn="l">
              <a:defRPr/>
            </a:pPr>
            <a:fld id="{EC4DFCD0-1A66-4EF2-A632-861BFB6DAC6A}" type="slidenum">
              <a:rPr lang="en-US"/>
              <a:pPr algn="l">
                <a:defRPr/>
              </a:pPr>
              <a:t>80</a:t>
            </a:fld>
            <a:endParaRPr lang="en-US" dirty="0"/>
          </a:p>
        </p:txBody>
      </p:sp>
      <p:sp>
        <p:nvSpPr>
          <p:cNvPr id="56323" name="Text Box 3"/>
          <p:cNvSpPr txBox="1">
            <a:spLocks noChangeArrowheads="1"/>
          </p:cNvSpPr>
          <p:nvPr/>
        </p:nvSpPr>
        <p:spPr bwMode="auto">
          <a:xfrm>
            <a:off x="1711842" y="287091"/>
            <a:ext cx="6326372" cy="461963"/>
          </a:xfrm>
          <a:prstGeom prst="rect">
            <a:avLst/>
          </a:prstGeom>
          <a:solidFill>
            <a:srgbClr val="FFFF66"/>
          </a:solidFill>
          <a:ln w="12700">
            <a:noFill/>
            <a:miter lim="800000"/>
            <a:headEnd type="none" w="sm" len="sm"/>
            <a:tailEnd type="none" w="sm" len="sm"/>
          </a:ln>
        </p:spPr>
        <p:txBody>
          <a:bodyPr wrap="square">
            <a:spAutoFit/>
          </a:bodyPr>
          <a:lstStyle/>
          <a:p>
            <a:pPr marL="342900" indent="-342900" algn="ctr"/>
            <a:r>
              <a:rPr lang="en-US" sz="2400" b="1" dirty="0"/>
              <a:t>What do boards focus on? </a:t>
            </a:r>
            <a:endParaRPr lang="en-US" b="1" dirty="0"/>
          </a:p>
        </p:txBody>
      </p:sp>
      <p:sp>
        <p:nvSpPr>
          <p:cNvPr id="56324" name="Text Box 4"/>
          <p:cNvSpPr txBox="1">
            <a:spLocks noChangeArrowheads="1"/>
          </p:cNvSpPr>
          <p:nvPr/>
        </p:nvSpPr>
        <p:spPr bwMode="auto">
          <a:xfrm>
            <a:off x="4518837" y="2633330"/>
            <a:ext cx="4397634" cy="730250"/>
          </a:xfrm>
          <a:prstGeom prst="rect">
            <a:avLst/>
          </a:prstGeom>
          <a:noFill/>
          <a:ln w="28575">
            <a:solidFill>
              <a:srgbClr val="FF0000"/>
            </a:solidFill>
            <a:miter lim="800000"/>
            <a:headEnd type="none" w="sm" len="sm"/>
            <a:tailEnd type="none" w="sm" len="sm"/>
          </a:ln>
        </p:spPr>
        <p:txBody>
          <a:bodyPr wrap="square">
            <a:spAutoFit/>
          </a:bodyPr>
          <a:lstStyle/>
          <a:p>
            <a:pPr algn="ctr"/>
            <a:r>
              <a:rPr lang="en-US" sz="2000" b="1" dirty="0">
                <a:solidFill>
                  <a:srgbClr val="FF0000"/>
                </a:solidFill>
              </a:rPr>
              <a:t>Quantified and Qualified, Descriptive Strong vs. Exclusive</a:t>
            </a:r>
          </a:p>
        </p:txBody>
      </p:sp>
      <p:sp>
        <p:nvSpPr>
          <p:cNvPr id="9" name="Text Box 3"/>
          <p:cNvSpPr txBox="1">
            <a:spLocks noChangeArrowheads="1"/>
          </p:cNvSpPr>
          <p:nvPr/>
        </p:nvSpPr>
        <p:spPr bwMode="auto">
          <a:xfrm>
            <a:off x="228600" y="2803525"/>
            <a:ext cx="8504238" cy="3323987"/>
          </a:xfrm>
          <a:prstGeom prst="rect">
            <a:avLst/>
          </a:prstGeom>
          <a:noFill/>
          <a:ln w="12700">
            <a:noFill/>
            <a:miter lim="800000"/>
            <a:headEnd type="none" w="sm" len="sm"/>
            <a:tailEnd type="none" w="sm" len="sm"/>
          </a:ln>
        </p:spPr>
        <p:txBody>
          <a:bodyPr>
            <a:spAutoFit/>
          </a:bodyPr>
          <a:lstStyle/>
          <a:p>
            <a:pPr>
              <a:defRPr/>
            </a:pPr>
            <a:r>
              <a:rPr lang="en-US" sz="1600" b="1" dirty="0"/>
              <a:t>1.  Senior Rater Section: </a:t>
            </a:r>
          </a:p>
          <a:p>
            <a:pPr marL="285750" indent="-285750">
              <a:defRPr/>
            </a:pPr>
            <a:r>
              <a:rPr lang="en-US" sz="1600" b="1" dirty="0"/>
              <a:t>	- Narrative</a:t>
            </a:r>
          </a:p>
          <a:p>
            <a:pPr marL="285750" indent="-285750">
              <a:defRPr/>
            </a:pPr>
            <a:r>
              <a:rPr lang="en-US" sz="1600" b="1" dirty="0"/>
              <a:t>	- DA Label Information (if applicable) </a:t>
            </a:r>
          </a:p>
          <a:p>
            <a:pPr marL="285750" indent="-285750">
              <a:defRPr/>
            </a:pPr>
            <a:r>
              <a:rPr lang="en-US" sz="1600" b="1" dirty="0"/>
              <a:t>	- Population </a:t>
            </a:r>
            <a:r>
              <a:rPr lang="en-US" sz="1600" b="1" dirty="0" smtClean="0"/>
              <a:t>Size</a:t>
            </a:r>
          </a:p>
          <a:p>
            <a:pPr marL="285750" indent="-285750">
              <a:defRPr/>
            </a:pPr>
            <a:endParaRPr lang="en-US" sz="500" b="1" dirty="0"/>
          </a:p>
          <a:p>
            <a:pPr>
              <a:defRPr/>
            </a:pPr>
            <a:r>
              <a:rPr lang="en-US" sz="1600" b="1" dirty="0"/>
              <a:t>2.  Duty Description </a:t>
            </a:r>
          </a:p>
          <a:p>
            <a:pPr>
              <a:defRPr/>
            </a:pPr>
            <a:r>
              <a:rPr lang="en-US" sz="1600" b="1" dirty="0"/>
              <a:t>		</a:t>
            </a:r>
          </a:p>
          <a:p>
            <a:pPr>
              <a:defRPr/>
            </a:pPr>
            <a:r>
              <a:rPr lang="en-US" sz="1600" b="1" dirty="0"/>
              <a:t>3.  Number of Rated Months</a:t>
            </a:r>
          </a:p>
          <a:p>
            <a:pPr>
              <a:defRPr/>
            </a:pPr>
            <a:endParaRPr lang="en-US" sz="500" b="1" dirty="0"/>
          </a:p>
          <a:p>
            <a:pPr marL="342900" indent="-342900">
              <a:buAutoNum type="arabicPeriod" startAt="4"/>
              <a:defRPr/>
            </a:pPr>
            <a:r>
              <a:rPr lang="en-US" sz="1600" b="1" dirty="0" smtClean="0"/>
              <a:t>Rater Narrative</a:t>
            </a:r>
          </a:p>
          <a:p>
            <a:pPr marL="285750" indent="-285750">
              <a:defRPr/>
            </a:pPr>
            <a:r>
              <a:rPr lang="en-US" sz="1600" b="1" dirty="0" smtClean="0"/>
              <a:t>	- Narrative</a:t>
            </a:r>
          </a:p>
          <a:p>
            <a:pPr marL="285750" indent="-285750">
              <a:defRPr/>
            </a:pPr>
            <a:r>
              <a:rPr lang="en-US" sz="1600" b="1" dirty="0" smtClean="0"/>
              <a:t>	- DA Label Information (if applicable) </a:t>
            </a:r>
          </a:p>
          <a:p>
            <a:pPr marL="285750" indent="-285750">
              <a:defRPr/>
            </a:pPr>
            <a:r>
              <a:rPr lang="en-US" sz="1600" b="1" dirty="0" smtClean="0"/>
              <a:t>	- Population Size</a:t>
            </a:r>
          </a:p>
          <a:p>
            <a:pPr>
              <a:defRPr/>
            </a:pPr>
            <a:endParaRPr lang="en-US" sz="500" b="1" dirty="0"/>
          </a:p>
          <a:p>
            <a:pPr>
              <a:defRPr/>
            </a:pPr>
            <a:r>
              <a:rPr lang="en-US" sz="1600" b="1" dirty="0"/>
              <a:t>5.  Intermediate Rater Narrative (if used)</a:t>
            </a:r>
          </a:p>
        </p:txBody>
      </p:sp>
      <p:sp>
        <p:nvSpPr>
          <p:cNvPr id="7" name="Rounded Rectangle 6"/>
          <p:cNvSpPr/>
          <p:nvPr/>
        </p:nvSpPr>
        <p:spPr>
          <a:xfrm>
            <a:off x="184298" y="1238693"/>
            <a:ext cx="5791200" cy="1219200"/>
          </a:xfrm>
          <a:prstGeom prst="round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
        <p:nvSpPr>
          <p:cNvPr id="56326" name="TextBox 9"/>
          <p:cNvSpPr txBox="1">
            <a:spLocks noChangeArrowheads="1"/>
          </p:cNvSpPr>
          <p:nvPr/>
        </p:nvSpPr>
        <p:spPr bwMode="auto">
          <a:xfrm>
            <a:off x="513907" y="1229833"/>
            <a:ext cx="5715000" cy="1138773"/>
          </a:xfrm>
          <a:prstGeom prst="rect">
            <a:avLst/>
          </a:prstGeom>
          <a:noFill/>
          <a:ln w="9525">
            <a:noFill/>
            <a:miter lim="800000"/>
            <a:headEnd/>
            <a:tailEnd/>
          </a:ln>
        </p:spPr>
        <p:txBody>
          <a:bodyPr wrap="square">
            <a:spAutoFit/>
          </a:bodyPr>
          <a:lstStyle/>
          <a:p>
            <a:pPr>
              <a:buFontTx/>
              <a:buChar char="•"/>
            </a:pPr>
            <a:r>
              <a:rPr lang="en-US" sz="1600" b="1" dirty="0"/>
              <a:t>3 Parts to a Board file</a:t>
            </a:r>
          </a:p>
          <a:p>
            <a:pPr>
              <a:buFontTx/>
              <a:buChar char="•"/>
            </a:pPr>
            <a:r>
              <a:rPr lang="en-US" sz="1600" b="1" dirty="0"/>
              <a:t> DA Photo</a:t>
            </a:r>
          </a:p>
          <a:p>
            <a:pPr>
              <a:buFontTx/>
              <a:buChar char="•"/>
            </a:pPr>
            <a:r>
              <a:rPr lang="en-US" sz="1600" b="1" dirty="0"/>
              <a:t> ORB   </a:t>
            </a:r>
          </a:p>
          <a:p>
            <a:pPr>
              <a:buFontTx/>
              <a:buChar char="•"/>
            </a:pPr>
            <a:r>
              <a:rPr lang="en-US" sz="2000" b="1" dirty="0"/>
              <a:t> </a:t>
            </a:r>
            <a:r>
              <a:rPr lang="en-US" sz="1600" b="1" dirty="0"/>
              <a:t>OMPF (OERs, Disciplinary </a:t>
            </a:r>
            <a:r>
              <a:rPr lang="en-US" sz="1600" b="1" dirty="0" smtClean="0"/>
              <a:t>Data, Awards, AER)</a:t>
            </a:r>
            <a:endParaRPr lang="en-US" sz="2000" dirty="0"/>
          </a:p>
        </p:txBody>
      </p:sp>
    </p:spTree>
    <p:extLst>
      <p:ext uri="{BB962C8B-B14F-4D97-AF65-F5344CB8AC3E}">
        <p14:creationId xmlns:p14="http://schemas.microsoft.com/office/powerpoint/2010/main" val="2564433207"/>
      </p:ext>
    </p:extLst>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Box 9"/>
          <p:cNvSpPr txBox="1">
            <a:spLocks noChangeArrowheads="1"/>
          </p:cNvSpPr>
          <p:nvPr/>
        </p:nvSpPr>
        <p:spPr bwMode="auto">
          <a:xfrm>
            <a:off x="0" y="1179513"/>
            <a:ext cx="9144000" cy="5508625"/>
          </a:xfrm>
          <a:prstGeom prst="rect">
            <a:avLst/>
          </a:prstGeom>
          <a:noFill/>
          <a:ln w="9525">
            <a:noFill/>
            <a:miter lim="800000"/>
            <a:headEnd/>
            <a:tailEnd/>
          </a:ln>
        </p:spPr>
        <p:txBody>
          <a:bodyPr>
            <a:spAutoFit/>
          </a:bodyPr>
          <a:lstStyle/>
          <a:p>
            <a:pPr>
              <a:buFont typeface="Arial" charset="0"/>
              <a:buChar char="•"/>
            </a:pPr>
            <a:r>
              <a:rPr lang="en-US" sz="3200" dirty="0"/>
              <a:t> S1 situational awareness (S1 NET)</a:t>
            </a:r>
          </a:p>
          <a:p>
            <a:pPr>
              <a:buFont typeface="Arial" charset="0"/>
              <a:buChar char="•"/>
            </a:pPr>
            <a:r>
              <a:rPr lang="en-US" sz="3200" dirty="0"/>
              <a:t> Read the MILPER</a:t>
            </a:r>
          </a:p>
          <a:p>
            <a:pPr lvl="1">
              <a:buFont typeface="Arial" charset="0"/>
              <a:buChar char="•"/>
            </a:pPr>
            <a:r>
              <a:rPr lang="en-US" sz="3200" dirty="0"/>
              <a:t> Eligibility criteria</a:t>
            </a:r>
          </a:p>
          <a:p>
            <a:pPr lvl="1">
              <a:buFont typeface="Arial" charset="0"/>
              <a:buChar char="•"/>
            </a:pPr>
            <a:r>
              <a:rPr lang="en-US" sz="3200" dirty="0"/>
              <a:t> ‘My Board File’ dates</a:t>
            </a:r>
          </a:p>
          <a:p>
            <a:pPr lvl="1">
              <a:buFont typeface="Arial" charset="0"/>
              <a:buChar char="•"/>
            </a:pPr>
            <a:r>
              <a:rPr lang="en-US" sz="3200" dirty="0"/>
              <a:t> OER cutoff dates / document submission</a:t>
            </a:r>
          </a:p>
          <a:p>
            <a:pPr>
              <a:buFont typeface="Arial" charset="0"/>
              <a:buChar char="•"/>
            </a:pPr>
            <a:r>
              <a:rPr lang="en-US" sz="3200" dirty="0"/>
              <a:t> Validate ‘My Board File’</a:t>
            </a:r>
          </a:p>
          <a:p>
            <a:pPr>
              <a:buFont typeface="Arial" charset="0"/>
              <a:buChar char="•"/>
            </a:pPr>
            <a:r>
              <a:rPr lang="en-US" sz="3200" dirty="0"/>
              <a:t> Clean up ORB</a:t>
            </a:r>
          </a:p>
          <a:p>
            <a:pPr>
              <a:buFont typeface="Arial" charset="0"/>
              <a:buChar char="•"/>
            </a:pPr>
            <a:r>
              <a:rPr lang="en-US" sz="3200" dirty="0"/>
              <a:t> Photo in ASU</a:t>
            </a:r>
          </a:p>
          <a:p>
            <a:pPr>
              <a:buFont typeface="Arial" charset="0"/>
              <a:buChar char="•"/>
            </a:pPr>
            <a:r>
              <a:rPr lang="en-US" sz="3200" dirty="0"/>
              <a:t> Communicate to your Rater/SR career goals</a:t>
            </a:r>
          </a:p>
          <a:p>
            <a:pPr>
              <a:buFont typeface="Arial" charset="0"/>
              <a:buChar char="•"/>
            </a:pPr>
            <a:r>
              <a:rPr lang="en-US" sz="3200" dirty="0"/>
              <a:t> Avoid height/weight inconsistency on records</a:t>
            </a:r>
          </a:p>
          <a:p>
            <a:pPr>
              <a:buFont typeface="Arial" charset="0"/>
              <a:buChar char="•"/>
            </a:pPr>
            <a:r>
              <a:rPr lang="en-US" sz="3200" dirty="0"/>
              <a:t> Performance</a:t>
            </a:r>
          </a:p>
        </p:txBody>
      </p:sp>
      <p:sp>
        <p:nvSpPr>
          <p:cNvPr id="96259" name="TextBox 3"/>
          <p:cNvSpPr txBox="1">
            <a:spLocks noChangeArrowheads="1"/>
          </p:cNvSpPr>
          <p:nvPr/>
        </p:nvSpPr>
        <p:spPr bwMode="auto">
          <a:xfrm>
            <a:off x="1201474" y="304800"/>
            <a:ext cx="7208876" cy="538609"/>
          </a:xfrm>
          <a:prstGeom prst="rect">
            <a:avLst/>
          </a:prstGeom>
          <a:solidFill>
            <a:schemeClr val="bg1"/>
          </a:solidFill>
          <a:ln w="9525">
            <a:noFill/>
            <a:miter lim="800000"/>
            <a:headEnd/>
            <a:tailEnd/>
          </a:ln>
        </p:spPr>
        <p:txBody>
          <a:bodyPr wrap="square">
            <a:spAutoFit/>
          </a:bodyPr>
          <a:lstStyle/>
          <a:p>
            <a:pPr algn="ctr"/>
            <a:r>
              <a:rPr lang="en-US" sz="2900" b="1" dirty="0"/>
              <a:t>PREPARING FOR YOUR NEXT BOARD</a:t>
            </a:r>
          </a:p>
        </p:txBody>
      </p:sp>
    </p:spTree>
    <p:extLst>
      <p:ext uri="{BB962C8B-B14F-4D97-AF65-F5344CB8AC3E}">
        <p14:creationId xmlns:p14="http://schemas.microsoft.com/office/powerpoint/2010/main" val="1671506374"/>
      </p:ext>
    </p:extLst>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Box 9"/>
          <p:cNvSpPr txBox="1">
            <a:spLocks noChangeArrowheads="1"/>
          </p:cNvSpPr>
          <p:nvPr/>
        </p:nvSpPr>
        <p:spPr bwMode="auto">
          <a:xfrm>
            <a:off x="0" y="1179513"/>
            <a:ext cx="9144000" cy="3538537"/>
          </a:xfrm>
          <a:prstGeom prst="rect">
            <a:avLst/>
          </a:prstGeom>
          <a:noFill/>
          <a:ln w="9525">
            <a:noFill/>
            <a:miter lim="800000"/>
            <a:headEnd/>
            <a:tailEnd/>
          </a:ln>
        </p:spPr>
        <p:txBody>
          <a:bodyPr>
            <a:spAutoFit/>
          </a:bodyPr>
          <a:lstStyle/>
          <a:p>
            <a:pPr>
              <a:buFont typeface="Arial" charset="0"/>
              <a:buChar char="•"/>
            </a:pPr>
            <a:r>
              <a:rPr lang="en-US" sz="3200" dirty="0"/>
              <a:t> Selection boards are the audience for evaluations</a:t>
            </a:r>
          </a:p>
          <a:p>
            <a:pPr>
              <a:buFont typeface="Arial" charset="0"/>
              <a:buChar char="•"/>
            </a:pPr>
            <a:r>
              <a:rPr lang="en-US" sz="3200" dirty="0"/>
              <a:t> Quantify/articulate Officer’s standing, “my number 2 of 15 company commanders”</a:t>
            </a:r>
          </a:p>
          <a:p>
            <a:pPr>
              <a:buFont typeface="Arial" charset="0"/>
              <a:buChar char="•"/>
            </a:pPr>
            <a:r>
              <a:rPr lang="en-US" sz="3200" dirty="0"/>
              <a:t> Avoid cookie-cutter evaluations</a:t>
            </a:r>
          </a:p>
          <a:p>
            <a:pPr>
              <a:buFont typeface="Arial" charset="0"/>
              <a:buChar char="•"/>
            </a:pPr>
            <a:r>
              <a:rPr lang="en-US" sz="3200" dirty="0"/>
              <a:t> Avoid ‘stair-stepping’ box checks</a:t>
            </a:r>
          </a:p>
          <a:p>
            <a:pPr>
              <a:buFont typeface="Arial" charset="0"/>
              <a:buChar char="•"/>
            </a:pPr>
            <a:r>
              <a:rPr lang="en-US" sz="3200" dirty="0"/>
              <a:t> Avoid inconsistencies in box check and narrative</a:t>
            </a:r>
          </a:p>
        </p:txBody>
      </p:sp>
      <p:sp>
        <p:nvSpPr>
          <p:cNvPr id="97283" name="TextBox 3"/>
          <p:cNvSpPr txBox="1">
            <a:spLocks noChangeArrowheads="1"/>
          </p:cNvSpPr>
          <p:nvPr/>
        </p:nvSpPr>
        <p:spPr bwMode="auto">
          <a:xfrm>
            <a:off x="1244009" y="326065"/>
            <a:ext cx="6634718" cy="646113"/>
          </a:xfrm>
          <a:prstGeom prst="rect">
            <a:avLst/>
          </a:prstGeom>
          <a:solidFill>
            <a:schemeClr val="bg1"/>
          </a:solidFill>
          <a:ln w="9525">
            <a:noFill/>
            <a:miter lim="800000"/>
            <a:headEnd/>
            <a:tailEnd/>
          </a:ln>
        </p:spPr>
        <p:txBody>
          <a:bodyPr wrap="square">
            <a:spAutoFit/>
          </a:bodyPr>
          <a:lstStyle/>
          <a:p>
            <a:pPr algn="ctr"/>
            <a:r>
              <a:rPr lang="en-US" sz="3600" b="1" dirty="0"/>
              <a:t>RATERS / SENIOR RATERS</a:t>
            </a:r>
          </a:p>
        </p:txBody>
      </p:sp>
    </p:spTree>
    <p:extLst>
      <p:ext uri="{BB962C8B-B14F-4D97-AF65-F5344CB8AC3E}">
        <p14:creationId xmlns:p14="http://schemas.microsoft.com/office/powerpoint/2010/main" val="815264492"/>
      </p:ext>
    </p:extLst>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body" idx="1"/>
          </p:nvPr>
        </p:nvSpPr>
        <p:spPr bwMode="auto">
          <a:xfrm>
            <a:off x="0" y="1235075"/>
            <a:ext cx="9144000" cy="4530725"/>
          </a:xfrm>
          <a:noFill/>
          <a:ln>
            <a:miter lim="800000"/>
            <a:headEnd/>
            <a:tailEnd/>
          </a:ln>
        </p:spPr>
        <p:txBody>
          <a:bodyPr vert="horz" wrap="square" lIns="91440" tIns="45720" rIns="91440" bIns="45720" numCol="1" anchor="t" anchorCtr="0" compatLnSpc="1">
            <a:prstTxWarp prst="textNoShape">
              <a:avLst/>
            </a:prstTxWarp>
          </a:bodyPr>
          <a:lstStyle/>
          <a:p>
            <a:pPr eaLnBrk="1" hangingPunct="1">
              <a:buSzPct val="75000"/>
            </a:pPr>
            <a:r>
              <a:rPr lang="en-US" sz="2800" smtClean="0">
                <a:cs typeface="Arial" charset="0"/>
              </a:rPr>
              <a:t>Advise your population on what is/isn’t a good photo</a:t>
            </a:r>
          </a:p>
          <a:p>
            <a:pPr eaLnBrk="1" hangingPunct="1">
              <a:buSzPct val="75000"/>
            </a:pPr>
            <a:r>
              <a:rPr lang="en-US" sz="2800" smtClean="0">
                <a:cs typeface="Arial" charset="0"/>
              </a:rPr>
              <a:t>Don’t be “that guy”</a:t>
            </a:r>
          </a:p>
          <a:p>
            <a:pPr eaLnBrk="1" hangingPunct="1">
              <a:buSzPct val="75000"/>
              <a:buFont typeface="Wingdings" pitchFamily="2" charset="2"/>
              <a:buNone/>
            </a:pPr>
            <a:endParaRPr lang="en-US" sz="2800" smtClean="0">
              <a:cs typeface="Arial" charset="0"/>
            </a:endParaRPr>
          </a:p>
        </p:txBody>
      </p:sp>
      <p:sp>
        <p:nvSpPr>
          <p:cNvPr id="98307" name="Rectangle 6"/>
          <p:cNvSpPr>
            <a:spLocks noChangeArrowheads="1"/>
          </p:cNvSpPr>
          <p:nvPr/>
        </p:nvSpPr>
        <p:spPr bwMode="auto">
          <a:xfrm>
            <a:off x="457200" y="288925"/>
            <a:ext cx="8229600" cy="777875"/>
          </a:xfrm>
          <a:prstGeom prst="rect">
            <a:avLst/>
          </a:prstGeom>
          <a:noFill/>
          <a:ln w="9525">
            <a:noFill/>
            <a:miter lim="800000"/>
            <a:headEnd/>
            <a:tailEnd/>
          </a:ln>
        </p:spPr>
        <p:txBody>
          <a:bodyPr/>
          <a:lstStyle/>
          <a:p>
            <a:pPr algn="ctr"/>
            <a:r>
              <a:rPr lang="en-US" sz="3600" b="1"/>
              <a:t>OFFICIAL PHOTOGRAPH</a:t>
            </a:r>
          </a:p>
        </p:txBody>
      </p:sp>
      <p:pic>
        <p:nvPicPr>
          <p:cNvPr id="188418" name="Picture 2"/>
          <p:cNvPicPr>
            <a:picLocks noChangeAspect="1" noChangeArrowheads="1"/>
          </p:cNvPicPr>
          <p:nvPr/>
        </p:nvPicPr>
        <p:blipFill>
          <a:blip r:embed="rId2" cstate="email"/>
          <a:srcRect/>
          <a:stretch>
            <a:fillRect/>
          </a:stretch>
        </p:blipFill>
        <p:spPr bwMode="auto">
          <a:xfrm>
            <a:off x="1433513" y="2372541"/>
            <a:ext cx="6276975" cy="4048125"/>
          </a:xfrm>
          <a:prstGeom prst="rect">
            <a:avLst/>
          </a:prstGeom>
          <a:noFill/>
          <a:ln w="9525">
            <a:noFill/>
            <a:miter lim="800000"/>
            <a:headEnd/>
            <a:tailEnd/>
          </a:ln>
        </p:spPr>
      </p:pic>
    </p:spTree>
    <p:extLst>
      <p:ext uri="{BB962C8B-B14F-4D97-AF65-F5344CB8AC3E}">
        <p14:creationId xmlns:p14="http://schemas.microsoft.com/office/powerpoint/2010/main" val="1370595584"/>
      </p:ext>
    </p:extLst>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2"/>
          <p:cNvPicPr>
            <a:picLocks noChangeAspect="1" noChangeArrowheads="1"/>
          </p:cNvPicPr>
          <p:nvPr/>
        </p:nvPicPr>
        <p:blipFill>
          <a:blip r:embed="rId3" cstate="email"/>
          <a:srcRect/>
          <a:stretch>
            <a:fillRect/>
          </a:stretch>
        </p:blipFill>
        <p:spPr bwMode="auto">
          <a:xfrm>
            <a:off x="2498650" y="401934"/>
            <a:ext cx="4369429" cy="6181725"/>
          </a:xfrm>
          <a:prstGeom prst="rect">
            <a:avLst/>
          </a:prstGeom>
          <a:noFill/>
          <a:ln w="9525">
            <a:noFill/>
            <a:miter lim="800000"/>
            <a:headEnd/>
            <a:tailEnd/>
          </a:ln>
        </p:spPr>
      </p:pic>
    </p:spTree>
    <p:extLst>
      <p:ext uri="{BB962C8B-B14F-4D97-AF65-F5344CB8AC3E}">
        <p14:creationId xmlns:p14="http://schemas.microsoft.com/office/powerpoint/2010/main" val="3050887237"/>
      </p:ext>
    </p:extLst>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8" name="Picture 2"/>
          <p:cNvPicPr>
            <a:picLocks noChangeAspect="1" noChangeArrowheads="1"/>
          </p:cNvPicPr>
          <p:nvPr/>
        </p:nvPicPr>
        <p:blipFill>
          <a:blip r:embed="rId3" cstate="email"/>
          <a:srcRect/>
          <a:stretch>
            <a:fillRect/>
          </a:stretch>
        </p:blipFill>
        <p:spPr bwMode="auto">
          <a:xfrm>
            <a:off x="2486025" y="342900"/>
            <a:ext cx="4202853" cy="6217920"/>
          </a:xfrm>
          <a:prstGeom prst="rect">
            <a:avLst/>
          </a:prstGeom>
          <a:noFill/>
          <a:ln w="9525">
            <a:noFill/>
            <a:miter lim="800000"/>
            <a:headEnd/>
            <a:tailEnd/>
          </a:ln>
        </p:spPr>
      </p:pic>
    </p:spTree>
    <p:extLst>
      <p:ext uri="{BB962C8B-B14F-4D97-AF65-F5344CB8AC3E}">
        <p14:creationId xmlns:p14="http://schemas.microsoft.com/office/powerpoint/2010/main" val="2448802528"/>
      </p:ext>
    </p:extLst>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2"/>
          <p:cNvPicPr>
            <a:picLocks noChangeAspect="1" noChangeArrowheads="1"/>
          </p:cNvPicPr>
          <p:nvPr/>
        </p:nvPicPr>
        <p:blipFill>
          <a:blip r:embed="rId3" cstate="email"/>
          <a:srcRect/>
          <a:stretch>
            <a:fillRect/>
          </a:stretch>
        </p:blipFill>
        <p:spPr bwMode="auto">
          <a:xfrm>
            <a:off x="2528888" y="352425"/>
            <a:ext cx="4086225" cy="6153150"/>
          </a:xfrm>
          <a:prstGeom prst="rect">
            <a:avLst/>
          </a:prstGeom>
          <a:noFill/>
          <a:ln w="9525">
            <a:noFill/>
            <a:miter lim="800000"/>
            <a:headEnd/>
            <a:tailEnd/>
          </a:ln>
        </p:spPr>
      </p:pic>
    </p:spTree>
    <p:extLst>
      <p:ext uri="{BB962C8B-B14F-4D97-AF65-F5344CB8AC3E}">
        <p14:creationId xmlns:p14="http://schemas.microsoft.com/office/powerpoint/2010/main" val="2191488753"/>
      </p:ext>
    </p:extLst>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346" name="Picture 2"/>
          <p:cNvPicPr>
            <a:picLocks noChangeAspect="1" noChangeArrowheads="1"/>
          </p:cNvPicPr>
          <p:nvPr/>
        </p:nvPicPr>
        <p:blipFill>
          <a:blip r:embed="rId3" cstate="email"/>
          <a:srcRect/>
          <a:stretch>
            <a:fillRect/>
          </a:stretch>
        </p:blipFill>
        <p:spPr bwMode="auto">
          <a:xfrm>
            <a:off x="2509838" y="342900"/>
            <a:ext cx="4124325" cy="6172200"/>
          </a:xfrm>
          <a:prstGeom prst="rect">
            <a:avLst/>
          </a:prstGeom>
          <a:noFill/>
          <a:ln w="9525">
            <a:noFill/>
            <a:miter lim="800000"/>
            <a:headEnd/>
            <a:tailEnd/>
          </a:ln>
        </p:spPr>
      </p:pic>
    </p:spTree>
    <p:extLst>
      <p:ext uri="{BB962C8B-B14F-4D97-AF65-F5344CB8AC3E}">
        <p14:creationId xmlns:p14="http://schemas.microsoft.com/office/powerpoint/2010/main" val="1750013981"/>
      </p:ext>
    </p:extLst>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a:grpSpLocks/>
          </p:cNvGrpSpPr>
          <p:nvPr/>
        </p:nvGrpSpPr>
        <p:grpSpPr bwMode="auto">
          <a:xfrm>
            <a:off x="2286000" y="0"/>
            <a:ext cx="4572000" cy="6858000"/>
            <a:chOff x="2286000" y="0"/>
            <a:chExt cx="4572000" cy="6858000"/>
          </a:xfrm>
        </p:grpSpPr>
        <p:pic>
          <p:nvPicPr>
            <p:cNvPr id="103427" name="Picture 2" descr="Z:\5-board tracking\DA Photos\flores, reies.jpg"/>
            <p:cNvPicPr>
              <a:picLocks noChangeAspect="1" noChangeArrowheads="1"/>
            </p:cNvPicPr>
            <p:nvPr/>
          </p:nvPicPr>
          <p:blipFill>
            <a:blip r:embed="rId3" cstate="email"/>
            <a:srcRect/>
            <a:stretch>
              <a:fillRect/>
            </a:stretch>
          </p:blipFill>
          <p:spPr bwMode="auto">
            <a:xfrm>
              <a:off x="2286000" y="0"/>
              <a:ext cx="4572000" cy="6858000"/>
            </a:xfrm>
            <a:prstGeom prst="rect">
              <a:avLst/>
            </a:prstGeom>
            <a:noFill/>
            <a:ln w="9525">
              <a:noFill/>
              <a:miter lim="800000"/>
              <a:headEnd/>
              <a:tailEnd/>
            </a:ln>
          </p:spPr>
        </p:pic>
        <p:sp>
          <p:nvSpPr>
            <p:cNvPr id="3" name="Snip Single Corner Rectangle 2"/>
            <p:cNvSpPr/>
            <p:nvPr/>
          </p:nvSpPr>
          <p:spPr>
            <a:xfrm rot="10800000" flipH="1">
              <a:off x="2286000" y="0"/>
              <a:ext cx="1752600" cy="609600"/>
            </a:xfrm>
            <a:prstGeom prst="snip1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4" name="Oval 3"/>
            <p:cNvSpPr/>
            <p:nvPr/>
          </p:nvSpPr>
          <p:spPr>
            <a:xfrm>
              <a:off x="3962400" y="304800"/>
              <a:ext cx="1104900" cy="1524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5" name="Rectangle 4"/>
            <p:cNvSpPr/>
            <p:nvPr/>
          </p:nvSpPr>
          <p:spPr>
            <a:xfrm>
              <a:off x="3429000" y="2854325"/>
              <a:ext cx="381000" cy="1476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Tree>
    <p:extLst>
      <p:ext uri="{BB962C8B-B14F-4D97-AF65-F5344CB8AC3E}">
        <p14:creationId xmlns:p14="http://schemas.microsoft.com/office/powerpoint/2010/main" val="4027320988"/>
      </p:ext>
    </p:extLst>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0" name="Picture 2"/>
          <p:cNvPicPr>
            <a:picLocks noChangeAspect="1" noChangeArrowheads="1"/>
          </p:cNvPicPr>
          <p:nvPr/>
        </p:nvPicPr>
        <p:blipFill>
          <a:blip r:embed="rId3" cstate="email"/>
          <a:srcRect/>
          <a:stretch>
            <a:fillRect/>
          </a:stretch>
        </p:blipFill>
        <p:spPr bwMode="auto">
          <a:xfrm>
            <a:off x="2524125" y="333375"/>
            <a:ext cx="4095750" cy="6191250"/>
          </a:xfrm>
          <a:prstGeom prst="rect">
            <a:avLst/>
          </a:prstGeom>
          <a:noFill/>
          <a:ln w="9525">
            <a:noFill/>
            <a:miter lim="800000"/>
            <a:headEnd/>
            <a:tailEnd/>
          </a:ln>
        </p:spPr>
      </p:pic>
    </p:spTree>
    <p:extLst>
      <p:ext uri="{BB962C8B-B14F-4D97-AF65-F5344CB8AC3E}">
        <p14:creationId xmlns:p14="http://schemas.microsoft.com/office/powerpoint/2010/main" val="190177442"/>
      </p:ext>
    </p:extLst>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2"/>
          <p:cNvPicPr>
            <a:picLocks noChangeAspect="1" noChangeArrowheads="1"/>
          </p:cNvPicPr>
          <p:nvPr/>
        </p:nvPicPr>
        <p:blipFill>
          <a:blip r:embed="rId3" cstate="email"/>
          <a:srcRect/>
          <a:stretch>
            <a:fillRect/>
          </a:stretch>
        </p:blipFill>
        <p:spPr bwMode="auto">
          <a:xfrm>
            <a:off x="2505075" y="352425"/>
            <a:ext cx="4133850" cy="6153150"/>
          </a:xfrm>
          <a:prstGeom prst="rect">
            <a:avLst/>
          </a:prstGeom>
          <a:noFill/>
          <a:ln w="9525">
            <a:noFill/>
            <a:miter lim="800000"/>
            <a:headEnd/>
            <a:tailEnd/>
          </a:ln>
        </p:spPr>
      </p:pic>
    </p:spTree>
    <p:extLst>
      <p:ext uri="{BB962C8B-B14F-4D97-AF65-F5344CB8AC3E}">
        <p14:creationId xmlns:p14="http://schemas.microsoft.com/office/powerpoint/2010/main" val="2563067730"/>
      </p:ext>
    </p:extLst>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extBox 2"/>
          <p:cNvSpPr txBox="1">
            <a:spLocks noChangeArrowheads="1"/>
          </p:cNvSpPr>
          <p:nvPr/>
        </p:nvSpPr>
        <p:spPr bwMode="auto">
          <a:xfrm>
            <a:off x="0" y="2782888"/>
            <a:ext cx="9144000" cy="646112"/>
          </a:xfrm>
          <a:prstGeom prst="rect">
            <a:avLst/>
          </a:prstGeom>
          <a:noFill/>
          <a:ln w="9525">
            <a:noFill/>
            <a:miter lim="800000"/>
            <a:headEnd/>
            <a:tailEnd/>
          </a:ln>
        </p:spPr>
        <p:txBody>
          <a:bodyPr>
            <a:spAutoFit/>
          </a:bodyPr>
          <a:lstStyle/>
          <a:p>
            <a:pPr algn="ctr"/>
            <a:r>
              <a:rPr lang="en-US" sz="3600" b="1"/>
              <a:t>QUESTIONS</a:t>
            </a:r>
          </a:p>
        </p:txBody>
      </p:sp>
    </p:spTree>
    <p:extLst>
      <p:ext uri="{BB962C8B-B14F-4D97-AF65-F5344CB8AC3E}">
        <p14:creationId xmlns:p14="http://schemas.microsoft.com/office/powerpoint/2010/main" val="3994818750"/>
      </p:ext>
    </p:extLst>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7B9D817-5A63-46C2-8BB5-B1639F5A3F76}" type="slidenum">
              <a:rPr lang="en-US" smtClean="0"/>
              <a:pPr>
                <a:defRPr/>
              </a:pPr>
              <a:t>92</a:t>
            </a:fld>
            <a:endParaRPr lang="en-US" dirty="0"/>
          </a:p>
        </p:txBody>
      </p:sp>
      <p:sp>
        <p:nvSpPr>
          <p:cNvPr id="107523" name="TextBox 5"/>
          <p:cNvSpPr txBox="1">
            <a:spLocks noChangeArrowheads="1"/>
          </p:cNvSpPr>
          <p:nvPr/>
        </p:nvSpPr>
        <p:spPr bwMode="auto">
          <a:xfrm>
            <a:off x="450850" y="1498600"/>
            <a:ext cx="8242300" cy="2124075"/>
          </a:xfrm>
          <a:prstGeom prst="rect">
            <a:avLst/>
          </a:prstGeom>
          <a:noFill/>
          <a:ln w="9525">
            <a:noFill/>
            <a:miter lim="800000"/>
            <a:headEnd/>
            <a:tailEnd/>
          </a:ln>
        </p:spPr>
        <p:txBody>
          <a:bodyPr wrap="none">
            <a:spAutoFit/>
          </a:bodyPr>
          <a:lstStyle/>
          <a:p>
            <a:pPr algn="ctr"/>
            <a:r>
              <a:rPr lang="en-US" sz="4400" b="1"/>
              <a:t>Additional </a:t>
            </a:r>
            <a:br>
              <a:rPr lang="en-US" sz="4400" b="1"/>
            </a:br>
            <a:r>
              <a:rPr lang="en-US" sz="4400" b="1"/>
              <a:t>Officer Promotion Information</a:t>
            </a:r>
          </a:p>
          <a:p>
            <a:pPr algn="ctr"/>
            <a:endParaRPr lang="en-US" sz="4400" b="1"/>
          </a:p>
        </p:txBody>
      </p:sp>
      <p:sp>
        <p:nvSpPr>
          <p:cNvPr id="107524" name="TextBox 6"/>
          <p:cNvSpPr txBox="1">
            <a:spLocks noChangeArrowheads="1"/>
          </p:cNvSpPr>
          <p:nvPr/>
        </p:nvSpPr>
        <p:spPr bwMode="auto">
          <a:xfrm>
            <a:off x="1936750" y="4294188"/>
            <a:ext cx="5270500" cy="830262"/>
          </a:xfrm>
          <a:prstGeom prst="rect">
            <a:avLst/>
          </a:prstGeom>
          <a:noFill/>
          <a:ln w="9525">
            <a:noFill/>
            <a:miter lim="800000"/>
            <a:headEnd/>
            <a:tailEnd/>
          </a:ln>
        </p:spPr>
        <p:txBody>
          <a:bodyPr wrap="none">
            <a:spAutoFit/>
          </a:bodyPr>
          <a:lstStyle/>
          <a:p>
            <a:pPr algn="ctr"/>
            <a:r>
              <a:rPr lang="en-US"/>
              <a:t>Provided by HRC Promotions Branch</a:t>
            </a:r>
          </a:p>
          <a:p>
            <a:pPr algn="ctr"/>
            <a:r>
              <a:rPr lang="en-US"/>
              <a:t>Fort Knox, Kentucky</a:t>
            </a:r>
          </a:p>
        </p:txBody>
      </p:sp>
      <p:pic>
        <p:nvPicPr>
          <p:cNvPr id="107525" name="Picture 2" descr="http://t1.gstatic.com/images?q=tbn:5JZBI4xW60fDpM:">
            <a:hlinkClick r:id="rId2"/>
          </p:cNvPr>
          <p:cNvPicPr>
            <a:picLocks noChangeAspect="1" noChangeArrowheads="1"/>
          </p:cNvPicPr>
          <p:nvPr/>
        </p:nvPicPr>
        <p:blipFill>
          <a:blip r:embed="rId3" cstate="email"/>
          <a:srcRect/>
          <a:stretch>
            <a:fillRect/>
          </a:stretch>
        </p:blipFill>
        <p:spPr bwMode="auto">
          <a:xfrm>
            <a:off x="4038600" y="3159125"/>
            <a:ext cx="1066800" cy="1019175"/>
          </a:xfrm>
          <a:prstGeom prst="rect">
            <a:avLst/>
          </a:prstGeom>
          <a:noFill/>
          <a:ln w="9525">
            <a:noFill/>
            <a:miter lim="800000"/>
            <a:headEnd/>
            <a:tailEnd/>
          </a:ln>
        </p:spPr>
      </p:pic>
      <p:sp>
        <p:nvSpPr>
          <p:cNvPr id="107526" name="TextBox 8"/>
          <p:cNvSpPr txBox="1">
            <a:spLocks noChangeArrowheads="1"/>
          </p:cNvSpPr>
          <p:nvPr/>
        </p:nvSpPr>
        <p:spPr bwMode="auto">
          <a:xfrm>
            <a:off x="914400" y="5637213"/>
            <a:ext cx="7300913" cy="306387"/>
          </a:xfrm>
          <a:prstGeom prst="rect">
            <a:avLst/>
          </a:prstGeom>
          <a:noFill/>
          <a:ln w="9525">
            <a:noFill/>
            <a:miter lim="800000"/>
            <a:headEnd/>
            <a:tailEnd/>
          </a:ln>
        </p:spPr>
        <p:txBody>
          <a:bodyPr wrap="none">
            <a:spAutoFit/>
          </a:bodyPr>
          <a:lstStyle/>
          <a:p>
            <a:r>
              <a:rPr lang="en-US" sz="1400">
                <a:hlinkClick r:id="rId4"/>
              </a:rPr>
              <a:t>https://www.hrc.army.mil/site/active/tagd/MSDSecretariat/OfficerBoards/OfficerBoards.htm</a:t>
            </a:r>
            <a:endParaRPr lang="en-US" sz="1400"/>
          </a:p>
        </p:txBody>
      </p:sp>
    </p:spTree>
    <p:extLst>
      <p:ext uri="{BB962C8B-B14F-4D97-AF65-F5344CB8AC3E}">
        <p14:creationId xmlns:p14="http://schemas.microsoft.com/office/powerpoint/2010/main" val="2434261418"/>
      </p:ext>
    </p:extLst>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04A34A0-BF0A-488F-B5BE-BB18114EA694}" type="slidenum">
              <a:rPr lang="en-US" smtClean="0"/>
              <a:pPr>
                <a:defRPr/>
              </a:pPr>
              <a:t>93</a:t>
            </a:fld>
            <a:endParaRPr lang="en-US" dirty="0"/>
          </a:p>
        </p:txBody>
      </p:sp>
      <p:sp>
        <p:nvSpPr>
          <p:cNvPr id="108547" name="TextBox 5"/>
          <p:cNvSpPr txBox="1">
            <a:spLocks noChangeArrowheads="1"/>
          </p:cNvSpPr>
          <p:nvPr/>
        </p:nvSpPr>
        <p:spPr bwMode="auto">
          <a:xfrm>
            <a:off x="1671638" y="-47625"/>
            <a:ext cx="5800725" cy="1200150"/>
          </a:xfrm>
          <a:prstGeom prst="rect">
            <a:avLst/>
          </a:prstGeom>
          <a:noFill/>
          <a:ln w="9525">
            <a:noFill/>
            <a:miter lim="800000"/>
            <a:headEnd/>
            <a:tailEnd/>
          </a:ln>
        </p:spPr>
        <p:txBody>
          <a:bodyPr wrap="none">
            <a:spAutoFit/>
          </a:bodyPr>
          <a:lstStyle/>
          <a:p>
            <a:pPr algn="ctr"/>
            <a:r>
              <a:rPr lang="en-US" sz="3600" b="1"/>
              <a:t>Officer Promotion</a:t>
            </a:r>
          </a:p>
          <a:p>
            <a:pPr algn="ctr"/>
            <a:r>
              <a:rPr lang="en-US" sz="3600" b="1"/>
              <a:t>Authority and References</a:t>
            </a:r>
          </a:p>
        </p:txBody>
      </p:sp>
      <p:sp>
        <p:nvSpPr>
          <p:cNvPr id="108548" name="Rectangle 3"/>
          <p:cNvSpPr>
            <a:spLocks noChangeArrowheads="1"/>
          </p:cNvSpPr>
          <p:nvPr/>
        </p:nvSpPr>
        <p:spPr bwMode="auto">
          <a:xfrm>
            <a:off x="501650" y="1163638"/>
            <a:ext cx="8110538" cy="5146675"/>
          </a:xfrm>
          <a:prstGeom prst="rect">
            <a:avLst/>
          </a:prstGeom>
          <a:noFill/>
          <a:ln w="9525">
            <a:noFill/>
            <a:miter lim="800000"/>
            <a:headEnd/>
            <a:tailEnd/>
          </a:ln>
        </p:spPr>
        <p:txBody>
          <a:bodyPr lIns="84138" tIns="41275" rIns="84138" bIns="41275">
            <a:spAutoFit/>
          </a:bodyPr>
          <a:lstStyle/>
          <a:p>
            <a:pPr defTabSz="781050">
              <a:buClr>
                <a:schemeClr val="tx1"/>
              </a:buClr>
            </a:pPr>
            <a:r>
              <a:rPr lang="en-US" b="1"/>
              <a:t>Laws</a:t>
            </a:r>
          </a:p>
          <a:p>
            <a:pPr defTabSz="781050">
              <a:spcBef>
                <a:spcPts val="600"/>
              </a:spcBef>
              <a:buClr>
                <a:schemeClr val="tx1"/>
              </a:buClr>
              <a:buFont typeface="Arial" charset="0"/>
              <a:buChar char="•"/>
            </a:pPr>
            <a:r>
              <a:rPr lang="en-US" sz="1700">
                <a:hlinkClick r:id="rId3" tooltip="Link to downloadable U.S. Code"/>
              </a:rPr>
              <a:t>Title X:  United States Code </a:t>
            </a:r>
            <a:r>
              <a:rPr lang="en-US" sz="1700"/>
              <a:t>- Armed Forces</a:t>
            </a:r>
          </a:p>
          <a:p>
            <a:pPr defTabSz="781050">
              <a:spcBef>
                <a:spcPts val="600"/>
              </a:spcBef>
              <a:buClr>
                <a:schemeClr val="tx1"/>
              </a:buClr>
              <a:buFont typeface="Arial" charset="0"/>
              <a:buChar char="•"/>
            </a:pPr>
            <a:endParaRPr lang="en-US" sz="800"/>
          </a:p>
          <a:p>
            <a:pPr defTabSz="781050">
              <a:buClr>
                <a:schemeClr val="tx1"/>
              </a:buClr>
            </a:pPr>
            <a:r>
              <a:rPr lang="en-US" b="1"/>
              <a:t>DoD Instructions</a:t>
            </a:r>
          </a:p>
          <a:p>
            <a:pPr defTabSz="781050">
              <a:spcBef>
                <a:spcPts val="600"/>
              </a:spcBef>
              <a:buFont typeface="Arial" charset="0"/>
              <a:buChar char="•"/>
            </a:pPr>
            <a:r>
              <a:rPr lang="en-US" sz="1700">
                <a:hlinkClick r:id="rId4" tooltip="Link to DODI 1320.4"/>
              </a:rPr>
              <a:t>DOD Instruction 1320.4 </a:t>
            </a:r>
            <a:r>
              <a:rPr lang="en-US" sz="1700"/>
              <a:t>-  Military Officer Actions Requiring Approval of the Secretary of Defense or the President, or Confirmation by the Senate</a:t>
            </a:r>
          </a:p>
          <a:p>
            <a:pPr marL="0" lvl="1" defTabSz="781050">
              <a:spcBef>
                <a:spcPts val="600"/>
              </a:spcBef>
              <a:buClr>
                <a:schemeClr val="tx1"/>
              </a:buClr>
              <a:buFont typeface="Arial" charset="0"/>
              <a:buChar char="•"/>
            </a:pPr>
            <a:r>
              <a:rPr lang="en-US" sz="1700">
                <a:hlinkClick r:id="rId5" tooltip="Link to DODI 1320.12"/>
              </a:rPr>
              <a:t>DOD Instruction 1320.12 </a:t>
            </a:r>
            <a:r>
              <a:rPr lang="en-US" sz="1700"/>
              <a:t>-  Commissioned Officer Promotion Program</a:t>
            </a:r>
          </a:p>
          <a:p>
            <a:pPr marL="0" lvl="1" defTabSz="781050">
              <a:spcBef>
                <a:spcPts val="600"/>
              </a:spcBef>
              <a:buClr>
                <a:schemeClr val="tx1"/>
              </a:buClr>
              <a:buFont typeface="Arial" charset="0"/>
              <a:buChar char="•"/>
            </a:pPr>
            <a:r>
              <a:rPr lang="en-US" sz="1700">
                <a:hlinkClick r:id="rId6" tooltip="Link to DODI 1320.14"/>
              </a:rPr>
              <a:t>DOD Instruction 1320.14 </a:t>
            </a:r>
            <a:r>
              <a:rPr lang="en-US" sz="1700"/>
              <a:t>-  Commissioned Officer Promotion Program Procedures</a:t>
            </a:r>
          </a:p>
          <a:p>
            <a:pPr marL="0" lvl="1" defTabSz="781050">
              <a:spcBef>
                <a:spcPts val="600"/>
              </a:spcBef>
              <a:buClr>
                <a:schemeClr val="tx1"/>
              </a:buClr>
              <a:buFont typeface="Arial" charset="0"/>
              <a:buChar char="•"/>
            </a:pPr>
            <a:endParaRPr lang="en-US" sz="800" b="1"/>
          </a:p>
          <a:p>
            <a:pPr marL="0" lvl="1" defTabSz="781050">
              <a:buClr>
                <a:schemeClr val="tx1"/>
              </a:buClr>
            </a:pPr>
            <a:r>
              <a:rPr lang="en-US" b="1"/>
              <a:t>Department of the Army Memorandum</a:t>
            </a:r>
          </a:p>
          <a:p>
            <a:pPr marL="0" lvl="1" defTabSz="781050">
              <a:buClr>
                <a:schemeClr val="tx1"/>
              </a:buClr>
              <a:buFont typeface="Arial" charset="0"/>
              <a:buChar char="•"/>
            </a:pPr>
            <a:r>
              <a:rPr lang="en-US" sz="1700">
                <a:hlinkClick r:id="rId7" tooltip="Link to DA Memo 600-2"/>
              </a:rPr>
              <a:t>DA Memo 600-2 </a:t>
            </a:r>
            <a:r>
              <a:rPr lang="en-US" sz="1700"/>
              <a:t> - Policies and Procedures for Active Duty List Officer Selection Boards</a:t>
            </a:r>
          </a:p>
          <a:p>
            <a:pPr marL="0" lvl="1" defTabSz="781050">
              <a:buClr>
                <a:schemeClr val="tx1"/>
              </a:buClr>
              <a:buFont typeface="Arial" charset="0"/>
              <a:buChar char="•"/>
            </a:pPr>
            <a:endParaRPr lang="en-US" sz="800"/>
          </a:p>
          <a:p>
            <a:pPr defTabSz="781050">
              <a:buClr>
                <a:schemeClr val="tx1"/>
              </a:buClr>
            </a:pPr>
            <a:r>
              <a:rPr lang="en-US" b="1"/>
              <a:t>Army Regulations / DA Pamphlets</a:t>
            </a:r>
          </a:p>
          <a:p>
            <a:pPr defTabSz="781050">
              <a:spcBef>
                <a:spcPts val="600"/>
              </a:spcBef>
              <a:buClr>
                <a:schemeClr val="tx1"/>
              </a:buClr>
              <a:buFont typeface="Arial" charset="0"/>
              <a:buChar char="•"/>
            </a:pPr>
            <a:r>
              <a:rPr lang="en-US" sz="1700">
                <a:hlinkClick r:id="rId8"/>
              </a:rPr>
              <a:t>AR 600-8-29 </a:t>
            </a:r>
            <a:r>
              <a:rPr lang="en-US" sz="1700"/>
              <a:t>- Officer Promotions</a:t>
            </a:r>
          </a:p>
          <a:p>
            <a:pPr defTabSz="781050">
              <a:spcBef>
                <a:spcPts val="600"/>
              </a:spcBef>
              <a:buClr>
                <a:schemeClr val="tx1"/>
              </a:buClr>
              <a:buFont typeface="Arial" charset="0"/>
              <a:buChar char="•"/>
            </a:pPr>
            <a:r>
              <a:rPr lang="en-US" sz="1700">
                <a:hlinkClick r:id="rId9" tooltip="Link to DA PAM 600-3"/>
              </a:rPr>
              <a:t>DA PAM 600-3 </a:t>
            </a:r>
            <a:r>
              <a:rPr lang="en-US" sz="1700"/>
              <a:t>- Commissioned Officer Professional Development and Career Management</a:t>
            </a:r>
            <a:endParaRPr lang="en-US" sz="1700" i="1"/>
          </a:p>
        </p:txBody>
      </p:sp>
      <p:pic>
        <p:nvPicPr>
          <p:cNvPr id="108549" name="Picture 4" descr="http://en.academic.ru/pictures/enwiki/85/United_States_Department_of_Defense_Seal.png"/>
          <p:cNvPicPr>
            <a:picLocks noChangeAspect="1" noChangeArrowheads="1"/>
          </p:cNvPicPr>
          <p:nvPr/>
        </p:nvPicPr>
        <p:blipFill>
          <a:blip r:embed="rId10" cstate="email"/>
          <a:srcRect/>
          <a:stretch>
            <a:fillRect/>
          </a:stretch>
        </p:blipFill>
        <p:spPr bwMode="auto">
          <a:xfrm>
            <a:off x="6145213" y="1323975"/>
            <a:ext cx="1096962" cy="1096963"/>
          </a:xfrm>
          <a:prstGeom prst="rect">
            <a:avLst/>
          </a:prstGeom>
          <a:noFill/>
          <a:ln w="9525">
            <a:noFill/>
            <a:miter lim="800000"/>
            <a:headEnd/>
            <a:tailEnd/>
          </a:ln>
        </p:spPr>
      </p:pic>
      <p:pic>
        <p:nvPicPr>
          <p:cNvPr id="108550" name="Picture 6" descr="http://3.bp.blogspot.com/__dCb5tmxOb0/TBbZc1wPjlI/AAAAAAAACdk/IN84Wa-T0gw/s1600/United_States_Department_of_the_Army_Seal.png"/>
          <p:cNvPicPr>
            <a:picLocks noChangeAspect="1" noChangeArrowheads="1"/>
          </p:cNvPicPr>
          <p:nvPr/>
        </p:nvPicPr>
        <p:blipFill>
          <a:blip r:embed="rId11" cstate="email"/>
          <a:srcRect/>
          <a:stretch>
            <a:fillRect/>
          </a:stretch>
        </p:blipFill>
        <p:spPr bwMode="auto">
          <a:xfrm>
            <a:off x="7675563" y="1308100"/>
            <a:ext cx="1096962" cy="1096963"/>
          </a:xfrm>
          <a:prstGeom prst="rect">
            <a:avLst/>
          </a:prstGeom>
          <a:noFill/>
          <a:ln w="9525">
            <a:noFill/>
            <a:miter lim="800000"/>
            <a:headEnd/>
            <a:tailEnd/>
          </a:ln>
        </p:spPr>
      </p:pic>
    </p:spTree>
    <p:extLst>
      <p:ext uri="{BB962C8B-B14F-4D97-AF65-F5344CB8AC3E}">
        <p14:creationId xmlns:p14="http://schemas.microsoft.com/office/powerpoint/2010/main" val="3696265922"/>
      </p:ext>
    </p:extLst>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B2F9B784-EFCF-4EB5-8A80-FD338EFDE117}" type="slidenum">
              <a:rPr lang="en-US" smtClean="0"/>
              <a:pPr>
                <a:defRPr/>
              </a:pPr>
              <a:t>94</a:t>
            </a:fld>
            <a:endParaRPr lang="en-US" dirty="0"/>
          </a:p>
        </p:txBody>
      </p:sp>
      <p:sp>
        <p:nvSpPr>
          <p:cNvPr id="3" name="Rectangle 2"/>
          <p:cNvSpPr txBox="1">
            <a:spLocks noChangeArrowheads="1"/>
          </p:cNvSpPr>
          <p:nvPr/>
        </p:nvSpPr>
        <p:spPr>
          <a:xfrm>
            <a:off x="685800" y="0"/>
            <a:ext cx="7772400" cy="1063625"/>
          </a:xfrm>
          <a:prstGeom prst="rect">
            <a:avLst/>
          </a:prstGeom>
        </p:spPr>
        <p:txBody>
          <a:bodyPr anchor="ctr"/>
          <a:lstStyle/>
          <a:p>
            <a:pPr algn="ctr" eaLnBrk="0" hangingPunct="0">
              <a:defRPr/>
            </a:pPr>
            <a:r>
              <a:rPr lang="en-US" sz="3200" b="1" kern="0" dirty="0">
                <a:latin typeface="Arial" pitchFamily="34" charset="0"/>
                <a:ea typeface="+mj-ea"/>
                <a:cs typeface="Arial" pitchFamily="34" charset="0"/>
              </a:rPr>
              <a:t>Frequently Asked Questions</a:t>
            </a:r>
            <a:br>
              <a:rPr lang="en-US" sz="3200" b="1" kern="0" dirty="0">
                <a:latin typeface="Arial" pitchFamily="34" charset="0"/>
                <a:ea typeface="+mj-ea"/>
                <a:cs typeface="Arial" pitchFamily="34" charset="0"/>
              </a:rPr>
            </a:br>
            <a:r>
              <a:rPr lang="en-US" sz="3200" b="1" kern="0" dirty="0">
                <a:latin typeface="Arial" pitchFamily="34" charset="0"/>
                <a:ea typeface="+mj-ea"/>
                <a:cs typeface="Arial" pitchFamily="34" charset="0"/>
              </a:rPr>
              <a:t>(FAQs)</a:t>
            </a:r>
          </a:p>
        </p:txBody>
      </p:sp>
      <p:sp>
        <p:nvSpPr>
          <p:cNvPr id="4" name="Text Box 5"/>
          <p:cNvSpPr txBox="1">
            <a:spLocks noChangeArrowheads="1"/>
          </p:cNvSpPr>
          <p:nvPr/>
        </p:nvSpPr>
        <p:spPr bwMode="auto">
          <a:xfrm>
            <a:off x="374650" y="1184275"/>
            <a:ext cx="8374063" cy="5416550"/>
          </a:xfrm>
          <a:prstGeom prst="rect">
            <a:avLst/>
          </a:prstGeom>
          <a:noFill/>
          <a:ln w="9525">
            <a:noFill/>
            <a:miter lim="800000"/>
            <a:headEnd/>
            <a:tailEnd/>
          </a:ln>
          <a:effectLst/>
        </p:spPr>
        <p:txBody>
          <a:bodyPr>
            <a:spAutoFit/>
          </a:bodyPr>
          <a:lstStyle/>
          <a:p>
            <a:pPr>
              <a:defRPr/>
            </a:pPr>
            <a:r>
              <a:rPr lang="en-US" sz="2000" b="1" dirty="0"/>
              <a:t>How much time does a board spend reviewing my file?</a:t>
            </a:r>
          </a:p>
          <a:p>
            <a:pPr>
              <a:defRPr/>
            </a:pPr>
            <a:endParaRPr lang="en-US" sz="1800" b="1" dirty="0"/>
          </a:p>
          <a:p>
            <a:pPr>
              <a:defRPr/>
            </a:pPr>
            <a:r>
              <a:rPr lang="en-US" sz="1800" i="1" dirty="0"/>
              <a:t>Depending on the size of the board (total population) and your zone of consideration, each board member typically spends one to five minutes per file.  In and Above the zone files are generally reviewed for approximately two to three minutes.  Below the Zone files are first reviewed during a screen vote for approximately one to two minutes.  The board will then conduct a second vote of higher quality files that possess solid potential for BZ selection.  During the second BZ vote, boards typically review each file for approximately two to three minutes.</a:t>
            </a:r>
          </a:p>
          <a:p>
            <a:pPr marL="342900" indent="-342900">
              <a:defRPr/>
            </a:pPr>
            <a:endParaRPr lang="en-US" sz="1800" dirty="0"/>
          </a:p>
          <a:p>
            <a:pPr marL="342900" indent="-342900">
              <a:defRPr/>
            </a:pPr>
            <a:r>
              <a:rPr lang="en-US" sz="2000" b="1" dirty="0"/>
              <a:t>What input does Branch have in the selection process?</a:t>
            </a:r>
          </a:p>
          <a:p>
            <a:pPr marL="342900" indent="-342900">
              <a:defRPr/>
            </a:pPr>
            <a:endParaRPr lang="en-US" sz="1800" b="1" dirty="0"/>
          </a:p>
          <a:p>
            <a:pPr>
              <a:defRPr/>
            </a:pPr>
            <a:r>
              <a:rPr lang="en-US" sz="1800" i="1" dirty="0"/>
              <a:t>NONE.  30 days prior to the board’s convene date assignment officers review the actual board files for two weeks to ensure accuracy.  Once their review is complete, the DA Secretariat Board Recorders conduct a final check for completeness prior to voting.  Officer management branches DO NOT provide OMLs of their “top” people to the board.  Files are distributed to board members randomly.</a:t>
            </a:r>
            <a:endParaRPr lang="en-US" sz="1800" dirty="0"/>
          </a:p>
        </p:txBody>
      </p:sp>
    </p:spTree>
    <p:extLst>
      <p:ext uri="{BB962C8B-B14F-4D97-AF65-F5344CB8AC3E}">
        <p14:creationId xmlns:p14="http://schemas.microsoft.com/office/powerpoint/2010/main" val="3916333819"/>
      </p:ext>
    </p:extLst>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ABA11A4E-31A7-4355-9F9A-DA770E268E69}" type="slidenum">
              <a:rPr lang="en-US" smtClean="0"/>
              <a:pPr>
                <a:defRPr/>
              </a:pPr>
              <a:t>95</a:t>
            </a:fld>
            <a:endParaRPr lang="en-US" dirty="0"/>
          </a:p>
        </p:txBody>
      </p:sp>
      <p:sp>
        <p:nvSpPr>
          <p:cNvPr id="4" name="Text Box 3"/>
          <p:cNvSpPr txBox="1">
            <a:spLocks noChangeArrowheads="1"/>
          </p:cNvSpPr>
          <p:nvPr/>
        </p:nvSpPr>
        <p:spPr bwMode="auto">
          <a:xfrm>
            <a:off x="388938" y="1189038"/>
            <a:ext cx="8372475" cy="5140325"/>
          </a:xfrm>
          <a:prstGeom prst="rect">
            <a:avLst/>
          </a:prstGeom>
          <a:noFill/>
          <a:ln w="9525">
            <a:noFill/>
            <a:miter lim="800000"/>
            <a:headEnd/>
            <a:tailEnd/>
          </a:ln>
          <a:effectLst/>
        </p:spPr>
        <p:txBody>
          <a:bodyPr>
            <a:spAutoFit/>
          </a:bodyPr>
          <a:lstStyle/>
          <a:p>
            <a:pPr>
              <a:defRPr/>
            </a:pPr>
            <a:r>
              <a:rPr lang="en-US" sz="2000" b="1" dirty="0"/>
              <a:t>What OER / Administrative information is briefed to the board?</a:t>
            </a:r>
          </a:p>
          <a:p>
            <a:pPr>
              <a:defRPr/>
            </a:pPr>
            <a:endParaRPr lang="en-US" sz="1800" b="1" dirty="0"/>
          </a:p>
          <a:p>
            <a:pPr>
              <a:defRPr/>
            </a:pPr>
            <a:r>
              <a:rPr lang="en-US" sz="1800" i="1" dirty="0"/>
              <a:t>DODI 1320.14 allows administrative information to be briefed to the board.  The board receives an information briefing on the two types of OER’s, the 67-8 and the 67-9.  Part IV “Professionalism” block check is explained, how to identify small populations, small Senior Rater Profiles, and numerous examples of different types of Rater and Senior Rater comments.  </a:t>
            </a:r>
          </a:p>
          <a:p>
            <a:pPr>
              <a:defRPr/>
            </a:pPr>
            <a:endParaRPr lang="en-US" sz="1800" dirty="0"/>
          </a:p>
          <a:p>
            <a:pPr>
              <a:defRPr/>
            </a:pPr>
            <a:r>
              <a:rPr lang="en-US" sz="2000" b="1" dirty="0"/>
              <a:t>What are the most important things to do prior to my next board?</a:t>
            </a:r>
          </a:p>
          <a:p>
            <a:pPr>
              <a:defRPr/>
            </a:pPr>
            <a:endParaRPr lang="en-US" sz="1800" b="1" dirty="0"/>
          </a:p>
          <a:p>
            <a:pPr>
              <a:defRPr/>
            </a:pPr>
            <a:r>
              <a:rPr lang="en-US" sz="1800" i="1" dirty="0"/>
              <a:t>Ensure that your OMPF, photo and ORB are up to date.</a:t>
            </a:r>
          </a:p>
          <a:p>
            <a:pPr>
              <a:defRPr/>
            </a:pPr>
            <a:endParaRPr lang="en-US" sz="1800" dirty="0"/>
          </a:p>
          <a:p>
            <a:pPr>
              <a:defRPr/>
            </a:pPr>
            <a:r>
              <a:rPr lang="en-US" sz="2000" b="1" dirty="0"/>
              <a:t>Are there racial, ethnic or gender requirements?</a:t>
            </a:r>
          </a:p>
          <a:p>
            <a:pPr>
              <a:defRPr/>
            </a:pPr>
            <a:endParaRPr lang="en-US" sz="1800" b="1" dirty="0"/>
          </a:p>
          <a:p>
            <a:pPr>
              <a:defRPr/>
            </a:pPr>
            <a:r>
              <a:rPr lang="en-US" sz="1800" i="1" dirty="0"/>
              <a:t>There are NO race, ethnic or gender requirements.  Officers are promoted based on merit and branch/skill requirements.  The military monitors the selection and promotion rates of all personnel.</a:t>
            </a:r>
          </a:p>
          <a:p>
            <a:pPr marL="342900" indent="-342900">
              <a:defRPr/>
            </a:pPr>
            <a:endParaRPr lang="en-US" sz="1800" dirty="0"/>
          </a:p>
        </p:txBody>
      </p:sp>
      <p:sp>
        <p:nvSpPr>
          <p:cNvPr id="5" name="Rectangle 2"/>
          <p:cNvSpPr txBox="1">
            <a:spLocks noChangeArrowheads="1"/>
          </p:cNvSpPr>
          <p:nvPr/>
        </p:nvSpPr>
        <p:spPr>
          <a:xfrm>
            <a:off x="685800" y="0"/>
            <a:ext cx="7772400" cy="1063625"/>
          </a:xfrm>
          <a:prstGeom prst="rect">
            <a:avLst/>
          </a:prstGeom>
        </p:spPr>
        <p:txBody>
          <a:bodyPr anchor="ctr"/>
          <a:lstStyle/>
          <a:p>
            <a:pPr algn="ctr" eaLnBrk="0" hangingPunct="0">
              <a:defRPr/>
            </a:pPr>
            <a:r>
              <a:rPr lang="en-US" sz="3200" b="1" kern="0" dirty="0">
                <a:latin typeface="Arial" pitchFamily="34" charset="0"/>
                <a:ea typeface="+mj-ea"/>
                <a:cs typeface="Arial" pitchFamily="34" charset="0"/>
              </a:rPr>
              <a:t>Frequently Asked Questions</a:t>
            </a:r>
            <a:br>
              <a:rPr lang="en-US" sz="3200" b="1" kern="0" dirty="0">
                <a:latin typeface="Arial" pitchFamily="34" charset="0"/>
                <a:ea typeface="+mj-ea"/>
                <a:cs typeface="Arial" pitchFamily="34" charset="0"/>
              </a:rPr>
            </a:br>
            <a:r>
              <a:rPr lang="en-US" sz="3200" b="1" kern="0" dirty="0">
                <a:latin typeface="Arial" pitchFamily="34" charset="0"/>
                <a:ea typeface="+mj-ea"/>
                <a:cs typeface="Arial" pitchFamily="34" charset="0"/>
              </a:rPr>
              <a:t>(FAQs)</a:t>
            </a:r>
          </a:p>
        </p:txBody>
      </p:sp>
    </p:spTree>
    <p:extLst>
      <p:ext uri="{BB962C8B-B14F-4D97-AF65-F5344CB8AC3E}">
        <p14:creationId xmlns:p14="http://schemas.microsoft.com/office/powerpoint/2010/main" val="2671594503"/>
      </p:ext>
    </p:extLst>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A2BC8739-E32A-481F-A3F3-417970A5520E}" type="slidenum">
              <a:rPr lang="en-US" smtClean="0"/>
              <a:pPr>
                <a:defRPr/>
              </a:pPr>
              <a:t>96</a:t>
            </a:fld>
            <a:endParaRPr lang="en-US" dirty="0"/>
          </a:p>
        </p:txBody>
      </p:sp>
      <p:sp>
        <p:nvSpPr>
          <p:cNvPr id="111619" name="Text Box 5"/>
          <p:cNvSpPr txBox="1">
            <a:spLocks noChangeArrowheads="1"/>
          </p:cNvSpPr>
          <p:nvPr/>
        </p:nvSpPr>
        <p:spPr bwMode="auto">
          <a:xfrm>
            <a:off x="336550" y="1295400"/>
            <a:ext cx="8451850" cy="5140325"/>
          </a:xfrm>
          <a:prstGeom prst="rect">
            <a:avLst/>
          </a:prstGeom>
          <a:noFill/>
          <a:ln w="9525">
            <a:noFill/>
            <a:miter lim="800000"/>
            <a:headEnd/>
            <a:tailEnd/>
          </a:ln>
        </p:spPr>
        <p:txBody>
          <a:bodyPr>
            <a:spAutoFit/>
          </a:bodyPr>
          <a:lstStyle/>
          <a:p>
            <a:r>
              <a:rPr lang="en-US" sz="2000" b="1"/>
              <a:t>Are letters to the Board President (LTBP) needed/recommended?  </a:t>
            </a:r>
          </a:p>
          <a:p>
            <a:endParaRPr lang="en-US" sz="1800"/>
          </a:p>
          <a:p>
            <a:r>
              <a:rPr lang="en-US" sz="1800" i="1"/>
              <a:t>Officers eligible for consideration may write to the board to provide documents and information calling attention to any matter concerning themselves that they consider important to their consideration. They are not required. </a:t>
            </a:r>
          </a:p>
          <a:p>
            <a:endParaRPr lang="en-US" sz="1800" i="1"/>
          </a:p>
          <a:p>
            <a:r>
              <a:rPr lang="en-US" sz="1800" i="1"/>
              <a:t>Prudence should be used when deciding whether or not to write a letter to the board president.  If there is something in your file that you feel needs an explanation, write a letter that clarifies the issue.  Keep it brief and to the point.  Keep in mind that a letter will only draw attention to the issue you are explaining.  Use your best judgment.</a:t>
            </a:r>
          </a:p>
          <a:p>
            <a:endParaRPr lang="en-US" sz="1800"/>
          </a:p>
          <a:p>
            <a:r>
              <a:rPr lang="en-US" sz="2000" b="1"/>
              <a:t>What OER’s are masked if any?</a:t>
            </a:r>
            <a:r>
              <a:rPr lang="en-US" sz="1800"/>
              <a:t>	</a:t>
            </a:r>
          </a:p>
          <a:p>
            <a:endParaRPr lang="en-US" sz="1800"/>
          </a:p>
          <a:p>
            <a:r>
              <a:rPr lang="en-US" sz="1800" i="1"/>
              <a:t>For commissioned officers Year Groups (YGs) 1984 and earlier - no OER’s are masked; YGs 1985 and 1986 - 2LT OER’s are masked; and YG 1987 and later - all LT’s OER’s are masked. Warrant officer WO1 OERs are masked upon their promotion to CW3.</a:t>
            </a:r>
          </a:p>
        </p:txBody>
      </p:sp>
      <p:sp>
        <p:nvSpPr>
          <p:cNvPr id="5" name="Rectangle 2"/>
          <p:cNvSpPr txBox="1">
            <a:spLocks noChangeArrowheads="1"/>
          </p:cNvSpPr>
          <p:nvPr/>
        </p:nvSpPr>
        <p:spPr>
          <a:xfrm>
            <a:off x="685800" y="0"/>
            <a:ext cx="7772400" cy="1063625"/>
          </a:xfrm>
          <a:prstGeom prst="rect">
            <a:avLst/>
          </a:prstGeom>
        </p:spPr>
        <p:txBody>
          <a:bodyPr anchor="ctr"/>
          <a:lstStyle/>
          <a:p>
            <a:pPr algn="ctr" eaLnBrk="0" hangingPunct="0">
              <a:defRPr/>
            </a:pPr>
            <a:r>
              <a:rPr lang="en-US" sz="3200" b="1" kern="0" dirty="0">
                <a:latin typeface="Arial" pitchFamily="34" charset="0"/>
                <a:ea typeface="+mj-ea"/>
                <a:cs typeface="Arial" pitchFamily="34" charset="0"/>
              </a:rPr>
              <a:t>Frequently Asked Questions</a:t>
            </a:r>
            <a:br>
              <a:rPr lang="en-US" sz="3200" b="1" kern="0" dirty="0">
                <a:latin typeface="Arial" pitchFamily="34" charset="0"/>
                <a:ea typeface="+mj-ea"/>
                <a:cs typeface="Arial" pitchFamily="34" charset="0"/>
              </a:rPr>
            </a:br>
            <a:r>
              <a:rPr lang="en-US" sz="3200" b="1" kern="0" dirty="0">
                <a:latin typeface="Arial" pitchFamily="34" charset="0"/>
                <a:ea typeface="+mj-ea"/>
                <a:cs typeface="Arial" pitchFamily="34" charset="0"/>
              </a:rPr>
              <a:t>(FAQs)</a:t>
            </a:r>
          </a:p>
        </p:txBody>
      </p:sp>
    </p:spTree>
    <p:extLst>
      <p:ext uri="{BB962C8B-B14F-4D97-AF65-F5344CB8AC3E}">
        <p14:creationId xmlns:p14="http://schemas.microsoft.com/office/powerpoint/2010/main" val="689452905"/>
      </p:ext>
    </p:extLst>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p:txBody>
          <a:bodyPr/>
          <a:lstStyle/>
          <a:p>
            <a:pPr>
              <a:defRPr/>
            </a:pPr>
            <a:fld id="{648A8A15-783F-4834-A6DD-9BF43D38A36D}" type="slidenum">
              <a:rPr lang="en-US" smtClean="0"/>
              <a:pPr>
                <a:defRPr/>
              </a:pPr>
              <a:t>97</a:t>
            </a:fld>
            <a:endParaRPr lang="en-US" dirty="0" smtClean="0"/>
          </a:p>
        </p:txBody>
      </p:sp>
      <p:sp>
        <p:nvSpPr>
          <p:cNvPr id="19459" name="Rectangle 20"/>
          <p:cNvSpPr>
            <a:spLocks noGrp="1" noChangeArrowheads="1"/>
          </p:cNvSpPr>
          <p:nvPr>
            <p:ph type="title"/>
          </p:nvPr>
        </p:nvSpPr>
        <p:spPr bwMode="auto">
          <a:xfrm>
            <a:off x="457200" y="82550"/>
            <a:ext cx="8229600" cy="969963"/>
          </a:xfrm>
          <a:noFill/>
          <a:ln>
            <a:miter lim="800000"/>
            <a:headEnd/>
            <a:tailEnd/>
          </a:ln>
        </p:spPr>
        <p:txBody>
          <a:bodyPr vert="horz" wrap="square" lIns="91440" tIns="45720" rIns="91440" bIns="45720" numCol="1" anchor="ctr" anchorCtr="0" compatLnSpc="1">
            <a:prstTxWarp prst="textNoShape">
              <a:avLst/>
            </a:prstTxWarp>
          </a:bodyPr>
          <a:lstStyle/>
          <a:p>
            <a:pPr eaLnBrk="1" hangingPunct="1"/>
            <a:r>
              <a:rPr lang="en-US" sz="3600" smtClean="0">
                <a:solidFill>
                  <a:schemeClr val="tx1"/>
                </a:solidFill>
              </a:rPr>
              <a:t>Terminal Learning Objective</a:t>
            </a:r>
          </a:p>
        </p:txBody>
      </p:sp>
      <p:sp>
        <p:nvSpPr>
          <p:cNvPr id="4100" name="Rectangle 21"/>
          <p:cNvSpPr>
            <a:spLocks noGrp="1" noChangeArrowheads="1"/>
          </p:cNvSpPr>
          <p:nvPr>
            <p:ph type="body" idx="1"/>
          </p:nvPr>
        </p:nvSpPr>
        <p:spPr>
          <a:xfrm>
            <a:off x="457200" y="1392238"/>
            <a:ext cx="8229600" cy="4530725"/>
          </a:xfrm>
        </p:spPr>
        <p:txBody>
          <a:bodyPr vert="horz" wrap="square" lIns="91440" tIns="45720" rIns="91440" bIns="45720" numCol="1" anchor="t" anchorCtr="0" compatLnSpc="1">
            <a:prstTxWarp prst="textNoShape">
              <a:avLst/>
            </a:prstTxWarp>
          </a:bodyPr>
          <a:lstStyle/>
          <a:p>
            <a:pPr marL="457200" indent="-457200" eaLnBrk="1" hangingPunct="1">
              <a:spcBef>
                <a:spcPts val="2400"/>
              </a:spcBef>
              <a:buNone/>
              <a:defRPr/>
            </a:pPr>
            <a:r>
              <a:rPr lang="en-US" b="1" dirty="0" smtClean="0"/>
              <a:t>Action:</a:t>
            </a:r>
            <a:r>
              <a:rPr lang="en-US" dirty="0" smtClean="0"/>
              <a:t>  Administer Officer Promotions and Selections</a:t>
            </a:r>
          </a:p>
          <a:p>
            <a:pPr marL="0" indent="0" eaLnBrk="1" hangingPunct="1">
              <a:spcBef>
                <a:spcPts val="2400"/>
              </a:spcBef>
              <a:buFontTx/>
              <a:buNone/>
              <a:defRPr/>
            </a:pPr>
            <a:r>
              <a:rPr lang="en-US" b="1" dirty="0" smtClean="0"/>
              <a:t>Conditions:</a:t>
            </a:r>
            <a:r>
              <a:rPr lang="en-US" dirty="0" smtClean="0"/>
              <a:t>  Given classroom instruction, AR 350-100 (Officer Active Duty Service Obligations), AR 600-8-29 (Officer Promotions) and awareness of Operational Environment (OE), variables and actors.</a:t>
            </a:r>
          </a:p>
          <a:p>
            <a:pPr marL="0" indent="0" eaLnBrk="1" hangingPunct="1">
              <a:spcBef>
                <a:spcPts val="2400"/>
              </a:spcBef>
              <a:buFontTx/>
              <a:buNone/>
              <a:defRPr/>
            </a:pPr>
            <a:r>
              <a:rPr lang="en-US" b="1" dirty="0" smtClean="0"/>
              <a:t>Standard:  </a:t>
            </a:r>
            <a:r>
              <a:rPr lang="en-US" dirty="0" smtClean="0"/>
              <a:t>Score 70% or higher on a knowledge based exam that includes the following learning activities:</a:t>
            </a:r>
          </a:p>
          <a:p>
            <a:pPr marL="457200" indent="-457200">
              <a:spcBef>
                <a:spcPts val="600"/>
              </a:spcBef>
              <a:buFontTx/>
              <a:buAutoNum type="arabicPeriod"/>
              <a:defRPr/>
            </a:pPr>
            <a:r>
              <a:rPr lang="en-US" dirty="0" smtClean="0"/>
              <a:t>Define the objectives of the AC officer promotion system.</a:t>
            </a:r>
          </a:p>
          <a:p>
            <a:pPr marL="457200" indent="-457200">
              <a:spcBef>
                <a:spcPts val="600"/>
              </a:spcBef>
              <a:buFontTx/>
              <a:buAutoNum type="arabicPeriod"/>
              <a:defRPr/>
            </a:pPr>
            <a:r>
              <a:rPr lang="en-US" dirty="0" smtClean="0"/>
              <a:t>Communicate decentralized and centralized officer promotion system policies and procedures.</a:t>
            </a:r>
          </a:p>
          <a:p>
            <a:pPr marL="457200" indent="-457200">
              <a:spcBef>
                <a:spcPts val="600"/>
              </a:spcBef>
              <a:buFontTx/>
              <a:buAutoNum type="arabicPeriod"/>
              <a:defRPr/>
            </a:pPr>
            <a:r>
              <a:rPr lang="en-US" dirty="0" smtClean="0"/>
              <a:t>Review DA Selection Board process</a:t>
            </a:r>
          </a:p>
        </p:txBody>
      </p:sp>
    </p:spTree>
    <p:extLst>
      <p:ext uri="{BB962C8B-B14F-4D97-AF65-F5344CB8AC3E}">
        <p14:creationId xmlns:p14="http://schemas.microsoft.com/office/powerpoint/2010/main" val="3100972963"/>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Lesson xmlns="f5480c36-b5ac-407d-b64e-f8544c87ba99">Officer Promotions</Lesson>
    <Module xmlns="f5480c36-b5ac-407d-b64e-f8544c87ba99">C</Module>
    <Module_x0020_Name xmlns="f5480c36-b5ac-407d-b64e-f8544c87ba99">Mod C - Provide HR Services</Module_x0020_Name>
    <Title2 xmlns="f5480c36-b5ac-407d-b64e-f8544c87ba99" xsi:nil="true"/>
    <Last_x0020_updated xmlns="f5480c36-b5ac-407d-b64e-f8544c87ba99" xsi:nil="true"/>
    <Lesson_x002f_Product_x0020_Number xmlns="f5480c36-b5ac-407d-b64e-f8544c87ba99">805C-CJCS1005</Lesson_x002f_Product_x0020_Number>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6DCB9C745C20344B1462CF5618E8955" ma:contentTypeVersion="11" ma:contentTypeDescription="Create a new document." ma:contentTypeScope="" ma:versionID="a1ce869bf4f5d2cd1532b8f18184cc03">
  <xsd:schema xmlns:xsd="http://www.w3.org/2001/XMLSchema" xmlns:xs="http://www.w3.org/2001/XMLSchema" xmlns:p="http://schemas.microsoft.com/office/2006/metadata/properties" xmlns:ns2="f5480c36-b5ac-407d-b64e-f8544c87ba99" targetNamespace="http://schemas.microsoft.com/office/2006/metadata/properties" ma:root="true" ma:fieldsID="74d66dd44ef5ad6dae075f59c05ebb4b" ns2:_="">
    <xsd:import namespace="f5480c36-b5ac-407d-b64e-f8544c87ba99"/>
    <xsd:element name="properties">
      <xsd:complexType>
        <xsd:sequence>
          <xsd:element name="documentManagement">
            <xsd:complexType>
              <xsd:all>
                <xsd:element ref="ns2:Title2" minOccurs="0"/>
                <xsd:element ref="ns2:Module" minOccurs="0"/>
                <xsd:element ref="ns2:Module_x0020_Name" minOccurs="0"/>
                <xsd:element ref="ns2:Last_x0020_updated" minOccurs="0"/>
                <xsd:element ref="ns2:Lesson" minOccurs="0"/>
                <xsd:element ref="ns2:Lesson_x002f_Product_x0020_Numbe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480c36-b5ac-407d-b64e-f8544c87ba99" elementFormDefault="qualified">
    <xsd:import namespace="http://schemas.microsoft.com/office/2006/documentManagement/types"/>
    <xsd:import namespace="http://schemas.microsoft.com/office/infopath/2007/PartnerControls"/>
    <xsd:element name="Title2" ma:index="1" nillable="true" ma:displayName="Title" ma:internalName="Title2" ma:readOnly="false">
      <xsd:simpleType>
        <xsd:restriction base="dms:Text">
          <xsd:maxLength value="255"/>
        </xsd:restriction>
      </xsd:simpleType>
    </xsd:element>
    <xsd:element name="Module" ma:index="2" nillable="true" ma:displayName="Module" ma:internalName="Module">
      <xsd:simpleType>
        <xsd:restriction base="dms:Text">
          <xsd:maxLength value="255"/>
        </xsd:restriction>
      </xsd:simpleType>
    </xsd:element>
    <xsd:element name="Module_x0020_Name" ma:index="3" nillable="true" ma:displayName="Module Name" ma:internalName="Module_x0020_Name">
      <xsd:simpleType>
        <xsd:restriction base="dms:Text">
          <xsd:maxLength value="255"/>
        </xsd:restriction>
      </xsd:simpleType>
    </xsd:element>
    <xsd:element name="Last_x0020_updated" ma:index="4" nillable="true" ma:displayName="Last updated" ma:internalName="Last_x0020_updated">
      <xsd:simpleType>
        <xsd:restriction base="dms:Text">
          <xsd:maxLength value="255"/>
        </xsd:restriction>
      </xsd:simpleType>
    </xsd:element>
    <xsd:element name="Lesson" ma:index="5" nillable="true" ma:displayName="Lesson" ma:internalName="Lesson">
      <xsd:simpleType>
        <xsd:restriction base="dms:Text">
          <xsd:maxLength value="255"/>
        </xsd:restriction>
      </xsd:simpleType>
    </xsd:element>
    <xsd:element name="Lesson_x002f_Product_x0020_Number" ma:index="13" nillable="true" ma:displayName="Lesson/Product Number" ma:internalName="Lesson_x002f_Product_x0020_Number">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9" ma:displayName="Content Type"/>
        <xsd:element ref="dc:title" minOccurs="0" maxOccurs="1" ma:index="6" ma:displayName="Lesson Topic"/>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BDBCE0-DA28-47D8-8FE1-010C94B3F9AC}"/>
</file>

<file path=customXml/itemProps2.xml><?xml version="1.0" encoding="utf-8"?>
<ds:datastoreItem xmlns:ds="http://schemas.openxmlformats.org/officeDocument/2006/customXml" ds:itemID="{8782B8B9-77FA-45AB-ADD7-E046903B2085}"/>
</file>

<file path=customXml/itemProps3.xml><?xml version="1.0" encoding="utf-8"?>
<ds:datastoreItem xmlns:ds="http://schemas.openxmlformats.org/officeDocument/2006/customXml" ds:itemID="{D56A9C6A-DE15-49F6-BAE8-1284F32D42BE}"/>
</file>

<file path=docProps/app.xml><?xml version="1.0" encoding="utf-8"?>
<Properties xmlns="http://schemas.openxmlformats.org/officeDocument/2006/extended-properties" xmlns:vt="http://schemas.openxmlformats.org/officeDocument/2006/docPropsVTypes">
  <Template/>
  <TotalTime>15122</TotalTime>
  <Words>15158</Words>
  <Application>Microsoft Office PowerPoint</Application>
  <PresentationFormat>On-screen Show (4:3)</PresentationFormat>
  <Paragraphs>2062</Paragraphs>
  <Slides>97</Slides>
  <Notes>94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97</vt:i4>
      </vt:variant>
    </vt:vector>
  </HeadingPairs>
  <TitlesOfParts>
    <vt:vector size="107" baseType="lpstr">
      <vt:lpstr>Arial Unicode MS</vt:lpstr>
      <vt:lpstr>Arial</vt:lpstr>
      <vt:lpstr>Arial Black</vt:lpstr>
      <vt:lpstr>Calibri</vt:lpstr>
      <vt:lpstr>Times New Roman</vt:lpstr>
      <vt:lpstr>Wingdings</vt:lpstr>
      <vt:lpstr>Wingdings 2</vt:lpstr>
      <vt:lpstr>Default Design</vt:lpstr>
      <vt:lpstr>Custom Design</vt:lpstr>
      <vt:lpstr>Clip</vt:lpstr>
      <vt:lpstr>PowerPoint Presentation</vt:lpstr>
      <vt:lpstr>Terminal Learning Objective</vt:lpstr>
      <vt:lpstr>Outline</vt:lpstr>
      <vt:lpstr>Objectives</vt:lpstr>
      <vt:lpstr>Officer Promotion Systems</vt:lpstr>
      <vt:lpstr>Promotion Eligibility  Requirements</vt:lpstr>
      <vt:lpstr>AC FY12/13 Promotion Rates</vt:lpstr>
      <vt:lpstr> Unmasking of Army Officer Evaluations Reports (Army Directive 2015-07) </vt:lpstr>
      <vt:lpstr>PowerPoint Presentation</vt:lpstr>
      <vt:lpstr>Non-Select for Promotion to 1LT and CW2</vt:lpstr>
      <vt:lpstr>PowerPoint Presentation</vt:lpstr>
      <vt:lpstr>Selective Continuation</vt:lpstr>
      <vt:lpstr>PowerPoint Presentation</vt:lpstr>
      <vt:lpstr>PowerPoint Presentation</vt:lpstr>
      <vt:lpstr>PowerPoint Presentation</vt:lpstr>
      <vt:lpstr>PowerPoint Presentation</vt:lpstr>
      <vt:lpstr>1LT / CW2 Promotion Authorities</vt:lpstr>
      <vt:lpstr> Automated Promotion Management  (1 of 2)</vt:lpstr>
      <vt:lpstr>Automated Promotion Management  (2 of 2)</vt:lpstr>
      <vt:lpstr>PowerPoint Presentation</vt:lpstr>
      <vt:lpstr>BDE S-1 Review</vt:lpstr>
      <vt:lpstr>PowerPoint Presentation</vt:lpstr>
      <vt:lpstr>Centralized Promotion System Key Components </vt:lpstr>
      <vt:lpstr>Centralized Promotion System</vt:lpstr>
      <vt:lpstr>Centralized Promotion Eligibility</vt:lpstr>
      <vt:lpstr>Approval Authority</vt:lpstr>
      <vt:lpstr>Promotion Zones</vt:lpstr>
      <vt:lpstr>Order of Promotion</vt:lpstr>
      <vt:lpstr>Promotion Acceptance</vt:lpstr>
      <vt:lpstr>Promotion Ceremonies</vt:lpstr>
      <vt:lpstr>Frocking Criteria</vt:lpstr>
      <vt:lpstr>Critically or Terminally ILL</vt:lpstr>
      <vt:lpstr>Posthumous Promotions</vt:lpstr>
      <vt:lpstr>Specialty Branch Promotions</vt:lpstr>
      <vt:lpstr>PowerPoint Presentation</vt:lpstr>
      <vt:lpstr>Summary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Terminal Learning Objective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 Officer Promotions (AC)</dc:title>
  <dc:subject>Provide HR Services</dc:subject>
  <dc:creator>MAJ Terry Brannan</dc:creator>
  <dc:description>eMILPO integration.  Last review:  19 Jul 11.  wwa</dc:description>
  <cp:lastModifiedBy>Sharline.brown</cp:lastModifiedBy>
  <cp:revision>766</cp:revision>
  <cp:lastPrinted>2003-01-21T16:19:06Z</cp:lastPrinted>
  <dcterms:created xsi:type="dcterms:W3CDTF">1995-05-28T16:20:46Z</dcterms:created>
  <dcterms:modified xsi:type="dcterms:W3CDTF">2015-02-05T14:34:06Z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0x01010016DCB9C745C20344B1462CF5618E8955</vt:lpwstr>
  </property>
  <property fmtid="{D5CDD505-2E9C-101B-9397-08002B2CF9AE}" pid="3" name="Order">
    <vt:r8>24600</vt:r8>
  </property>
</Properties>
</file>